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75" r:id="rId26"/>
    <p:sldId id="276" r:id="rId27"/>
    <p:sldId id="277" r:id="rId28"/>
  </p:sldIdLst>
  <p:sldSz cx="9144000" cy="514191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4"/>
    <a:srgbClr val="98D2E3"/>
    <a:srgbClr val="293D2C"/>
    <a:srgbClr val="FBE22D"/>
    <a:srgbClr val="A9D25A"/>
    <a:srgbClr val="7BBFAA"/>
    <a:srgbClr val="EB4544"/>
    <a:srgbClr val="DDDDDD"/>
    <a:srgbClr val="B0389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6" autoAdjust="0"/>
  </p:normalViewPr>
  <p:slideViewPr>
    <p:cSldViewPr showGuides="1">
      <p:cViewPr varScale="1">
        <p:scale>
          <a:sx n="92" d="100"/>
          <a:sy n="92" d="100"/>
        </p:scale>
        <p:origin x="162" y="7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ksu_std_name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a.ksu_std_department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dept_name</a:t>
            </a:r>
            <a:b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b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ksu_std_table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a,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dept_detail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b</a:t>
            </a:r>
            <a:b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b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a.ksu_std_department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b.ksu_std_department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6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1187624" y="3338132"/>
            <a:ext cx="3600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TW" sz="2800" spc="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109-1</a:t>
            </a:r>
            <a:r>
              <a:rPr lang="zh-TW" altLang="en-US" sz="2800" spc="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四資工二</a:t>
            </a:r>
            <a:r>
              <a:rPr lang="en-US" altLang="zh-TW" sz="2800" spc="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800" spc="3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149083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spc="16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資料庫實務</a:t>
            </a:r>
            <a:endParaRPr lang="zh-CN" altLang="en-US" sz="6000" spc="16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4402410" y="3338132"/>
            <a:ext cx="3600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en-US" altLang="zh-TW" sz="2800" spc="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4080E007</a:t>
            </a:r>
            <a:r>
              <a:rPr lang="zh-TW" altLang="en-US" sz="2800" spc="3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itchFamily="34" charset="-122"/>
                <a:ea typeface="微软雅黑" pitchFamily="34" charset="-122"/>
              </a:rPr>
              <a:t> 蔡德龍</a:t>
            </a:r>
            <a:endParaRPr lang="zh-CN" altLang="en-US" sz="2800" spc="3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857882"/>
      </p:ext>
    </p:extLst>
  </p:cSld>
  <p:clrMapOvr>
    <a:masterClrMapping/>
  </p:clrMapOvr>
  <p:transition spd="slow" advTm="6373">
    <p:fade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  <p:bldP spid="41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  <p:bldP spid="41" grpId="0"/>
          <p:bldP spid="6" grpId="0"/>
        </p:bldLst>
      </p:timing>
    </mc:Fallback>
  </mc:AlternateContent>
  <p:extLst>
    <p:ext uri="{E180D4A7-C9FB-4DFB-919C-405C955672EB}">
      <p14:showEvtLst xmlns:p14="http://schemas.microsoft.com/office/powerpoint/2010/main">
        <p14:playEvt time="0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87" y="1955092"/>
            <a:ext cx="4871229" cy="51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455595" y="1439164"/>
            <a:ext cx="4572000" cy="1031052"/>
            <a:chOff x="179512" y="3462054"/>
            <a:chExt cx="4572000" cy="1031052"/>
          </a:xfrm>
        </p:grpSpPr>
        <p:sp>
          <p:nvSpPr>
            <p:cNvPr id="3" name="矩形 2"/>
            <p:cNvSpPr/>
            <p:nvPr/>
          </p:nvSpPr>
          <p:spPr>
            <a:xfrm>
              <a:off x="179512" y="3462054"/>
              <a:ext cx="21814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ALTER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ALTER TABLE "</a:t>
              </a:r>
              <a:r>
                <a:rPr lang="en-US" altLang="zh-TW" sz="1500" b="1" spc="150" dirty="0" err="1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table_name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改變方式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TW" altLang="en-US" sz="45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221769" y="1793136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彎箭號 10"/>
          <p:cNvSpPr/>
          <p:nvPr/>
        </p:nvSpPr>
        <p:spPr>
          <a:xfrm rot="10800000">
            <a:off x="6804736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" y="3257604"/>
            <a:ext cx="571203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/>
          <p:nvPr/>
        </p:nvSpPr>
        <p:spPr>
          <a:xfrm>
            <a:off x="4860032" y="4389712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更改欄位名稱 與 型別</a:t>
            </a:r>
            <a:endParaRPr lang="zh-CN" altLang="en-US" sz="3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5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87" y="1955093"/>
            <a:ext cx="4871229" cy="51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455595" y="1439164"/>
            <a:ext cx="4572000" cy="1031052"/>
            <a:chOff x="179512" y="3462054"/>
            <a:chExt cx="4572000" cy="1031052"/>
          </a:xfrm>
        </p:grpSpPr>
        <p:sp>
          <p:nvSpPr>
            <p:cNvPr id="3" name="矩形 2"/>
            <p:cNvSpPr/>
            <p:nvPr/>
          </p:nvSpPr>
          <p:spPr>
            <a:xfrm>
              <a:off x="179512" y="3462054"/>
              <a:ext cx="21814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ALTER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ALTER TABLE "</a:t>
              </a:r>
              <a:r>
                <a:rPr lang="en-US" altLang="zh-TW" sz="1500" b="1" spc="150" dirty="0" err="1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table_name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改變方式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TW" altLang="en-US" sz="45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221769" y="1793136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彎箭號 6"/>
          <p:cNvSpPr/>
          <p:nvPr/>
        </p:nvSpPr>
        <p:spPr>
          <a:xfrm rot="10800000">
            <a:off x="6804736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5" y="3257604"/>
            <a:ext cx="5543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3"/>
          <p:cNvSpPr txBox="1"/>
          <p:nvPr/>
        </p:nvSpPr>
        <p:spPr>
          <a:xfrm>
            <a:off x="4860032" y="4389712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更改欄位名稱 與 型別</a:t>
            </a:r>
            <a:endParaRPr lang="zh-CN" altLang="en-US" sz="3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4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860032" y="4389712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刪除資料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5" y="1439164"/>
            <a:ext cx="4572000" cy="1031052"/>
            <a:chOff x="179512" y="3462054"/>
            <a:chExt cx="4572000" cy="1031052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236802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DELETE FROM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DELETE FROM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WHERE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條件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" name="向右箭號 6"/>
          <p:cNvSpPr/>
          <p:nvPr/>
        </p:nvSpPr>
        <p:spPr>
          <a:xfrm>
            <a:off x="3221768" y="1793136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739686"/>
            <a:ext cx="4412923" cy="90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右彎箭號 10"/>
          <p:cNvSpPr/>
          <p:nvPr/>
        </p:nvSpPr>
        <p:spPr>
          <a:xfrm rot="10800000">
            <a:off x="6804736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3" y="3524304"/>
            <a:ext cx="55435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6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860032" y="4389712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刪除資料表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4" y="1516108"/>
            <a:ext cx="4572001" cy="800219"/>
            <a:chOff x="179511" y="3462054"/>
            <a:chExt cx="4572001" cy="800219"/>
          </a:xfrm>
        </p:grpSpPr>
        <p:sp>
          <p:nvSpPr>
            <p:cNvPr id="5" name="矩形 4"/>
            <p:cNvSpPr/>
            <p:nvPr/>
          </p:nvSpPr>
          <p:spPr>
            <a:xfrm>
              <a:off x="179511" y="3462054"/>
              <a:ext cx="20281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DROP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DROP TABLE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右彎箭號 7"/>
          <p:cNvSpPr/>
          <p:nvPr/>
        </p:nvSpPr>
        <p:spPr>
          <a:xfrm rot="10800000">
            <a:off x="4860032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05" y="1658684"/>
            <a:ext cx="3729611" cy="51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3419872" y="1516165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2" y="3164579"/>
            <a:ext cx="2081044" cy="177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6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860032" y="4389712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刪除資料庫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彎箭號 3"/>
          <p:cNvSpPr/>
          <p:nvPr/>
        </p:nvSpPr>
        <p:spPr>
          <a:xfrm rot="10800000">
            <a:off x="5034803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303274" y="1516165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55594" y="1516108"/>
            <a:ext cx="4572001" cy="800219"/>
            <a:chOff x="179511" y="3462054"/>
            <a:chExt cx="4572001" cy="800219"/>
          </a:xfrm>
        </p:grpSpPr>
        <p:sp>
          <p:nvSpPr>
            <p:cNvPr id="7" name="矩形 6"/>
            <p:cNvSpPr/>
            <p:nvPr/>
          </p:nvSpPr>
          <p:spPr>
            <a:xfrm>
              <a:off x="179511" y="3462054"/>
              <a:ext cx="20281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DROP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DROP TABLE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236" y="1659070"/>
            <a:ext cx="2955680" cy="49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" y="3291036"/>
            <a:ext cx="2107307" cy="150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6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860032" y="4415525"/>
            <a:ext cx="4052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模糊查詢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4" y="1516108"/>
            <a:ext cx="4572001" cy="1261884"/>
            <a:chOff x="179511" y="3462054"/>
            <a:chExt cx="4572001" cy="1261884"/>
          </a:xfrm>
        </p:grpSpPr>
        <p:sp>
          <p:nvSpPr>
            <p:cNvPr id="5" name="矩形 4"/>
            <p:cNvSpPr/>
            <p:nvPr/>
          </p:nvSpPr>
          <p:spPr>
            <a:xfrm>
              <a:off x="179511" y="3462054"/>
              <a:ext cx="20281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LIKE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78483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SELECT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FROM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WHERE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 LIKE {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模式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};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364088" y="1846924"/>
            <a:ext cx="354882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*</a:t>
            </a:r>
            <a:b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FROM </a:t>
            </a:r>
            <a:r>
              <a:rPr lang="en-US" altLang="zh-TW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Store_Information</a:t>
            </a:r>
            <a:b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WHERE </a:t>
            </a:r>
            <a:r>
              <a:rPr lang="en-US" altLang="zh-TW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store_name</a:t>
            </a: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 LIKE '%AN%';</a:t>
            </a:r>
            <a:endParaRPr lang="zh-TW" alt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921396" y="1908508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彎箭號 8"/>
          <p:cNvSpPr/>
          <p:nvPr/>
        </p:nvSpPr>
        <p:spPr>
          <a:xfrm rot="10800000">
            <a:off x="5845132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5" y="3291036"/>
            <a:ext cx="3763073" cy="150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橢圓 11"/>
          <p:cNvSpPr/>
          <p:nvPr/>
        </p:nvSpPr>
        <p:spPr>
          <a:xfrm>
            <a:off x="1108110" y="3737878"/>
            <a:ext cx="361571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421888" y="4048371"/>
            <a:ext cx="282410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86725" y="4371013"/>
            <a:ext cx="321386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86724" y="4067354"/>
            <a:ext cx="321387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3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40917" y="4415525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不重複資料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55594" y="1516108"/>
            <a:ext cx="4572001" cy="1031052"/>
            <a:chOff x="179511" y="3462054"/>
            <a:chExt cx="4572001" cy="1031052"/>
          </a:xfrm>
        </p:grpSpPr>
        <p:sp>
          <p:nvSpPr>
            <p:cNvPr id="6" name="矩形 5"/>
            <p:cNvSpPr/>
            <p:nvPr/>
          </p:nvSpPr>
          <p:spPr>
            <a:xfrm>
              <a:off x="179511" y="3462054"/>
              <a:ext cx="20281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DISTINCT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SELECT DISTINCT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FROM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向右箭號 7"/>
          <p:cNvSpPr/>
          <p:nvPr/>
        </p:nvSpPr>
        <p:spPr>
          <a:xfrm>
            <a:off x="3419872" y="1870080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彎箭號 8"/>
          <p:cNvSpPr/>
          <p:nvPr/>
        </p:nvSpPr>
        <p:spPr>
          <a:xfrm rot="10800000">
            <a:off x="4067944" y="3111858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916" y="2108577"/>
            <a:ext cx="4572000" cy="3231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DISTINCT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Store_Name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FROM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Store_Information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;</a:t>
            </a:r>
            <a:endParaRPr lang="zh-TW" altLang="en-US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1" y="3291036"/>
            <a:ext cx="1734420" cy="150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6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4242932" y="4415525"/>
            <a:ext cx="4669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計算表格內有多少筆資料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4" y="1516108"/>
            <a:ext cx="4572001" cy="1031052"/>
            <a:chOff x="179511" y="3462054"/>
            <a:chExt cx="4572001" cy="1031052"/>
          </a:xfrm>
        </p:grpSpPr>
        <p:sp>
          <p:nvSpPr>
            <p:cNvPr id="5" name="矩形 4"/>
            <p:cNvSpPr/>
            <p:nvPr/>
          </p:nvSpPr>
          <p:spPr>
            <a:xfrm>
              <a:off x="179511" y="3462054"/>
              <a:ext cx="20281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COUNT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SELECT COUNT("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")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FROM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" name="向右箭號 6"/>
          <p:cNvSpPr/>
          <p:nvPr/>
        </p:nvSpPr>
        <p:spPr>
          <a:xfrm>
            <a:off x="3880772" y="1870080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彎箭號 7"/>
          <p:cNvSpPr/>
          <p:nvPr/>
        </p:nvSpPr>
        <p:spPr>
          <a:xfrm rot="10800000">
            <a:off x="5148064" y="3111858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8532" y="1808496"/>
            <a:ext cx="3494383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COUNT (</a:t>
            </a:r>
            <a:r>
              <a:rPr lang="en-US" altLang="zh-TW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Store_Name</a:t>
            </a: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)</a:t>
            </a:r>
            <a:b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FROM </a:t>
            </a:r>
            <a:r>
              <a:rPr lang="en-US" altLang="zh-TW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Store_Information</a:t>
            </a:r>
            <a:b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WHERE </a:t>
            </a:r>
            <a:r>
              <a:rPr lang="en-US" altLang="zh-TW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Store_Name</a:t>
            </a:r>
            <a:r>
              <a:rPr lang="en-US" altLang="zh-TW" b="1" dirty="0">
                <a:ln w="50800"/>
                <a:solidFill>
                  <a:schemeClr val="bg1">
                    <a:shade val="50000"/>
                  </a:schemeClr>
                </a:solidFill>
              </a:rPr>
              <a:t> IS NOT NULL;</a:t>
            </a:r>
            <a:endParaRPr lang="zh-TW" alt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" y="3560416"/>
            <a:ext cx="3452379" cy="11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8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表格連結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(Join)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4242932" y="4415525"/>
            <a:ext cx="4669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表格連結</a:t>
            </a:r>
            <a:endParaRPr lang="en-US" altLang="zh-TW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0" y="3595870"/>
            <a:ext cx="2241423" cy="119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50" y="1818928"/>
            <a:ext cx="2538082" cy="119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1487" y="1297719"/>
            <a:ext cx="2638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Store_Information</a:t>
            </a:r>
            <a:endParaRPr lang="en-US" altLang="zh-TW" sz="2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750" y="3075447"/>
            <a:ext cx="22414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Geography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3135333" y="2913893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彎箭號 8"/>
          <p:cNvSpPr/>
          <p:nvPr/>
        </p:nvSpPr>
        <p:spPr>
          <a:xfrm rot="10800000">
            <a:off x="6721679" y="3148271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95" y="1818142"/>
            <a:ext cx="5100921" cy="119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95" y="3582134"/>
            <a:ext cx="2413671" cy="119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1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連結兩個以上的資料表格</a:t>
            </a:r>
            <a:endParaRPr lang="en-US" altLang="zh-TW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3131840" y="4415525"/>
            <a:ext cx="578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新增簡稱，資料多時方便使用</a:t>
            </a:r>
            <a:endParaRPr lang="en-US" altLang="zh-TW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55594" y="2570956"/>
            <a:ext cx="4692469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dept_name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a,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dept_detail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b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b.dept_id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75656" y="2066900"/>
            <a:ext cx="1377836" cy="8617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1443655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1475515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60" y="1453710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点击此处添加章节标题</a:t>
            </a:r>
          </a:p>
        </p:txBody>
      </p:sp>
      <p:sp>
        <p:nvSpPr>
          <p:cNvPr id="114" name="文本框 4"/>
          <p:cNvSpPr txBox="1"/>
          <p:nvPr/>
        </p:nvSpPr>
        <p:spPr>
          <a:xfrm>
            <a:off x="3389274" y="2176501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220836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60" y="2186556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点击此处添加章节标题</a:t>
            </a:r>
          </a:p>
        </p:txBody>
      </p:sp>
      <p:sp>
        <p:nvSpPr>
          <p:cNvPr id="117" name="文本框 7"/>
          <p:cNvSpPr txBox="1"/>
          <p:nvPr/>
        </p:nvSpPr>
        <p:spPr>
          <a:xfrm>
            <a:off x="3389274" y="2918717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950577"/>
            <a:ext cx="0" cy="432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928772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点击此处添加章节标题</a:t>
            </a:r>
          </a:p>
        </p:txBody>
      </p:sp>
      <p:sp>
        <p:nvSpPr>
          <p:cNvPr id="120" name="文本框 10"/>
          <p:cNvSpPr txBox="1"/>
          <p:nvPr/>
        </p:nvSpPr>
        <p:spPr>
          <a:xfrm>
            <a:off x="3389274" y="3660933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zh-CN" altLang="en-US" sz="2800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3692793"/>
            <a:ext cx="0" cy="43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3670988"/>
            <a:ext cx="338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点击此处添加章节标题</a:t>
            </a:r>
          </a:p>
        </p:txBody>
      </p:sp>
    </p:spTree>
    <p:extLst>
      <p:ext uri="{BB962C8B-B14F-4D97-AF65-F5344CB8AC3E}">
        <p14:creationId xmlns:p14="http://schemas.microsoft.com/office/powerpoint/2010/main" val="22973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732">
        <p14:gallery dir="l"/>
      </p:transition>
    </mc:Choice>
    <mc:Fallback xmlns="">
      <p:transition spd="slow" advTm="3732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5" grpId="1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連結兩個以上的資料表格</a:t>
            </a:r>
            <a:endParaRPr lang="en-US" altLang="zh-TW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594" y="2570956"/>
            <a:ext cx="4692469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dept_name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dept_detail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dept_id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131840" y="4415525"/>
            <a:ext cx="578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去掉簡稱，依樣可以執行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9" name="矩形 8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2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混淆 簡稱</a:t>
            </a:r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1840" y="4415525"/>
            <a:ext cx="578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混淆，簡稱</a:t>
            </a:r>
            <a:r>
              <a:rPr lang="en-US" altLang="zh-TW" sz="3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TW" sz="32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zh-TW" altLang="en-US" sz="32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594" y="2570956"/>
            <a:ext cx="4692469" cy="14773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dept_name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a,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dept_detail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b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b.ksu_std_department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7" name="矩形 6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混淆 簡稱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131840" y="4415525"/>
            <a:ext cx="578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混淆，簡稱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r"/>
            <a:endParaRPr lang="zh-TW" altLang="en-US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5594" y="2570956"/>
            <a:ext cx="4692469" cy="21698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a.ksu_std_name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b.dept_name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a,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dept_detail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b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b.ksu_std_department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6" name="矩形 5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4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計算各系別欄位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個數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1840" y="4415525"/>
            <a:ext cx="578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計算各系別欄位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個數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594" y="2570956"/>
            <a:ext cx="4692469" cy="12464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COUNT(*) as 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個數 </a:t>
            </a:r>
            <a:b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 `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` 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"IE" OR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"IM"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GROUP BY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ksu_std_department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7" name="矩形 6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9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計算各系別欄位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個數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簡數</a:t>
            </a:r>
            <a:endParaRPr lang="en-US" altLang="zh-TW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3131840" y="4415525"/>
            <a:ext cx="578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計算各系別欄位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個數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 -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簡數</a:t>
            </a:r>
            <a:endParaRPr lang="en-US" altLang="zh-TW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TW" altLang="en-US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594" y="2570956"/>
            <a:ext cx="4692469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SELECT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, COUNT(*) as 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個數 </a:t>
            </a:r>
            <a:b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FROM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a,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dept_detail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as b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WHERE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 =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b.ksu_std_department</a:t>
            </a:r>
            <a:b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GROUP BY 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a.ksu_std_department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55595" y="1439164"/>
            <a:ext cx="4572000" cy="800219"/>
            <a:chOff x="179512" y="3462054"/>
            <a:chExt cx="4572000" cy="800219"/>
          </a:xfrm>
        </p:grpSpPr>
        <p:sp>
          <p:nvSpPr>
            <p:cNvPr id="8" name="矩形 7"/>
            <p:cNvSpPr/>
            <p:nvPr/>
          </p:nvSpPr>
          <p:spPr>
            <a:xfrm>
              <a:off x="179512" y="3462054"/>
              <a:ext cx="2501006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※ 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連結的欄位：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79512" y="3939108"/>
              <a:ext cx="4572000" cy="323165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 ◎ 同屬性 ◎ 同型別，同長度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94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連接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6" name="矩形 5"/>
          <p:cNvSpPr/>
          <p:nvPr/>
        </p:nvSpPr>
        <p:spPr>
          <a:xfrm>
            <a:off x="322724" y="1226411"/>
            <a:ext cx="4692469" cy="31393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&lt;?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php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$name=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str_replace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("'","''",$_REQUEST['name']);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$id=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str_replace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 ("'","''",$_REQUEST['id']);</a:t>
            </a:r>
          </a:p>
          <a:p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db_host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localhost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db_name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ksu_database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db_table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ksu_cstd_table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";</a:t>
            </a:r>
          </a:p>
          <a:p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db_user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"root";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db_password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"";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$conn =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mysqli_connect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db_host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, 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db_user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, 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db_password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if(empty($conn)){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print  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mysqli_error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($conn);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 die ("</a:t>
            </a:r>
            <a:r>
              <a:rPr lang="zh-TW" altLang="en-US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無法對資料庫連線！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" 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exit;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}  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if(!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mysqli_select_db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 $conn, 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db_name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)){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die("</a:t>
            </a:r>
            <a:r>
              <a:rPr lang="zh-TW" altLang="en-US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資料庫不存在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!");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   exit;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}  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mysqli_set_charset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($conn,'utf8');</a:t>
            </a:r>
          </a:p>
        </p:txBody>
      </p:sp>
      <p:sp>
        <p:nvSpPr>
          <p:cNvPr id="8" name="矩形 7"/>
          <p:cNvSpPr/>
          <p:nvPr/>
        </p:nvSpPr>
        <p:spPr>
          <a:xfrm>
            <a:off x="4220447" y="1226411"/>
            <a:ext cx="4692469" cy="36471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$result =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mysqli_query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($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conn,"SELECT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* FROM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ksu_std_table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where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'$name' or  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ksu_std_id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 = '$id'");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echo "&lt;table border='1'&gt;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&lt;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&lt;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 &lt;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ksu_std_id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 &lt;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ksu_std_age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th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&lt;/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&gt;";</a:t>
            </a:r>
          </a:p>
          <a:p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while($row =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mysqli_fetch_array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($result))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{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echo "&lt;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echo "&lt;td&gt;" . $row['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ksu_std_name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'] . "&lt;/td&gt;";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echo "&lt;td&gt;" . $row['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ksu_std_id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'] .   "&lt;/td&gt;";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echo "&lt;td&gt;" . $row['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ksu_std_age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'] .  "&lt;/td&gt;";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  echo "&lt;/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tr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}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echo "&lt;/table&gt;";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 echo "records found!";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?&gt; 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&lt;form </a:t>
            </a:r>
            <a:r>
              <a:rPr lang="en-US" altLang="zh-TW" sz="11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enctype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="multipart/form-data"  method="post" action="ksu_select.html"&gt;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&lt;input type="submit" name="sub" value="</a:t>
            </a:r>
            <a:r>
              <a:rPr lang="zh-TW" altLang="en-US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返回</a:t>
            </a: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"/&gt;</a:t>
            </a:r>
            <a:b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US" altLang="zh-TW" sz="1100" b="1" dirty="0">
                <a:ln w="50800"/>
                <a:solidFill>
                  <a:schemeClr val="bg1">
                    <a:shade val="50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453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96512"/>
            <a:ext cx="4692469" cy="51706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&lt;!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doctype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 html&gt;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&lt;html 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lang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="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zh_tw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"&gt;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&lt;head&gt;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&lt;meta charset="utf-8"&gt;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&lt;title&gt;Hello&lt;/title&gt;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&lt;/head&gt;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&lt;body&gt;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pt-BR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&lt;h3&gt; ksu select operation &lt;/h3&gt;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&lt;form 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enctype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="multipart/form-data" method="post" action="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ksu_select.php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"&gt;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學生姓名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:&lt;input type="text" name="name" size="10"/&gt;&lt;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br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/&gt;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學生學號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:&lt;input type="text" name="id" size="10"/&gt;&lt;</a:t>
            </a:r>
            <a:r>
              <a:rPr lang="en-US" altLang="zh-TW" sz="1000" b="1" dirty="0" err="1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br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/&gt;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&lt;input type="submit" name="sub" value="</a:t>
            </a:r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查詢</a:t>
            </a:r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"/&gt;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&lt;/form&gt;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&lt;/body&gt;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zh-TW" altLang="zh-TW" sz="1000" b="1" dirty="0">
                <a:ln w="50800"/>
                <a:solidFill>
                  <a:schemeClr val="bg1">
                    <a:shade val="50000"/>
                  </a:schemeClr>
                </a:solidFill>
                <a:ea typeface="Calibri"/>
              </a:rPr>
              <a:t> </a:t>
            </a:r>
            <a:endParaRPr lang="zh-TW" altLang="zh-TW" sz="1000" b="1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  <a:p>
            <a:pPr fontAlgn="ctr"/>
            <a:r>
              <a:rPr lang="en-US" altLang="zh-TW" sz="1000" b="1" dirty="0">
                <a:ln w="50800"/>
                <a:solidFill>
                  <a:schemeClr val="bg1">
                    <a:shade val="50000"/>
                  </a:schemeClr>
                </a:solidFill>
                <a:latin typeface="Comic Sans MS"/>
              </a:rPr>
              <a:t>&lt;/html&gt;</a:t>
            </a:r>
            <a:endParaRPr lang="zh-TW" altLang="zh-TW" sz="1000" b="1" i="0" u="none" strike="noStrike" dirty="0">
              <a:ln w="50800"/>
              <a:solidFill>
                <a:schemeClr val="bg1">
                  <a:shade val="50000"/>
                </a:schemeClr>
              </a:solidFill>
              <a:latin typeface="Arial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131840" y="4415525"/>
            <a:ext cx="578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網頁程式碼 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TW" altLang="en-US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連結</a:t>
            </a:r>
            <a:r>
              <a:rPr lang="en-US" altLang="zh-TW" sz="32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770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2724" y="3061308"/>
            <a:ext cx="4692469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高階程式語言：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C#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C++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PHP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Java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Ruby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Python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Deliphi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Android Java ‥‥‥</a:t>
            </a: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植入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SQL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：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SQLine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、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DBMS ‥‥‥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PHP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放置位置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C:\xampp\htdocs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http://localhost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http://localhost/ksu_select.html</a:t>
            </a:r>
          </a:p>
        </p:txBody>
      </p:sp>
      <p:sp>
        <p:nvSpPr>
          <p:cNvPr id="5" name="標題 6"/>
          <p:cNvSpPr txBox="1">
            <a:spLocks/>
          </p:cNvSpPr>
          <p:nvPr/>
        </p:nvSpPr>
        <p:spPr>
          <a:xfrm>
            <a:off x="322724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 err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Frontend+Backend</a:t>
            </a:r>
            <a:endParaRPr lang="en-US" altLang="zh-TW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131840" y="4415525"/>
            <a:ext cx="578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Frontend+Backend</a:t>
            </a:r>
            <a:endParaRPr lang="en-US" altLang="zh-TW" sz="32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24" y="891483"/>
            <a:ext cx="4692469" cy="21698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前端程式 ：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ksu_select.html </a:t>
            </a: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給使用者看，且與後端程式連結</a:t>
            </a: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後端程式 ：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ksu_select.php</a:t>
            </a:r>
            <a:endParaRPr lang="en-US" altLang="zh-TW" sz="15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在伺服器上運作，且與資料庫連結的程式，因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SQL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被植入</a:t>
            </a:r>
            <a:r>
              <a:rPr lang="en-US" altLang="zh-TW" sz="1500" b="1" dirty="0" err="1">
                <a:ln w="50800"/>
                <a:solidFill>
                  <a:schemeClr val="bg1">
                    <a:shade val="50000"/>
                  </a:schemeClr>
                </a:solidFill>
              </a:rPr>
              <a:t>php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中，事實上與資料庫連結的程式是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SQL.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  <a:p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資料庫：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MySQL</a:t>
            </a:r>
          </a:p>
          <a:p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Server(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伺服器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)</a:t>
            </a:r>
            <a:r>
              <a: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：</a:t>
            </a:r>
            <a:r>
              <a:rPr lang="en-US" altLang="zh-TW" sz="1500" b="1" dirty="0">
                <a:ln w="50800"/>
                <a:solidFill>
                  <a:schemeClr val="bg1">
                    <a:shade val="50000"/>
                  </a:schemeClr>
                </a:solidFill>
              </a:rPr>
              <a:t>Apache </a:t>
            </a:r>
          </a:p>
        </p:txBody>
      </p:sp>
    </p:spTree>
    <p:extLst>
      <p:ext uri="{BB962C8B-B14F-4D97-AF65-F5344CB8AC3E}">
        <p14:creationId xmlns:p14="http://schemas.microsoft.com/office/powerpoint/2010/main" val="38323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23527" y="194692"/>
            <a:ext cx="8563133" cy="856986"/>
          </a:xfrm>
        </p:spPr>
        <p:txBody>
          <a:bodyPr/>
          <a:lstStyle/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TW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br>
              <a:rPr lang="zh-CN" altLang="en-US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TW" altLang="en-US" sz="45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13104" y="1439164"/>
            <a:ext cx="4464496" cy="1492717"/>
            <a:chOff x="179512" y="3462054"/>
            <a:chExt cx="4464496" cy="1492717"/>
          </a:xfrm>
        </p:grpSpPr>
        <p:sp>
          <p:nvSpPr>
            <p:cNvPr id="2" name="矩形 1"/>
            <p:cNvSpPr/>
            <p:nvPr/>
          </p:nvSpPr>
          <p:spPr>
            <a:xfrm>
              <a:off x="179512" y="3462054"/>
              <a:ext cx="243880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CREATE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</a:t>
              </a:r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16024" y="3939108"/>
              <a:ext cx="4427984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CREATE TABLE “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表格名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”</a:t>
              </a:r>
              <a:b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</a:b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(“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欄位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1” “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欄位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1 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資料種類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”,</a:t>
              </a:r>
              <a:b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</a:b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“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欄位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2” “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欄位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2 </a:t>
              </a: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資料種類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",</a:t>
              </a:r>
              <a:b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</a:br>
              <a:r>
                <a:rPr lang="zh-TW" altLang="en-US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 </a:t>
              </a:r>
              <a:r>
                <a:rPr lang="en-US" altLang="zh-TW" sz="1500" b="1" dirty="0">
                  <a:ln w="50800"/>
                  <a:solidFill>
                    <a:schemeClr val="bg1">
                      <a:shade val="50000"/>
                    </a:schemeClr>
                  </a:solidFill>
                </a:rPr>
                <a:t>... );</a:t>
              </a:r>
              <a:endParaRPr lang="zh-TW" altLang="en-US" sz="15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39163"/>
            <a:ext cx="3108893" cy="149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4083422" y="1785440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13" y="3162536"/>
            <a:ext cx="2374544" cy="178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16" y="3162534"/>
            <a:ext cx="1754051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建立資料表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彎箭號 4"/>
          <p:cNvSpPr/>
          <p:nvPr/>
        </p:nvSpPr>
        <p:spPr>
          <a:xfrm rot="10800000">
            <a:off x="5580112" y="3162536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6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5595" y="1439164"/>
            <a:ext cx="4572000" cy="1261884"/>
            <a:chOff x="179512" y="3462054"/>
            <a:chExt cx="4572000" cy="1261884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2392514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INSERT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</a:t>
              </a:r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78483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INSERT INTO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 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("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1",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2", ...)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VALUES ("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值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1",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值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2", ...);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84" y="1242304"/>
            <a:ext cx="4896544" cy="164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INSERT TABLE</a:t>
            </a:r>
            <a:endParaRPr lang="zh-TW" altLang="en-US" sz="45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新增資料</a:t>
            </a:r>
            <a:endParaRPr lang="zh-CN" altLang="en-US" sz="3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" y="3458032"/>
            <a:ext cx="55340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向右箭號 16"/>
          <p:cNvSpPr/>
          <p:nvPr/>
        </p:nvSpPr>
        <p:spPr>
          <a:xfrm>
            <a:off x="3059832" y="1780654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右彎箭號 17"/>
          <p:cNvSpPr/>
          <p:nvPr/>
        </p:nvSpPr>
        <p:spPr>
          <a:xfrm rot="10800000">
            <a:off x="6221964" y="3200617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5" y="3458032"/>
            <a:ext cx="55340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TW" altLang="en-US" sz="45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更新資料</a:t>
            </a:r>
            <a:endParaRPr lang="zh-CN" altLang="en-US" sz="3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5" y="1439164"/>
            <a:ext cx="4572000" cy="1261884"/>
            <a:chOff x="179512" y="3462054"/>
            <a:chExt cx="4572000" cy="1261884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156433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UPDATE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78483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UPDATE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SET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1" = 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新值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WHERE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條件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53" y="1549793"/>
            <a:ext cx="325647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向右箭號 16"/>
          <p:cNvSpPr/>
          <p:nvPr/>
        </p:nvSpPr>
        <p:spPr>
          <a:xfrm>
            <a:off x="3563888" y="1780654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彎箭號 25"/>
          <p:cNvSpPr/>
          <p:nvPr/>
        </p:nvSpPr>
        <p:spPr>
          <a:xfrm rot="10800000">
            <a:off x="6221964" y="3200617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5554446" y="4676458"/>
            <a:ext cx="439554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1" y="3438760"/>
            <a:ext cx="55530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TW" altLang="en-US" sz="45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更新資料</a:t>
            </a:r>
            <a:endParaRPr lang="zh-CN" altLang="en-US" sz="3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5" y="1439164"/>
            <a:ext cx="4572000" cy="1261884"/>
            <a:chOff x="179512" y="3462054"/>
            <a:chExt cx="4572000" cy="1261884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156433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UPDATE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78483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UPDATE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SET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1" = 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新值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WHERE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條件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右彎箭號 7"/>
          <p:cNvSpPr/>
          <p:nvPr/>
        </p:nvSpPr>
        <p:spPr>
          <a:xfrm rot="10800000">
            <a:off x="6221964" y="3200617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10" y="1549793"/>
            <a:ext cx="524470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2697671" y="1780654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554446" y="4389712"/>
            <a:ext cx="439554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" y="3448285"/>
            <a:ext cx="5543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TW" altLang="en-US" sz="45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更新資料</a:t>
            </a:r>
            <a:endParaRPr lang="zh-CN" altLang="en-US" sz="3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55595" y="1439164"/>
            <a:ext cx="4572000" cy="1261884"/>
            <a:chOff x="179512" y="3462054"/>
            <a:chExt cx="4572000" cy="1261884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156433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UPDATE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784830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UPDATE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表格名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SET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欄位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1" = 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新值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WHERE "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條件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右彎箭號 7"/>
          <p:cNvSpPr/>
          <p:nvPr/>
        </p:nvSpPr>
        <p:spPr>
          <a:xfrm rot="10800000">
            <a:off x="6221964" y="3200617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48" y="1549793"/>
            <a:ext cx="496061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2880967" y="1780654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03799" y="4409995"/>
            <a:ext cx="439554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603799" y="3904907"/>
            <a:ext cx="439554" cy="276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5595" y="1439164"/>
            <a:ext cx="4572000" cy="1031052"/>
            <a:chOff x="179512" y="3462054"/>
            <a:chExt cx="4572000" cy="1031052"/>
          </a:xfrm>
        </p:grpSpPr>
        <p:sp>
          <p:nvSpPr>
            <p:cNvPr id="5" name="矩形 4"/>
            <p:cNvSpPr/>
            <p:nvPr/>
          </p:nvSpPr>
          <p:spPr>
            <a:xfrm>
              <a:off x="179512" y="3462054"/>
              <a:ext cx="21814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ALTER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ALTER TABLE "</a:t>
              </a:r>
              <a:r>
                <a:rPr lang="en-US" altLang="zh-TW" sz="1500" b="1" spc="150" dirty="0" err="1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table_name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改變方式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新增欄位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221769" y="1793136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88" y="1952324"/>
            <a:ext cx="4844972" cy="4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右彎箭號 12"/>
          <p:cNvSpPr/>
          <p:nvPr/>
        </p:nvSpPr>
        <p:spPr>
          <a:xfrm rot="10800000">
            <a:off x="6804736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" y="3291036"/>
            <a:ext cx="613945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55595" y="1439164"/>
            <a:ext cx="4572000" cy="1031052"/>
            <a:chOff x="179512" y="3462054"/>
            <a:chExt cx="4572000" cy="1031052"/>
          </a:xfrm>
        </p:grpSpPr>
        <p:sp>
          <p:nvSpPr>
            <p:cNvPr id="3" name="矩形 2"/>
            <p:cNvSpPr/>
            <p:nvPr/>
          </p:nvSpPr>
          <p:spPr>
            <a:xfrm>
              <a:off x="179512" y="3462054"/>
              <a:ext cx="21814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ALTER TABLE</a:t>
              </a:r>
              <a:r>
                <a:rPr lang="zh-TW" altLang="en-US" sz="25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：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9512" y="3939108"/>
              <a:ext cx="4572000" cy="553998"/>
            </a:xfrm>
            <a:prstGeom prst="rect">
              <a:avLst/>
            </a:prstGeom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ALTER TABLE "</a:t>
              </a:r>
              <a:r>
                <a:rPr lang="en-US" altLang="zh-TW" sz="1500" b="1" spc="150" dirty="0" err="1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table_name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"</a:t>
              </a:r>
            </a:p>
            <a:p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[</a:t>
              </a:r>
              <a:r>
                <a:rPr lang="zh-TW" altLang="en-US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改變方式</a:t>
              </a:r>
              <a:r>
                <a:rPr lang="en-US" altLang="zh-TW" sz="15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];</a:t>
              </a:r>
              <a:endParaRPr lang="zh-TW" altLang="en-US" sz="15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" name="標題 6"/>
          <p:cNvSpPr txBox="1">
            <a:spLocks/>
          </p:cNvSpPr>
          <p:nvPr/>
        </p:nvSpPr>
        <p:spPr>
          <a:xfrm>
            <a:off x="323527" y="194692"/>
            <a:ext cx="8563133" cy="85698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5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endParaRPr lang="zh-TW" altLang="en-US" sz="45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6824684" y="43897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刪除欄位</a:t>
            </a:r>
            <a:endParaRPr lang="zh-CN" altLang="en-US" sz="3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221769" y="1793136"/>
            <a:ext cx="724321" cy="800162"/>
          </a:xfrm>
          <a:prstGeom prst="rightArrow">
            <a:avLst/>
          </a:prstGeom>
          <a:solidFill>
            <a:srgbClr val="EA5514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彎箭號 7"/>
          <p:cNvSpPr/>
          <p:nvPr/>
        </p:nvSpPr>
        <p:spPr>
          <a:xfrm rot="10800000">
            <a:off x="6804736" y="3086045"/>
            <a:ext cx="1350588" cy="1303667"/>
          </a:xfrm>
          <a:prstGeom prst="bentArrow">
            <a:avLst/>
          </a:prstGeom>
          <a:solidFill>
            <a:srgbClr val="EA551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88" y="1955092"/>
            <a:ext cx="4871228" cy="51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5" y="3257604"/>
            <a:ext cx="55435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5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3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Microsoft Office PowerPoint</Application>
  <PresentationFormat>自訂</PresentationFormat>
  <Paragraphs>186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微软雅黑</vt:lpstr>
      <vt:lpstr>方正正大黑简体</vt:lpstr>
      <vt:lpstr>Arial</vt:lpstr>
      <vt:lpstr>Calibri</vt:lpstr>
      <vt:lpstr>Comic Sans MS</vt:lpstr>
      <vt:lpstr>Impact</vt:lpstr>
      <vt:lpstr>Office 主题​​</vt:lpstr>
      <vt:lpstr>PowerPoint 簡報</vt:lpstr>
      <vt:lpstr>PowerPoint 簡報</vt:lpstr>
      <vt:lpstr>CREATE TABLE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dc:description>http://www.ypppt.com/</dc:description>
  <cp:lastModifiedBy/>
  <cp:revision>1</cp:revision>
  <dcterms:created xsi:type="dcterms:W3CDTF">2017-03-26T02:09:46Z</dcterms:created>
  <dcterms:modified xsi:type="dcterms:W3CDTF">2023-12-28T04:21:27Z</dcterms:modified>
</cp:coreProperties>
</file>