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16" r:id="rId4"/>
    <p:sldId id="317" r:id="rId5"/>
    <p:sldId id="318" r:id="rId6"/>
    <p:sldId id="319" r:id="rId7"/>
    <p:sldId id="259" r:id="rId8"/>
    <p:sldId id="320" r:id="rId9"/>
    <p:sldId id="321" r:id="rId10"/>
    <p:sldId id="322" r:id="rId11"/>
    <p:sldId id="323" r:id="rId12"/>
    <p:sldId id="257" r:id="rId13"/>
    <p:sldId id="260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93" r:id="rId22"/>
    <p:sldId id="258" r:id="rId23"/>
    <p:sldId id="261" r:id="rId24"/>
    <p:sldId id="266" r:id="rId25"/>
    <p:sldId id="265" r:id="rId26"/>
    <p:sldId id="268" r:id="rId27"/>
    <p:sldId id="290" r:id="rId28"/>
    <p:sldId id="289" r:id="rId29"/>
    <p:sldId id="262" r:id="rId30"/>
    <p:sldId id="263" r:id="rId31"/>
    <p:sldId id="264" r:id="rId32"/>
    <p:sldId id="267" r:id="rId33"/>
    <p:sldId id="275" r:id="rId34"/>
    <p:sldId id="285" r:id="rId35"/>
    <p:sldId id="291" r:id="rId36"/>
    <p:sldId id="269" r:id="rId37"/>
    <p:sldId id="292" r:id="rId38"/>
    <p:sldId id="286" r:id="rId39"/>
    <p:sldId id="287" r:id="rId40"/>
    <p:sldId id="270" r:id="rId41"/>
    <p:sldId id="271" r:id="rId42"/>
    <p:sldId id="272" r:id="rId43"/>
    <p:sldId id="273" r:id="rId44"/>
    <p:sldId id="274" r:id="rId45"/>
    <p:sldId id="276" r:id="rId46"/>
    <p:sldId id="278" r:id="rId47"/>
    <p:sldId id="277" r:id="rId48"/>
    <p:sldId id="294" r:id="rId49"/>
    <p:sldId id="295" r:id="rId50"/>
    <p:sldId id="306" r:id="rId51"/>
    <p:sldId id="307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281" r:id="rId63"/>
    <p:sldId id="283" r:id="rId64"/>
    <p:sldId id="282" r:id="rId65"/>
    <p:sldId id="284" r:id="rId6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3399FF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1B2EF-92F0-4D39-B76D-F1DA5CB8548D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47813-7BF0-43E2-B585-6ADFEC02DD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4C045-9401-4AE3-A4D6-8525A1B94E51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2D374-B7B5-4740-AC46-0396CDA60F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4491D-172D-4AA3-B39A-7570B7724AFC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60E01-EA33-4E56-AFEC-C49A9AE17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04A69-2FCA-44B9-A289-CA38E269995B}" type="datetime1">
              <a:rPr lang="ru-RU"/>
              <a:pPr>
                <a:defRPr/>
              </a:pPr>
              <a:t>05.09.2021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BA302-AE0D-4704-886C-FA0D709DF4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155E-82E8-4022-B951-2E74FDF1598F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C6738-FDE2-4B66-B9B2-2501A929F0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C2231-8FF6-467B-8DD5-FC374B029D60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99274-5159-4972-AF6B-DDDF9DE588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8E473-A1AE-4EE8-9296-F505BE56A605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9FC55-CE3D-4884-8BC7-FD4F8CFC0E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251DA-8425-4702-8944-7246178B4FAD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E854E-E4D4-4DEF-AD55-2ABE3521A2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E5611-11A5-4AED-B68D-6545CC45D571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717D-8FAB-4B36-A7F6-0931B30FEA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F3D98-8774-4F6A-A80E-AB96D71B3540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8957-0C01-4287-B435-23CE9057F5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83FFB-DE37-4ADC-AA16-F11444224A05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53F2E-B7E4-4ECA-97D3-BD341E6ADD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D4A35-7C30-41B8-AC9D-FD71717636D2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C83D9-FD95-4FB0-A0C8-2C2E3D1D0F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EE0192-8EF9-4B4E-A578-94AEB424C2A6}" type="datetimeFigureOut">
              <a:rPr lang="ru-RU"/>
              <a:pPr>
                <a:defRPr/>
              </a:pPr>
              <a:t>05.09.2021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F657D7-50E3-4539-87E5-9339CA48B2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nanium.com/catalog/product/961470" TargetMode="External"/><Relationship Id="rId2" Type="http://schemas.openxmlformats.org/officeDocument/2006/relationships/hyperlink" Target="http://znanium.com/bookread2.php?book=85860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Нормализация и ДЕнормализация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Логическое проектирование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/>
              <a:t>Сущность на </a:t>
            </a:r>
            <a:r>
              <a:rPr lang="en-US" sz="4000"/>
              <a:t>ERD</a:t>
            </a:r>
            <a:r>
              <a:rPr lang="ru-RU" sz="4000"/>
              <a:t> (одинакова для нотаций)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28688" y="1643063"/>
            <a:ext cx="4505325" cy="2071687"/>
          </a:xfrm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4938" y="4064000"/>
            <a:ext cx="511175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25" y="1357313"/>
            <a:ext cx="18669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11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ru-RU" sz="400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13"/>
            <a:ext cx="366236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14500"/>
            <a:ext cx="3630613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Содержимое 8"/>
          <p:cNvSpPr>
            <a:spLocks noGrp="1" noChangeArrowheads="1"/>
          </p:cNvSpPr>
          <p:nvPr>
            <p:ph idx="4294967295"/>
          </p:nvPr>
        </p:nvSpPr>
        <p:spPr>
          <a:xfrm>
            <a:off x="457200" y="1000125"/>
            <a:ext cx="8229600" cy="571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mtClean="0"/>
              <a:t>Модель «Птичья лапка»	Модель Чена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572000"/>
            <a:ext cx="3735388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3" y="3286125"/>
            <a:ext cx="3762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714875"/>
            <a:ext cx="4200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3" y="1714500"/>
            <a:ext cx="43338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142875" y="0"/>
            <a:ext cx="8858250" cy="796925"/>
          </a:xfrm>
        </p:spPr>
        <p:txBody>
          <a:bodyPr/>
          <a:lstStyle/>
          <a:p>
            <a:pPr eaLnBrk="1" hangingPunct="1"/>
            <a:r>
              <a:rPr lang="ru-RU" sz="2800" smtClean="0"/>
              <a:t>Правила построения реляционной логической модели по концептуальной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85750" y="1428750"/>
          <a:ext cx="8572560" cy="384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265"/>
                <a:gridCol w="5298295"/>
              </a:tblGrid>
              <a:tr h="375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Times New Roman"/>
                          <a:ea typeface="Helvetica-Bold"/>
                          <a:cs typeface="Times New Roman"/>
                        </a:rPr>
                        <a:t>Сущность/связь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Times New Roman"/>
                          <a:ea typeface="Helvetica-Bold"/>
                          <a:cs typeface="Times New Roman"/>
                        </a:rPr>
                        <a:t>Способ преобразования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7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Сильная сущность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Создание отношений, которые включают все простые атрибуты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56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Слабая сущность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Создание отношений, которые включают все простые атрибуты (после преобразования связи с каждой сущностью-владельцем необходимо также определить первичный ключ)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56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Многозначный атрибут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Создание отношения, представляющего многозначный атрибут, и передача копии первичного ключа сущности-владельца в новое отношение для использования в качестве внешнего ключа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142875" y="0"/>
            <a:ext cx="8858250" cy="796925"/>
          </a:xfrm>
        </p:spPr>
        <p:txBody>
          <a:bodyPr/>
          <a:lstStyle/>
          <a:p>
            <a:pPr eaLnBrk="1" hangingPunct="1"/>
            <a:r>
              <a:rPr lang="ru-RU" sz="2800" smtClean="0"/>
              <a:t>Правила построения реляционной логической модели по концептуальной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85750" y="1000125"/>
          <a:ext cx="8858312" cy="578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800"/>
                <a:gridCol w="628651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Helvetica-Bold"/>
                          <a:cs typeface="Times New Roman"/>
                        </a:rPr>
                        <a:t>Связь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latin typeface="Times New Roman"/>
                          <a:ea typeface="Helvetica-Bold"/>
                          <a:cs typeface="Times New Roman"/>
                        </a:rPr>
                        <a:t>Способ преобразования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Двухсторонняя связь типа 1:*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Передача первичного ключа сущности на сторону "один" для использования в качестве первичного ключа в отношении, соответствующем сущности на стороне "многие". На сторону "многие" передаются также все атрибуты связи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Двухсторонняя связь типа *:*, сложная связь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Создание отношения, представляющего связь, и включение </a:t>
                      </a: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всех атрибутов 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связи. Передача в новое отношение копии первичного ключа из каждой сущности-владельца для использования в качестве внешних ключей</a:t>
                      </a:r>
                    </a:p>
                  </a:txBody>
                  <a:tcPr marL="68580" marR="6858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Двухсторонняя связь типа 1:1: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u="sng" dirty="0">
                          <a:latin typeface="Times New Roman"/>
                          <a:ea typeface="Helvetica-Bold"/>
                          <a:cs typeface="Times New Roman"/>
                        </a:rPr>
                        <a:t>обязательное</a:t>
                      </a: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 участие </a:t>
                      </a:r>
                      <a:r>
                        <a:rPr lang="ru-RU" sz="1800" u="sng" dirty="0">
                          <a:latin typeface="Times New Roman"/>
                          <a:ea typeface="Helvetica-Bold"/>
                          <a:cs typeface="Times New Roman"/>
                        </a:rPr>
                        <a:t>обеих</a:t>
                      </a: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 сторон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Объединение сущностей в одно отношение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u="sng" dirty="0">
                          <a:latin typeface="Times New Roman"/>
                          <a:ea typeface="Helvetica-Bold"/>
                          <a:cs typeface="Times New Roman"/>
                        </a:rPr>
                        <a:t>обязательное</a:t>
                      </a: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 участие </a:t>
                      </a:r>
                      <a:r>
                        <a:rPr lang="ru-RU" sz="1800" u="sng" dirty="0">
                          <a:latin typeface="Times New Roman"/>
                          <a:ea typeface="Helvetica-Bold"/>
                          <a:cs typeface="Times New Roman"/>
                        </a:rPr>
                        <a:t>одной</a:t>
                      </a: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 стороны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Передача первичного ключа сущности на "необязательную" сторону для использования в качестве внешнего ключа в отношении, представляющем сущность на "обязательной" стороне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u="sng" dirty="0">
                          <a:latin typeface="Times New Roman"/>
                          <a:ea typeface="Helvetica-Bold"/>
                          <a:cs typeface="Times New Roman"/>
                        </a:rPr>
                        <a:t>необязательное</a:t>
                      </a: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 участие </a:t>
                      </a:r>
                      <a:r>
                        <a:rPr lang="ru-RU" sz="1800" u="sng" dirty="0">
                          <a:latin typeface="Times New Roman"/>
                          <a:ea typeface="Helvetica-Bold"/>
                          <a:cs typeface="Times New Roman"/>
                        </a:rPr>
                        <a:t>обеих</a:t>
                      </a: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 сторон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Times New Roman"/>
                          <a:ea typeface="Helvetica-Bold"/>
                          <a:cs typeface="Times New Roman"/>
                        </a:rPr>
                        <a:t>Если отсутствует дополнительная информация, то выбор </a:t>
                      </a:r>
                      <a:r>
                        <a:rPr lang="ru-RU" sz="1800" dirty="0" smtClean="0">
                          <a:latin typeface="Times New Roman"/>
                          <a:ea typeface="Helvetica-Bold"/>
                          <a:cs typeface="Times New Roman"/>
                        </a:rPr>
                        <a:t>становится произвольным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/>
                <a:ea typeface="Helvetica-Bold"/>
                <a:cs typeface="Times New Roman"/>
              </a:rPr>
              <a:t>Двухсторонняя связь типа 1:*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/>
            </a:r>
            <a:br>
              <a:rPr lang="ru-RU" dirty="0" smtClean="0">
                <a:latin typeface="Times New Roman"/>
                <a:ea typeface="Calibri"/>
                <a:cs typeface="Times New Roman"/>
              </a:rPr>
            </a:b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6314286" cy="10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429132"/>
            <a:ext cx="6324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42910" y="1071546"/>
            <a:ext cx="835824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Times New Roman"/>
                <a:ea typeface="Helvetica-Bold"/>
                <a:cs typeface="Times New Roman"/>
              </a:rPr>
              <a:t>Передача первичного ключа сущности на сторону "один" для использования в качестве первичного ключа в отношении, соответствующем сущности на стороне "многие". На сторону "многие" передаются также все атрибуты связи</a:t>
            </a:r>
            <a:endParaRPr lang="ru-RU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3929058" y="3714752"/>
            <a:ext cx="357190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en-US" sz="2800" dirty="0" smtClean="0"/>
              <a:t>1:1 </a:t>
            </a:r>
            <a:r>
              <a:rPr lang="ru-RU" sz="2800" dirty="0" smtClean="0"/>
              <a:t>обязательное участие одной стороны</a:t>
            </a:r>
            <a:endParaRPr lang="ru-RU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6542087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4857760"/>
            <a:ext cx="6438096" cy="12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000100" y="928670"/>
            <a:ext cx="678661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 smtClean="0">
                <a:latin typeface="Times New Roman"/>
                <a:ea typeface="Helvetica-Bold"/>
                <a:cs typeface="Times New Roman"/>
              </a:rPr>
              <a:t>Передача первичного ключа сущности на "необязательную" сторону для использования в качестве внешнего ключа в отношении, представляющем сущность на "обязательной" стороне</a:t>
            </a:r>
            <a:endParaRPr lang="ru-RU" sz="18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3643306" y="3857628"/>
            <a:ext cx="428628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1:1 обязательное участие обеих сторон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14554"/>
            <a:ext cx="6219048" cy="11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357694"/>
            <a:ext cx="3714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1500166" y="1214422"/>
            <a:ext cx="445057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Times New Roman"/>
                <a:ea typeface="Helvetica-Bold"/>
                <a:cs typeface="Times New Roman"/>
              </a:rPr>
              <a:t>Объединение сущностей в одно отношение</a:t>
            </a:r>
            <a:endParaRPr lang="ru-RU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4000496" y="3500438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/>
                <a:ea typeface="Calibri"/>
                <a:cs typeface="Times New Roman"/>
              </a:rPr>
              <a:t>Двухсторонняя связь типа *:*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6742858" cy="9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00034" y="1285860"/>
            <a:ext cx="8072494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Создание отношения, представляющего связь, и включение всех атрибутов связи. Передача в новое отношение копии первичного ключа из каждой сущности-владельца для использования в качестве внешних ключей</a:t>
            </a:r>
            <a:endParaRPr lang="ru-RU" dirty="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500570"/>
            <a:ext cx="7208837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трелка вниз 6"/>
          <p:cNvSpPr/>
          <p:nvPr/>
        </p:nvSpPr>
        <p:spPr>
          <a:xfrm>
            <a:off x="4000496" y="3643314"/>
            <a:ext cx="357190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 по происхождению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smtClean="0"/>
              <a:t>Естественный Ключ (ЕК)</a:t>
            </a:r>
            <a:r>
              <a:rPr lang="ru-RU" dirty="0" smtClean="0"/>
              <a:t> – набор атрибутов описываемой записью сущности, уникально её идентифицирующий (например, номер паспорта для человека) </a:t>
            </a:r>
          </a:p>
          <a:p>
            <a:pPr lvl="0"/>
            <a:r>
              <a:rPr lang="ru-RU" b="1" dirty="0" smtClean="0"/>
              <a:t>Суррогатный Ключ (СК)</a:t>
            </a:r>
            <a:r>
              <a:rPr lang="ru-RU" dirty="0" smtClean="0"/>
              <a:t> – автоматически сгенерированное поле, никак не связанное с информационным содержанием записи. Обычно в роли СК выступает автоинкрементное поле типа INTEGER.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sz="3600" dirty="0" smtClean="0"/>
              <a:t>«Гонка атрибутов» естественные ключи</a:t>
            </a:r>
            <a:endParaRPr lang="ru-RU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6904" y="1428736"/>
            <a:ext cx="852130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65FA0-E8D7-4ACF-823F-3593B75B419A}" type="slidenum">
              <a:rPr lang="ru-RU" smtClean="0">
                <a:latin typeface="Arial" pitchFamily="34" charset="0"/>
              </a:rPr>
              <a:pPr/>
              <a:t>2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3075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D92954F-872B-4A04-85C4-E7B46D354EFC}" type="slidenum">
              <a:rPr lang="ru-RU" sz="1400"/>
              <a:pPr algn="r"/>
              <a:t>2</a:t>
            </a:fld>
            <a:endParaRPr lang="ru-RU" sz="1400"/>
          </a:p>
        </p:txBody>
      </p:sp>
      <p:sp>
        <p:nvSpPr>
          <p:cNvPr id="307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Координаты</a:t>
            </a:r>
          </a:p>
        </p:txBody>
      </p:sp>
      <p:sp>
        <p:nvSpPr>
          <p:cNvPr id="307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Путилова Надежда Владимировна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N_V_P_HEX@mail.ru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м.т. </a:t>
            </a:r>
            <a:r>
              <a:rPr lang="en-US" dirty="0" smtClean="0"/>
              <a:t>+7(911)-818-64-65</a:t>
            </a:r>
            <a:endParaRPr lang="ru-RU" dirty="0" smtClean="0"/>
          </a:p>
          <a:p>
            <a:pPr eaLnBrk="1" hangingPunct="1"/>
            <a:r>
              <a:rPr lang="ru-RU" dirty="0" smtClean="0"/>
              <a:t>БМ ауд. 1337 (312-20-20)*</a:t>
            </a:r>
          </a:p>
          <a:p>
            <a:pPr eaLnBrk="1" hangingPunct="1"/>
            <a:endParaRPr lang="ru-RU" dirty="0" smtClean="0"/>
          </a:p>
          <a:p>
            <a:pPr eaLnBrk="1" hangingPunct="1">
              <a:buFontTx/>
              <a:buNone/>
            </a:pPr>
            <a:r>
              <a:rPr lang="ru-RU" sz="1600" dirty="0" smtClean="0"/>
              <a:t>*(почем зря не беспокоить: работаю я там, и не </a:t>
            </a:r>
            <a:r>
              <a:rPr lang="ru-RU" sz="1600" dirty="0" smtClean="0"/>
              <a:t>могу часто отвлекаться)</a:t>
            </a:r>
            <a:endParaRPr lang="ru-RU" sz="1600" dirty="0" smtClean="0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755650" y="5373688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sz="3600" dirty="0" smtClean="0"/>
              <a:t>«Гонка атрибутов» суррогатные ключи</a:t>
            </a:r>
            <a:endParaRPr lang="ru-RU" sz="36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8001055" cy="531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проектирования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900363"/>
          </a:xfrm>
        </p:spPr>
        <p:txBody>
          <a:bodyPr/>
          <a:lstStyle/>
          <a:p>
            <a:r>
              <a:rPr lang="ru-RU" dirty="0" smtClean="0"/>
              <a:t>Аномалии обновления</a:t>
            </a:r>
          </a:p>
          <a:p>
            <a:r>
              <a:rPr lang="ru-RU" dirty="0" smtClean="0"/>
              <a:t>Аномалии </a:t>
            </a:r>
            <a:r>
              <a:rPr lang="ru-RU" dirty="0" smtClean="0"/>
              <a:t>удаления</a:t>
            </a:r>
            <a:endParaRPr lang="ru-RU" dirty="0" smtClean="0"/>
          </a:p>
          <a:p>
            <a:r>
              <a:rPr lang="ru-RU" dirty="0" smtClean="0"/>
              <a:t>Аномалии вставки</a:t>
            </a:r>
          </a:p>
          <a:p>
            <a:r>
              <a:rPr lang="ru-RU" dirty="0" smtClean="0"/>
              <a:t>Использование большого объема памяти под данные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88" y="1643063"/>
            <a:ext cx="23479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28625" y="4500563"/>
          <a:ext cx="1524000" cy="163830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</a:tblGrid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latin typeface="Arial Cyr"/>
                        </a:rPr>
                        <a:t>Тип</a:t>
                      </a:r>
                      <a:endParaRPr lang="en-GB" sz="1000" b="1" i="0" u="none" strike="noStrike" dirty="0">
                        <a:latin typeface="Arial Cyr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latin typeface="Arial Cyr"/>
                        </a:rPr>
                        <a:t>Место</a:t>
                      </a:r>
                      <a:r>
                        <a:rPr lang="en-GB" sz="1000" b="1" i="0" u="none" strike="noStrike" dirty="0" smtClean="0">
                          <a:latin typeface="Arial Cyr"/>
                        </a:rPr>
                        <a:t> (</a:t>
                      </a:r>
                      <a:r>
                        <a:rPr lang="ru-RU" sz="1000" b="1" i="0" u="none" strike="noStrike" dirty="0" smtClean="0">
                          <a:latin typeface="Arial Cyr"/>
                        </a:rPr>
                        <a:t>байты</a:t>
                      </a:r>
                      <a:r>
                        <a:rPr lang="en-GB" sz="1000" b="1" i="0" u="none" strike="noStrike" dirty="0" smtClean="0">
                          <a:latin typeface="Arial Cyr"/>
                        </a:rPr>
                        <a:t>)</a:t>
                      </a:r>
                      <a:endParaRPr lang="en-GB" sz="1000" b="1" i="0" u="none" strike="noStrike" dirty="0">
                        <a:latin typeface="Arial Cyr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latin typeface="Arial Unicode MS"/>
                        </a:rPr>
                        <a:t>TINYINT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latin typeface="Arial Unicode MS"/>
                        </a:rPr>
                        <a:t>SMALLINT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latin typeface="Arial Unicode MS"/>
                        </a:rPr>
                        <a:t>MEDIUMINT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latin typeface="Arial Unicode MS"/>
                        </a:rPr>
                        <a:t>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latin typeface="Arial Unicode MS"/>
                        </a:rPr>
                        <a:t>BIGINT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857625" y="4500563"/>
          <a:ext cx="1866900" cy="1800225"/>
        </p:xfrm>
        <a:graphic>
          <a:graphicData uri="http://schemas.openxmlformats.org/drawingml/2006/table">
            <a:tbl>
              <a:tblPr/>
              <a:tblGrid>
                <a:gridCol w="647700"/>
                <a:gridCol w="609600"/>
                <a:gridCol w="609600"/>
              </a:tblGrid>
              <a:tr h="98107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latin typeface="Arial Cyr"/>
                        </a:rPr>
                        <a:t>Длина строки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latin typeface="Arial Cyr"/>
                        </a:rPr>
                        <a:t>Место для однобайтовой строки (байты)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latin typeface="Arial Cyr"/>
                        </a:rPr>
                        <a:t>Место для двухбайтовой строки (байты)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latin typeface="Arial Cyr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latin typeface="Arial Cyr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 Нормализация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ru-RU" b="1" dirty="0" smtClean="0"/>
              <a:t>Нормализация данных</a:t>
            </a:r>
            <a:r>
              <a:rPr lang="ru-RU" dirty="0" smtClean="0"/>
              <a:t> – это процесс приведения модели к виду, позволяющему получить в дальнейшем структуру базы данных, в которой устранена избыточность хранения и сведены к минимуму аномалии при добавлении, удалении, изменении данных.</a:t>
            </a:r>
          </a:p>
          <a:p>
            <a:pPr eaLnBrk="1" hangingPunct="1">
              <a:defRPr/>
            </a:pPr>
            <a:r>
              <a:rPr lang="ru-RU" dirty="0" smtClean="0"/>
              <a:t>Процесс нормализации проводится поэтапно. На каждом из этапов на структуру базы накладывается некоторое ограничение и в структуре базы выправляется некоторый дефект. Про базу с соответствующими ограничениями говорят, что она находится в одной из </a:t>
            </a:r>
            <a:r>
              <a:rPr lang="ru-RU" b="1" dirty="0" smtClean="0"/>
              <a:t>нормальных форм. </a:t>
            </a:r>
            <a:endParaRPr lang="ru-RU" dirty="0" smtClean="0"/>
          </a:p>
          <a:p>
            <a:pPr eaLnBrk="1" hangingPunct="1"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511175"/>
          </a:xfrm>
        </p:spPr>
        <p:txBody>
          <a:bodyPr/>
          <a:lstStyle/>
          <a:p>
            <a:pPr eaLnBrk="1" hangingPunct="1"/>
            <a:r>
              <a:rPr lang="ru-RU" smtClean="0"/>
              <a:t>Нормальные формы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14313" y="857250"/>
            <a:ext cx="6715125" cy="2500313"/>
          </a:xfrm>
        </p:spPr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2200" dirty="0" smtClean="0"/>
              <a:t>Первая нормальная форма (1НФ)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2200" dirty="0" smtClean="0"/>
              <a:t>Вторая нормальная форма (2НФ)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2200" dirty="0" smtClean="0"/>
              <a:t>Третья нормальная форма (3НФ)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2200" dirty="0" smtClean="0"/>
              <a:t>Нормальная форма </a:t>
            </a:r>
            <a:r>
              <a:rPr lang="ru-RU" sz="2200" dirty="0" err="1" smtClean="0"/>
              <a:t>Бойса-Кодда</a:t>
            </a:r>
            <a:r>
              <a:rPr lang="ru-RU" sz="2200" dirty="0" smtClean="0"/>
              <a:t>(НФБК)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2200" dirty="0" smtClean="0"/>
              <a:t>Четвертая нормальная форма (4НФ)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2200" dirty="0" smtClean="0"/>
              <a:t>Пятая нормальная форма (5НФ)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2200" dirty="0" smtClean="0"/>
              <a:t>Шестая нормальная форма (6НФ)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ru-RU" sz="2200" dirty="0" smtClean="0"/>
              <a:t>Доменно-ключевая нормальная форма (</a:t>
            </a:r>
            <a:r>
              <a:rPr lang="en-GB" sz="2200" dirty="0" smtClean="0"/>
              <a:t>DKNF)</a:t>
            </a:r>
            <a:endParaRPr lang="ru-RU" sz="22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ru-RU" sz="22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ru-RU" sz="2200" dirty="0" smtClean="0"/>
          </a:p>
          <a:p>
            <a:pPr eaLnBrk="1" hangingPunct="1">
              <a:defRPr/>
            </a:pPr>
            <a:endParaRPr lang="ru-RU" dirty="0"/>
          </a:p>
        </p:txBody>
      </p:sp>
      <p:pic>
        <p:nvPicPr>
          <p:cNvPr id="8196" name="Рисунок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3571876"/>
            <a:ext cx="64293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Ненормализованное отношение</a:t>
            </a:r>
          </a:p>
        </p:txBody>
      </p:sp>
      <p:sp>
        <p:nvSpPr>
          <p:cNvPr id="9219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Ненормализованная форма (ННФ). </a:t>
            </a:r>
            <a:r>
              <a:rPr lang="ru-RU" smtClean="0"/>
              <a:t>Таблица, содержащая одну или несколько повторяющихся групп данных.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63" cy="654050"/>
          </a:xfrm>
        </p:spPr>
        <p:txBody>
          <a:bodyPr/>
          <a:lstStyle/>
          <a:p>
            <a:pPr eaLnBrk="1" hangingPunct="1"/>
            <a:r>
              <a:rPr lang="ru-RU" sz="3600" smtClean="0"/>
              <a:t>Первая нормальная форма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Первая нормальная форма (1НФ). </a:t>
            </a:r>
            <a:r>
              <a:rPr lang="ru-RU" smtClean="0"/>
              <a:t>Отношение, в котором на пересечении каждой строки и каждого столбца содержится одно и только одно атомарное значение.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mtClean="0"/>
              <a:t>Возможные нарушения 1НФ:</a:t>
            </a:r>
          </a:p>
          <a:p>
            <a:pPr eaLnBrk="1" hangingPunct="1"/>
            <a:r>
              <a:rPr lang="ru-RU" smtClean="0"/>
              <a:t>Значение может быть составным (ФИО) </a:t>
            </a:r>
          </a:p>
          <a:p>
            <a:pPr eaLnBrk="1" hangingPunct="1"/>
            <a:r>
              <a:rPr lang="ru-RU" smtClean="0"/>
              <a:t>многозначным (список номеров телефона)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043863" cy="582613"/>
          </a:xfrm>
        </p:spPr>
        <p:txBody>
          <a:bodyPr/>
          <a:lstStyle/>
          <a:p>
            <a:pPr eaLnBrk="1" hangingPunct="1"/>
            <a:r>
              <a:rPr lang="ru-RU" smtClean="0"/>
              <a:t>Как привести к  1 НФ?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3000375"/>
          </a:xfrm>
        </p:spPr>
        <p:txBody>
          <a:bodyPr/>
          <a:lstStyle/>
          <a:p>
            <a:pPr eaLnBrk="1" hangingPunct="1"/>
            <a:r>
              <a:rPr lang="ru-RU" sz="2800" smtClean="0"/>
              <a:t>Составное поле </a:t>
            </a:r>
            <a:r>
              <a:rPr lang="en-US" sz="2800" smtClean="0"/>
              <a:t>—</a:t>
            </a:r>
            <a:r>
              <a:rPr lang="ru-RU" sz="2800" smtClean="0"/>
              <a:t> разделяем на элементы</a:t>
            </a:r>
          </a:p>
          <a:p>
            <a:pPr eaLnBrk="1" hangingPunct="1"/>
            <a:r>
              <a:rPr lang="ru-RU" sz="2800" smtClean="0"/>
              <a:t>Многозначный атрибут </a:t>
            </a:r>
            <a:r>
              <a:rPr lang="en-US" sz="2800" smtClean="0"/>
              <a:t>—</a:t>
            </a:r>
            <a:r>
              <a:rPr lang="ru-RU" sz="2800" smtClean="0"/>
              <a:t> создание отношения (таблицы), представляющего многозначный атрибут , и передача копии первичного ключа сущности-владельца в новое отношение для использования в качестве внешнего ключа</a:t>
            </a:r>
          </a:p>
          <a:p>
            <a:pPr eaLnBrk="1" hangingPunct="1">
              <a:buFont typeface="Arial" pitchFamily="34" charset="0"/>
              <a:buNone/>
            </a:pPr>
            <a:endParaRPr lang="ru-RU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4071938"/>
            <a:ext cx="299243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5286375"/>
            <a:ext cx="52228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низ 6"/>
          <p:cNvSpPr/>
          <p:nvPr/>
        </p:nvSpPr>
        <p:spPr>
          <a:xfrm rot="19487892">
            <a:off x="3305175" y="4586288"/>
            <a:ext cx="785813" cy="57150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Ненормализованная база днных</a:t>
            </a:r>
          </a:p>
        </p:txBody>
      </p:sp>
      <p:pic>
        <p:nvPicPr>
          <p:cNvPr id="12291" name="Picture 4" descr="не нормализ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628775"/>
            <a:ext cx="6624637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116013" y="2060575"/>
            <a:ext cx="1800225" cy="2159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043862" cy="654050"/>
          </a:xfrm>
        </p:spPr>
        <p:txBody>
          <a:bodyPr/>
          <a:lstStyle/>
          <a:p>
            <a:r>
              <a:rPr lang="ru-RU" smtClean="0"/>
              <a:t>База данных в 1НФ</a:t>
            </a:r>
          </a:p>
        </p:txBody>
      </p:sp>
      <p:pic>
        <p:nvPicPr>
          <p:cNvPr id="13315" name="Picture 2" descr="1 н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628775"/>
            <a:ext cx="7777163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4"/>
          <p:cNvSpPr>
            <a:spLocks noGrp="1"/>
          </p:cNvSpPr>
          <p:nvPr>
            <p:ph type="title"/>
          </p:nvPr>
        </p:nvSpPr>
        <p:spPr>
          <a:xfrm>
            <a:off x="285750" y="142875"/>
            <a:ext cx="8329613" cy="428625"/>
          </a:xfrm>
        </p:spPr>
        <p:txBody>
          <a:bodyPr/>
          <a:lstStyle/>
          <a:p>
            <a:pPr eaLnBrk="1" hangingPunct="1"/>
            <a:r>
              <a:rPr lang="ru-RU" sz="3200" smtClean="0"/>
              <a:t>Функциональная зависимость</a:t>
            </a:r>
          </a:p>
        </p:txBody>
      </p:sp>
      <p:sp>
        <p:nvSpPr>
          <p:cNvPr id="14339" name="Содержимое 5"/>
          <p:cNvSpPr>
            <a:spLocks noGrp="1"/>
          </p:cNvSpPr>
          <p:nvPr>
            <p:ph idx="1"/>
          </p:nvPr>
        </p:nvSpPr>
        <p:spPr>
          <a:xfrm>
            <a:off x="214313" y="3357563"/>
            <a:ext cx="7943850" cy="2000250"/>
          </a:xfrm>
        </p:spPr>
        <p:txBody>
          <a:bodyPr/>
          <a:lstStyle/>
          <a:p>
            <a:pPr eaLnBrk="1" hangingPunct="1"/>
            <a:r>
              <a:rPr lang="ru-RU" sz="2000" b="1" smtClean="0"/>
              <a:t>Функциональная зависимость. </a:t>
            </a:r>
            <a:r>
              <a:rPr lang="ru-RU" sz="2000" smtClean="0"/>
              <a:t>Описывает связь между атрибутами отношения. Например если в отношении R, содержащем атрибуты А и В, атрибут </a:t>
            </a:r>
            <a:r>
              <a:rPr lang="en-US" sz="2000" smtClean="0"/>
              <a:t>B</a:t>
            </a:r>
            <a:r>
              <a:rPr lang="ru-RU" sz="2000" smtClean="0"/>
              <a:t> функционально зависит от атрибута А (что обозначается как А (В)), то каждое значение атрибута А связано только с одним значением атрибута В. (Причем атрибуты А и В могут состоять из одного или нескольких атрибутов.)</a:t>
            </a:r>
          </a:p>
          <a:p>
            <a:pPr eaLnBrk="1" hangingPunct="1"/>
            <a:endParaRPr lang="ru-RU" smtClean="0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3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5500688"/>
            <a:ext cx="398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357188" y="6357938"/>
            <a:ext cx="5214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1600" i="1">
                <a:latin typeface="Times New Roman" pitchFamily="18" charset="0"/>
                <a:ea typeface="Times-Italic"/>
                <a:cs typeface="Times New Roman" pitchFamily="18" charset="0"/>
              </a:rPr>
              <a:t>Диаграмма функциональной зависимости</a:t>
            </a:r>
            <a:endParaRPr lang="ru-RU" sz="1600">
              <a:latin typeface="Calibri" pitchFamily="34" charset="0"/>
              <a:ea typeface="Times-Italic"/>
              <a:cs typeface="Times New Roman" pitchFamily="18" charset="0"/>
            </a:endParaRPr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642938"/>
            <a:ext cx="3059112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5"/>
          <p:cNvPicPr>
            <a:picLocks noChangeAspect="1" noChangeArrowheads="1"/>
          </p:cNvPicPr>
          <p:nvPr/>
        </p:nvPicPr>
        <p:blipFill>
          <a:blip r:embed="rId4"/>
          <a:srcRect t="3094" r="536" b="4048"/>
          <a:stretch>
            <a:fillRect/>
          </a:stretch>
        </p:blipFill>
        <p:spPr bwMode="auto">
          <a:xfrm>
            <a:off x="5429250" y="714375"/>
            <a:ext cx="3286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extBox 11"/>
          <p:cNvSpPr txBox="1">
            <a:spLocks noChangeArrowheads="1"/>
          </p:cNvSpPr>
          <p:nvPr/>
        </p:nvSpPr>
        <p:spPr bwMode="auto">
          <a:xfrm>
            <a:off x="571500" y="2857500"/>
            <a:ext cx="3049588" cy="3698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Y-</a:t>
            </a:r>
            <a:r>
              <a:rPr lang="ru-RU">
                <a:solidFill>
                  <a:srgbClr val="FF0000"/>
                </a:solidFill>
              </a:rPr>
              <a:t>функция </a:t>
            </a:r>
            <a:r>
              <a:rPr lang="ru-RU"/>
              <a:t>(</a:t>
            </a:r>
            <a:r>
              <a:rPr lang="en-US"/>
              <a:t>Y </a:t>
            </a:r>
            <a:r>
              <a:rPr lang="ru-RU"/>
              <a:t>зависит от </a:t>
            </a:r>
            <a:r>
              <a:rPr lang="en-US"/>
              <a:t>x</a:t>
            </a:r>
            <a:r>
              <a:rPr lang="ru-RU"/>
              <a:t>)</a:t>
            </a:r>
          </a:p>
        </p:txBody>
      </p:sp>
      <p:sp>
        <p:nvSpPr>
          <p:cNvPr id="14346" name="TextBox 12"/>
          <p:cNvSpPr txBox="1">
            <a:spLocks noChangeArrowheads="1"/>
          </p:cNvSpPr>
          <p:nvPr/>
        </p:nvSpPr>
        <p:spPr bwMode="auto">
          <a:xfrm>
            <a:off x="5572125" y="2857500"/>
            <a:ext cx="1824038" cy="3698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Y- </a:t>
            </a:r>
            <a:r>
              <a:rPr lang="ru-RU">
                <a:solidFill>
                  <a:srgbClr val="FF0000"/>
                </a:solidFill>
              </a:rPr>
              <a:t>НЕ функция 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5794F-5F82-4107-BF7B-E1D9ECB2E785}" type="slidenum">
              <a:rPr lang="ru-RU" smtClean="0">
                <a:latin typeface="Arial" pitchFamily="34" charset="0"/>
              </a:rPr>
              <a:pPr/>
              <a:t>3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4099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5AB0449-A264-49D8-AFD3-C9D478F4C5E0}" type="slidenum">
              <a:rPr lang="ru-RU" sz="1400"/>
              <a:pPr algn="r"/>
              <a:t>3</a:t>
            </a:fld>
            <a:endParaRPr lang="ru-RU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47050" cy="274637"/>
          </a:xfrm>
        </p:spPr>
        <p:txBody>
          <a:bodyPr/>
          <a:lstStyle/>
          <a:p>
            <a:pPr eaLnBrk="1" hangingPunct="1"/>
            <a:r>
              <a:rPr lang="ru-RU" sz="3200" dirty="0" smtClean="0"/>
              <a:t>Литература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481"/>
            <a:ext cx="8686800" cy="6072208"/>
          </a:xfrm>
        </p:spPr>
        <p:txBody>
          <a:bodyPr/>
          <a:lstStyle/>
          <a:p>
            <a:pPr marL="182563" indent="-182563" eaLnBrk="1" hangingPunct="1">
              <a:lnSpc>
                <a:spcPct val="80000"/>
              </a:lnSpc>
            </a:pPr>
            <a:r>
              <a:rPr lang="ru-RU" sz="1800" b="1" dirty="0" err="1" smtClean="0"/>
              <a:t>Дейт</a:t>
            </a:r>
            <a:r>
              <a:rPr lang="ru-RU" sz="1800" b="1" dirty="0" smtClean="0"/>
              <a:t>, К. Дж.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Введение в системы баз данных, 8-е издание.: Пер. с англ. — М.: Издательский дом "Вильямс", 2005. — 1328 с.</a:t>
            </a:r>
          </a:p>
          <a:p>
            <a:pPr marL="182563" indent="-182563" eaLnBrk="1" hangingPunct="1">
              <a:lnSpc>
                <a:spcPct val="80000"/>
              </a:lnSpc>
            </a:pPr>
            <a:r>
              <a:rPr lang="ru-RU" sz="1800" b="1" dirty="0" err="1" smtClean="0"/>
              <a:t>Дейт</a:t>
            </a:r>
            <a:r>
              <a:rPr lang="ru-RU" sz="1800" b="1" dirty="0" smtClean="0"/>
              <a:t> , К. Дж.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SQL и реляционная теория. Как грамотно писать код на SQL. – Пер. с англ. –СПб.: Символ-Плюс, 2010. – 480 с.</a:t>
            </a:r>
          </a:p>
          <a:p>
            <a:pPr marL="182563" indent="-182563" eaLnBrk="1" hangingPunct="1">
              <a:lnSpc>
                <a:spcPct val="80000"/>
              </a:lnSpc>
            </a:pPr>
            <a:r>
              <a:rPr lang="ru-RU" sz="1800" b="1" dirty="0" err="1" smtClean="0"/>
              <a:t>Фаулер</a:t>
            </a:r>
            <a:r>
              <a:rPr lang="ru-RU" sz="1800" b="1" dirty="0" smtClean="0"/>
              <a:t>, Мартин, </a:t>
            </a:r>
            <a:r>
              <a:rPr lang="ru-RU" sz="1800" b="1" dirty="0" err="1" smtClean="0"/>
              <a:t>Садаладж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Прамодкумар</a:t>
            </a:r>
            <a:r>
              <a:rPr lang="ru-RU" sz="1800" b="1" dirty="0" smtClean="0"/>
              <a:t> Дж.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NoSQL: новая методология разработки </a:t>
            </a:r>
            <a:r>
              <a:rPr lang="ru-RU" sz="1800" dirty="0" err="1" smtClean="0"/>
              <a:t>нереляционных</a:t>
            </a:r>
            <a:r>
              <a:rPr lang="ru-RU" sz="1800" dirty="0" smtClean="0"/>
              <a:t> баз данных. : Пер. </a:t>
            </a:r>
            <a:r>
              <a:rPr lang="ru-RU" sz="1800" dirty="0" err="1" smtClean="0"/>
              <a:t>сангл</a:t>
            </a:r>
            <a:r>
              <a:rPr lang="ru-RU" sz="1800" dirty="0" smtClean="0"/>
              <a:t>. - М.: ООО "И.Д. Вильямс", 2013. - 192 с.</a:t>
            </a:r>
          </a:p>
          <a:p>
            <a:pPr marL="182563" indent="-182563" eaLnBrk="1" hangingPunct="1">
              <a:lnSpc>
                <a:spcPct val="80000"/>
              </a:lnSpc>
            </a:pPr>
            <a:r>
              <a:rPr lang="ru-RU" sz="1800" b="1" dirty="0" err="1" smtClean="0"/>
              <a:t>Коннолли</a:t>
            </a:r>
            <a:r>
              <a:rPr lang="ru-RU" sz="1800" b="1" dirty="0" smtClean="0"/>
              <a:t>, Томас, </a:t>
            </a:r>
            <a:r>
              <a:rPr lang="ru-RU" sz="1800" b="1" dirty="0" err="1" smtClean="0"/>
              <a:t>Бегг</a:t>
            </a:r>
            <a:r>
              <a:rPr lang="ru-RU" sz="1800" b="1" dirty="0" smtClean="0"/>
              <a:t>, Каролин.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Базы данных. Проектирование, реализация и сопровождение. Теория и практика. 3-е издание. : Пер. с англ. — М. : Издательский дом «Вильямс» (годы разные).</a:t>
            </a:r>
          </a:p>
          <a:p>
            <a:pPr marL="182563" indent="-182563" eaLnBrk="1" hangingPunct="1">
              <a:lnSpc>
                <a:spcPct val="80000"/>
              </a:lnSpc>
            </a:pPr>
            <a:r>
              <a:rPr lang="en-US" sz="1800" b="1" dirty="0" smtClean="0"/>
              <a:t>Thomas M. Connolly </a:t>
            </a:r>
            <a:r>
              <a:rPr lang="ru-RU" sz="1800" b="1" dirty="0" smtClean="0"/>
              <a:t>,</a:t>
            </a:r>
            <a:r>
              <a:rPr lang="en-US" sz="1800" b="1" dirty="0" smtClean="0"/>
              <a:t> Carolyn E. </a:t>
            </a:r>
            <a:r>
              <a:rPr lang="en-US" sz="1800" b="1" dirty="0" err="1" smtClean="0"/>
              <a:t>Begg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en-US" sz="1800" dirty="0" smtClean="0"/>
              <a:t>Database Systems</a:t>
            </a:r>
            <a:r>
              <a:rPr lang="ru-RU" sz="1800" dirty="0" smtClean="0"/>
              <a:t>. </a:t>
            </a:r>
            <a:r>
              <a:rPr lang="en-US" sz="1800" dirty="0" smtClean="0"/>
              <a:t>A Practical Approach to Design, Implementation, and Management</a:t>
            </a:r>
            <a:r>
              <a:rPr lang="ru-RU" sz="1800" dirty="0" smtClean="0"/>
              <a:t>. </a:t>
            </a:r>
            <a:r>
              <a:rPr lang="en-US" sz="1800" dirty="0" err="1" smtClean="0"/>
              <a:t>SIXth</a:t>
            </a:r>
            <a:r>
              <a:rPr lang="en-US" sz="1800" dirty="0" smtClean="0"/>
              <a:t> Edition</a:t>
            </a:r>
            <a:endParaRPr lang="ru-RU" sz="1800" dirty="0" smtClean="0"/>
          </a:p>
          <a:p>
            <a:pPr marL="182563" indent="-182563" eaLnBrk="1" hangingPunct="1">
              <a:lnSpc>
                <a:spcPct val="80000"/>
              </a:lnSpc>
            </a:pPr>
            <a:r>
              <a:rPr lang="ru-RU" sz="1800" b="1" dirty="0" smtClean="0"/>
              <a:t>Тарасов С.В</a:t>
            </a:r>
            <a:r>
              <a:rPr lang="ru-RU" sz="1800" dirty="0" smtClean="0"/>
              <a:t>. </a:t>
            </a:r>
            <a:br>
              <a:rPr lang="ru-RU" sz="1800" dirty="0" smtClean="0"/>
            </a:br>
            <a:r>
              <a:rPr lang="ru-RU" sz="1800" dirty="0" smtClean="0"/>
              <a:t>СУБД для программиста. Базы данных изнутри: [Электронный ресурс] : Практическое пособие / Тарасов С.В. - </a:t>
            </a:r>
            <a:r>
              <a:rPr lang="ru-RU" sz="1800" dirty="0" err="1" smtClean="0"/>
              <a:t>М.:СОЛОН-Пр</a:t>
            </a:r>
            <a:r>
              <a:rPr lang="ru-RU" sz="1800" dirty="0" smtClean="0"/>
              <a:t>., 2015  — Режим доступа: </a:t>
            </a:r>
            <a:r>
              <a:rPr lang="ru-RU" sz="1800" dirty="0" smtClean="0">
                <a:hlinkClick r:id="rId2"/>
              </a:rPr>
              <a:t>http://znanium.com/bookread2.php?book=858603</a:t>
            </a:r>
            <a:r>
              <a:rPr lang="ru-RU" sz="1800" dirty="0" smtClean="0"/>
              <a:t> </a:t>
            </a:r>
          </a:p>
          <a:p>
            <a:pPr marL="182563" indent="-182563" eaLnBrk="1" hangingPunct="1">
              <a:lnSpc>
                <a:spcPct val="80000"/>
              </a:lnSpc>
            </a:pPr>
            <a:r>
              <a:rPr lang="ru-RU" sz="1800" b="1" dirty="0" smtClean="0"/>
              <a:t>Волк, В.К</a:t>
            </a:r>
            <a:r>
              <a:rPr lang="ru-RU" sz="1800" dirty="0" smtClean="0"/>
              <a:t>. Базы данных. Проектирование, программирование, управление и администрирование : учебник / В.К. Волк. — Санкт-Петербург : Лань, </a:t>
            </a:r>
            <a:r>
              <a:rPr lang="ru-RU" sz="1800" dirty="0" smtClean="0"/>
              <a:t>2021. </a:t>
            </a:r>
            <a:r>
              <a:rPr lang="ru-RU" sz="1800" dirty="0" smtClean="0"/>
              <a:t>— 244 с. URL:</a:t>
            </a:r>
            <a:r>
              <a:rPr lang="en-US" sz="1800" dirty="0" smtClean="0"/>
              <a:t> </a:t>
            </a:r>
            <a:r>
              <a:rPr lang="en-GB" sz="1800" dirty="0" smtClean="0">
                <a:hlinkClick r:id="rId2"/>
              </a:rPr>
              <a:t>https://e.lanbook.com/book/176670 </a:t>
            </a:r>
            <a:endParaRPr lang="ru-RU" sz="1800" dirty="0" smtClean="0">
              <a:hlinkClick r:id="rId2"/>
            </a:endParaRPr>
          </a:p>
          <a:p>
            <a:pPr marL="182563" indent="-182563" eaLnBrk="1" hangingPunct="1">
              <a:lnSpc>
                <a:spcPct val="80000"/>
              </a:lnSpc>
            </a:pPr>
            <a:r>
              <a:rPr lang="ru-RU" sz="1800" b="1" dirty="0" err="1" smtClean="0"/>
              <a:t>Дадян</a:t>
            </a:r>
            <a:r>
              <a:rPr lang="ru-RU" sz="1800" b="1" dirty="0" smtClean="0"/>
              <a:t>, Э. Г. </a:t>
            </a:r>
            <a:r>
              <a:rPr lang="ru-RU" sz="1800" dirty="0" smtClean="0"/>
              <a:t>Методы, модели, средства хранения и обработки данных : учебник / Э.Г. </a:t>
            </a:r>
            <a:r>
              <a:rPr lang="ru-RU" sz="1800" dirty="0" err="1" smtClean="0"/>
              <a:t>Дадян</a:t>
            </a:r>
            <a:r>
              <a:rPr lang="ru-RU" sz="1800" dirty="0" smtClean="0"/>
              <a:t>, Ю.А. Зеленков. — М</a:t>
            </a:r>
            <a:r>
              <a:rPr lang="ru-RU" sz="1800" dirty="0" smtClean="0"/>
              <a:t>. </a:t>
            </a:r>
            <a:r>
              <a:rPr lang="ru-RU" sz="1800" dirty="0" smtClean="0"/>
              <a:t>2018. — 168 с. </a:t>
            </a:r>
            <a:r>
              <a:rPr lang="ru-RU" sz="1800" dirty="0" smtClean="0"/>
              <a:t>- </a:t>
            </a:r>
            <a:r>
              <a:rPr lang="ru-RU" sz="1800" u="sng" dirty="0" smtClean="0">
                <a:hlinkClick r:id="rId3"/>
              </a:rPr>
              <a:t>https://</a:t>
            </a:r>
            <a:r>
              <a:rPr lang="ru-RU" sz="1800" u="sng" dirty="0" smtClean="0">
                <a:hlinkClick r:id="rId3"/>
              </a:rPr>
              <a:t>znanium.com/catalog/product/961470</a:t>
            </a:r>
            <a:endParaRPr lang="ru-RU" sz="1800" u="sng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ru-RU" sz="1800" dirty="0" smtClean="0">
              <a:hlinkClick r:id="rId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00" cy="368300"/>
          </a:xfrm>
        </p:spPr>
        <p:txBody>
          <a:bodyPr/>
          <a:lstStyle/>
          <a:p>
            <a:pPr eaLnBrk="1" hangingPunct="1"/>
            <a:r>
              <a:rPr lang="ru-RU" sz="3200" smtClean="0"/>
              <a:t>Функциональная зависимость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8" y="2143125"/>
            <a:ext cx="8229600" cy="42862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ru-RU" b="1" dirty="0" smtClean="0"/>
              <a:t>Детерминант. </a:t>
            </a:r>
            <a:r>
              <a:rPr lang="ru-RU" dirty="0" smtClean="0"/>
              <a:t>Детерминантом функциональной зависимости называется атрибут или группа атрибутов, расположенная на диаграмме функциональной зависимости слева от стрелки.</a:t>
            </a:r>
          </a:p>
          <a:p>
            <a:pPr eaLnBrk="1" hangingPunct="1">
              <a:defRPr/>
            </a:pPr>
            <a:r>
              <a:rPr lang="ru-RU" dirty="0" smtClean="0"/>
              <a:t>Функциональная зависимость называется </a:t>
            </a:r>
            <a:r>
              <a:rPr lang="ru-RU" b="1" i="1" dirty="0" smtClean="0"/>
              <a:t>тривиальной</a:t>
            </a:r>
            <a:r>
              <a:rPr lang="ru-RU" i="1" dirty="0" smtClean="0"/>
              <a:t>, </a:t>
            </a:r>
            <a:r>
              <a:rPr lang="ru-RU" dirty="0" smtClean="0"/>
              <a:t>если она остается справедливой при любых условиях. </a:t>
            </a:r>
          </a:p>
          <a:p>
            <a:pPr eaLnBrk="1" hangingPunct="1">
              <a:defRPr/>
            </a:pPr>
            <a:r>
              <a:rPr lang="ru-RU" dirty="0" smtClean="0"/>
              <a:t>зависимость является тривиальной, </a:t>
            </a:r>
            <a:r>
              <a:rPr lang="ru-RU" u="sng" dirty="0" smtClean="0"/>
              <a:t>если и только если</a:t>
            </a:r>
            <a:r>
              <a:rPr lang="ru-RU" dirty="0" smtClean="0"/>
              <a:t> в </a:t>
            </a:r>
            <a:r>
              <a:rPr lang="ru-RU" dirty="0" smtClean="0">
                <a:solidFill>
                  <a:srgbClr val="FF0000"/>
                </a:solidFill>
              </a:rPr>
              <a:t>правой части выражения</a:t>
            </a:r>
            <a:r>
              <a:rPr lang="ru-RU" dirty="0" smtClean="0"/>
              <a:t>, определяющего зависимость, приведено </a:t>
            </a:r>
            <a:r>
              <a:rPr lang="ru-RU" dirty="0" smtClean="0">
                <a:solidFill>
                  <a:srgbClr val="FF0000"/>
                </a:solidFill>
              </a:rPr>
              <a:t>подмножество</a:t>
            </a:r>
            <a:r>
              <a:rPr lang="ru-RU" dirty="0" smtClean="0"/>
              <a:t> (но необязательно собственное подмножество) </a:t>
            </a:r>
            <a:r>
              <a:rPr lang="ru-RU" dirty="0" smtClean="0">
                <a:solidFill>
                  <a:srgbClr val="0070C0"/>
                </a:solidFill>
              </a:rPr>
              <a:t>множества</a:t>
            </a:r>
            <a:r>
              <a:rPr lang="ru-RU" dirty="0" smtClean="0"/>
              <a:t>, которое указано в </a:t>
            </a:r>
            <a:r>
              <a:rPr lang="ru-RU" dirty="0" smtClean="0">
                <a:solidFill>
                  <a:srgbClr val="0070C0"/>
                </a:solidFill>
              </a:rPr>
              <a:t>левой части </a:t>
            </a:r>
            <a:r>
              <a:rPr lang="ru-RU" dirty="0" smtClean="0"/>
              <a:t>(детерминанте) выражения</a:t>
            </a:r>
          </a:p>
          <a:p>
            <a:pPr eaLnBrk="1" hangingPunct="1">
              <a:defRPr/>
            </a:pPr>
            <a:r>
              <a:rPr lang="ru-RU" dirty="0" smtClean="0"/>
              <a:t>Функциональная зависимость А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dirty="0" smtClean="0"/>
              <a:t>B</a:t>
            </a:r>
            <a:r>
              <a:rPr lang="ru-RU" dirty="0" smtClean="0"/>
              <a:t> является </a:t>
            </a:r>
            <a:r>
              <a:rPr lang="ru-RU" b="1" i="1" dirty="0" smtClean="0"/>
              <a:t>полной</a:t>
            </a:r>
            <a:r>
              <a:rPr lang="ru-RU" i="1" dirty="0" smtClean="0"/>
              <a:t> </a:t>
            </a:r>
            <a:r>
              <a:rPr lang="ru-RU" dirty="0" smtClean="0"/>
              <a:t>функциональной зависимостью, если удаление какого-либо атрибута из А приводит к утрате этой зависимости. Функциональная зависимость А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ru-RU" dirty="0" smtClean="0"/>
              <a:t>В называется </a:t>
            </a:r>
            <a:r>
              <a:rPr lang="ru-RU" b="1" i="1" dirty="0" smtClean="0"/>
              <a:t>частичной</a:t>
            </a:r>
            <a:r>
              <a:rPr lang="ru-RU" i="1" dirty="0" smtClean="0"/>
              <a:t>, </a:t>
            </a:r>
            <a:r>
              <a:rPr lang="ru-RU" dirty="0" smtClean="0"/>
              <a:t>если в А есть некий атрибут, при удалении которого эта зависимость сохраняется.</a:t>
            </a:r>
          </a:p>
          <a:p>
            <a:pPr eaLnBrk="1" hangingPunct="1">
              <a:defRPr/>
            </a:pPr>
            <a:endParaRPr lang="ru-RU" dirty="0"/>
          </a:p>
        </p:txBody>
      </p:sp>
      <p:pic>
        <p:nvPicPr>
          <p:cNvPr id="1536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785813"/>
            <a:ext cx="398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642938" y="1571625"/>
            <a:ext cx="8072437" cy="6159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1600" i="1">
                <a:latin typeface="Times New Roman" pitchFamily="18" charset="0"/>
                <a:ea typeface="Times-Italic"/>
                <a:cs typeface="Times New Roman" pitchFamily="18" charset="0"/>
              </a:rPr>
              <a:t>Диаграмма функциональной зависимости</a:t>
            </a:r>
            <a:br>
              <a:rPr lang="ru-RU" sz="1600" i="1">
                <a:latin typeface="Times New Roman" pitchFamily="18" charset="0"/>
                <a:ea typeface="Times-Italic"/>
                <a:cs typeface="Times New Roman" pitchFamily="18" charset="0"/>
              </a:rPr>
            </a:br>
            <a:r>
              <a:rPr lang="ru-RU" sz="1600" i="1">
                <a:latin typeface="Times New Roman" pitchFamily="18" charset="0"/>
                <a:ea typeface="Times-Italic"/>
                <a:cs typeface="Times New Roman" pitchFamily="18" charset="0"/>
              </a:rPr>
              <a:t> </a:t>
            </a:r>
            <a:r>
              <a:rPr lang="ru-RU" i="1">
                <a:latin typeface="Calibri" pitchFamily="34" charset="0"/>
                <a:ea typeface="Times-Italic"/>
                <a:cs typeface="Times New Roman" pitchFamily="18" charset="0"/>
              </a:rPr>
              <a:t>(</a:t>
            </a:r>
            <a:r>
              <a:rPr lang="ru-RU">
                <a:latin typeface="Calibri" pitchFamily="34" charset="0"/>
                <a:ea typeface="Times-Italic"/>
                <a:cs typeface="Times New Roman" pitchFamily="18" charset="0"/>
              </a:rPr>
              <a:t>атрибут А является детерминантом атрибута В)</a:t>
            </a:r>
            <a:endParaRPr lang="ru-RU" sz="1600">
              <a:latin typeface="Calibri" pitchFamily="34" charset="0"/>
              <a:ea typeface="Times-Italic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54050"/>
          </a:xfrm>
        </p:spPr>
        <p:txBody>
          <a:bodyPr/>
          <a:lstStyle/>
          <a:p>
            <a:pPr eaLnBrk="1" hangingPunct="1"/>
            <a:r>
              <a:rPr lang="ru-RU" sz="3200" smtClean="0"/>
              <a:t>Аксиомы Армстронга 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ru-RU" dirty="0" smtClean="0"/>
              <a:t>Набор правил вывода, называемый </a:t>
            </a:r>
            <a:r>
              <a:rPr lang="ru-RU" i="1" dirty="0" smtClean="0"/>
              <a:t>аксиомами </a:t>
            </a:r>
            <a:r>
              <a:rPr lang="ru-RU" i="1" dirty="0" err="1" smtClean="0"/>
              <a:t>Армстронга</a:t>
            </a:r>
            <a:r>
              <a:rPr lang="ru-RU" i="1" dirty="0" smtClean="0"/>
              <a:t>, </a:t>
            </a:r>
            <a:r>
              <a:rPr lang="ru-RU" dirty="0" smtClean="0"/>
              <a:t>показывает способы вывода новых функциональных зависимостей из заданных.</a:t>
            </a:r>
          </a:p>
          <a:p>
            <a:pPr eaLnBrk="1" hangingPunct="1">
              <a:defRPr/>
            </a:pPr>
            <a:r>
              <a:rPr lang="ru-RU" dirty="0" smtClean="0"/>
              <a:t>Предположим, что А, В и С — подмножества атрибутов отношения R.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i="1" dirty="0" smtClean="0"/>
              <a:t>аксиомы </a:t>
            </a:r>
            <a:r>
              <a:rPr lang="ru-RU" i="1" dirty="0" err="1" smtClean="0"/>
              <a:t>Армстронга</a:t>
            </a:r>
            <a:r>
              <a:rPr lang="ru-RU" i="1" dirty="0" smtClean="0"/>
              <a:t>:</a:t>
            </a: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1. </a:t>
            </a:r>
            <a:r>
              <a:rPr lang="ru-RU" dirty="0" err="1" smtClean="0"/>
              <a:t>Рефлексивность</a:t>
            </a:r>
            <a:r>
              <a:rPr lang="ru-RU" dirty="0" smtClean="0"/>
              <a:t>. Если </a:t>
            </a:r>
            <a:r>
              <a:rPr lang="ru-RU" dirty="0" smtClean="0">
                <a:solidFill>
                  <a:srgbClr val="0070C0"/>
                </a:solidFill>
              </a:rPr>
              <a:t>В — подмножество А</a:t>
            </a:r>
            <a:r>
              <a:rPr lang="ru-RU" dirty="0" smtClean="0"/>
              <a:t>, то </a:t>
            </a:r>
            <a:r>
              <a:rPr lang="ru-RU" dirty="0" smtClean="0">
                <a:solidFill>
                  <a:srgbClr val="0033CC"/>
                </a:solidFill>
              </a:rPr>
              <a:t>А</a:t>
            </a:r>
            <a:r>
              <a:rPr lang="ru-RU" dirty="0" smtClean="0">
                <a:solidFill>
                  <a:srgbClr val="0033CC"/>
                </a:solidFill>
                <a:sym typeface="Symbol"/>
              </a:rPr>
              <a:t></a:t>
            </a:r>
            <a:r>
              <a:rPr lang="ru-RU" dirty="0" smtClean="0">
                <a:solidFill>
                  <a:srgbClr val="0033CC"/>
                </a:solidFill>
              </a:rPr>
              <a:t>В</a:t>
            </a:r>
            <a:r>
              <a:rPr lang="ru-RU" dirty="0" smtClean="0"/>
              <a:t>.</a:t>
            </a:r>
          </a:p>
          <a:p>
            <a:pPr eaLnBrk="1" hangingPunct="1">
              <a:defRPr/>
            </a:pPr>
            <a:r>
              <a:rPr lang="ru-RU" dirty="0" smtClean="0"/>
              <a:t>2. Дополнение. Если </a:t>
            </a:r>
            <a:r>
              <a:rPr lang="ru-RU" dirty="0" smtClean="0">
                <a:solidFill>
                  <a:srgbClr val="0070C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70C0"/>
                </a:solidFill>
              </a:rPr>
              <a:t>В</a:t>
            </a:r>
            <a:r>
              <a:rPr lang="ru-RU" dirty="0" smtClean="0"/>
              <a:t>, то </a:t>
            </a:r>
            <a:r>
              <a:rPr lang="ru-RU" dirty="0" smtClean="0">
                <a:solidFill>
                  <a:srgbClr val="0033CC"/>
                </a:solidFill>
              </a:rPr>
              <a:t>А, С</a:t>
            </a:r>
            <a:r>
              <a:rPr lang="ru-RU" dirty="0" smtClean="0">
                <a:solidFill>
                  <a:srgbClr val="0033CC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33CC"/>
                </a:solidFill>
              </a:rPr>
              <a:t>В, С</a:t>
            </a:r>
            <a:r>
              <a:rPr lang="ru-RU" dirty="0" smtClean="0"/>
              <a:t>.</a:t>
            </a:r>
          </a:p>
          <a:p>
            <a:pPr eaLnBrk="1" hangingPunct="1">
              <a:defRPr/>
            </a:pPr>
            <a:r>
              <a:rPr lang="ru-RU" dirty="0" smtClean="0"/>
              <a:t>3. Транзитивность. Если </a:t>
            </a:r>
            <a:r>
              <a:rPr lang="ru-RU" dirty="0" smtClean="0">
                <a:solidFill>
                  <a:srgbClr val="0070C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70C0"/>
                </a:solidFill>
              </a:rPr>
              <a:t>В и В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70C0"/>
                </a:solidFill>
              </a:rPr>
              <a:t>С</a:t>
            </a:r>
            <a:r>
              <a:rPr lang="ru-RU" dirty="0" smtClean="0"/>
              <a:t>, то </a:t>
            </a:r>
            <a:r>
              <a:rPr lang="ru-RU" dirty="0" smtClean="0">
                <a:solidFill>
                  <a:srgbClr val="0033CC"/>
                </a:solidFill>
              </a:rPr>
              <a:t>А</a:t>
            </a:r>
            <a:r>
              <a:rPr lang="ru-RU" dirty="0" smtClean="0">
                <a:solidFill>
                  <a:srgbClr val="0033CC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33CC"/>
                </a:solidFill>
              </a:rPr>
              <a:t>С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</a:p>
          <a:p>
            <a:pPr eaLnBrk="1" hangingPunct="1">
              <a:defRPr/>
            </a:pPr>
            <a:r>
              <a:rPr lang="ru-RU" dirty="0" smtClean="0"/>
              <a:t>4. Самоопределение. </a:t>
            </a:r>
            <a:r>
              <a:rPr lang="ru-RU" dirty="0" smtClean="0">
                <a:solidFill>
                  <a:srgbClr val="0070C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70C0"/>
                </a:solidFill>
              </a:rPr>
              <a:t>А</a:t>
            </a:r>
            <a:r>
              <a:rPr lang="ru-RU" dirty="0" smtClean="0"/>
              <a:t>.</a:t>
            </a:r>
          </a:p>
          <a:p>
            <a:pPr eaLnBrk="1" hangingPunct="1">
              <a:defRPr/>
            </a:pPr>
            <a:r>
              <a:rPr lang="ru-RU" dirty="0" smtClean="0"/>
              <a:t>5. Декомпозиция. Если </a:t>
            </a:r>
            <a:r>
              <a:rPr lang="ru-RU" dirty="0" smtClean="0">
                <a:solidFill>
                  <a:srgbClr val="0070C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70C0"/>
                </a:solidFill>
              </a:rPr>
              <a:t>В, С</a:t>
            </a:r>
            <a:r>
              <a:rPr lang="ru-RU" dirty="0" smtClean="0"/>
              <a:t>, то </a:t>
            </a:r>
            <a:r>
              <a:rPr lang="ru-RU" dirty="0" smtClean="0">
                <a:solidFill>
                  <a:srgbClr val="0033CC"/>
                </a:solidFill>
              </a:rPr>
              <a:t>А</a:t>
            </a:r>
            <a:r>
              <a:rPr lang="ru-RU" dirty="0" smtClean="0">
                <a:solidFill>
                  <a:srgbClr val="0033CC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33CC"/>
                </a:solidFill>
              </a:rPr>
              <a:t>В и А</a:t>
            </a:r>
            <a:r>
              <a:rPr lang="ru-RU" dirty="0" smtClean="0">
                <a:solidFill>
                  <a:srgbClr val="0033CC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33CC"/>
                </a:solidFill>
              </a:rPr>
              <a:t>С</a:t>
            </a:r>
            <a:r>
              <a:rPr lang="ru-RU" dirty="0" smtClean="0"/>
              <a:t>.</a:t>
            </a:r>
          </a:p>
          <a:p>
            <a:pPr eaLnBrk="1" hangingPunct="1">
              <a:defRPr/>
            </a:pPr>
            <a:r>
              <a:rPr lang="ru-RU" dirty="0" smtClean="0"/>
              <a:t>6. Объединение. Если </a:t>
            </a:r>
            <a:r>
              <a:rPr lang="ru-RU" dirty="0" smtClean="0">
                <a:solidFill>
                  <a:srgbClr val="0070C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70C0"/>
                </a:solidFill>
              </a:rPr>
              <a:t>В и А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70C0"/>
                </a:solidFill>
              </a:rPr>
              <a:t>С</a:t>
            </a:r>
            <a:r>
              <a:rPr lang="ru-RU" dirty="0" smtClean="0"/>
              <a:t>, то </a:t>
            </a:r>
            <a:r>
              <a:rPr lang="ru-RU" dirty="0" smtClean="0">
                <a:solidFill>
                  <a:srgbClr val="0033CC"/>
                </a:solidFill>
              </a:rPr>
              <a:t>А</a:t>
            </a:r>
            <a:r>
              <a:rPr lang="ru-RU" dirty="0" smtClean="0">
                <a:solidFill>
                  <a:srgbClr val="0033CC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33CC"/>
                </a:solidFill>
              </a:rPr>
              <a:t>В, </a:t>
            </a:r>
            <a:r>
              <a:rPr lang="en-US" dirty="0" smtClean="0">
                <a:solidFill>
                  <a:srgbClr val="0033CC"/>
                </a:solidFill>
              </a:rPr>
              <a:t>C</a:t>
            </a:r>
            <a:r>
              <a:rPr lang="ru-RU" dirty="0" smtClean="0"/>
              <a:t>.</a:t>
            </a:r>
          </a:p>
          <a:p>
            <a:pPr eaLnBrk="1" hangingPunct="1">
              <a:defRPr/>
            </a:pPr>
            <a:r>
              <a:rPr lang="ru-RU" dirty="0" smtClean="0"/>
              <a:t>7. Композиция. Если </a:t>
            </a:r>
            <a:r>
              <a:rPr lang="ru-RU" dirty="0" smtClean="0">
                <a:solidFill>
                  <a:srgbClr val="0070C0"/>
                </a:solidFill>
              </a:rPr>
              <a:t>А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70C0"/>
                </a:solidFill>
              </a:rPr>
              <a:t>В и C</a:t>
            </a:r>
            <a:r>
              <a:rPr lang="ru-RU" dirty="0" smtClean="0">
                <a:solidFill>
                  <a:srgbClr val="0070C0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70C0"/>
                </a:solidFill>
              </a:rPr>
              <a:t>D</a:t>
            </a:r>
            <a:r>
              <a:rPr lang="ru-RU" dirty="0" smtClean="0"/>
              <a:t>, то</a:t>
            </a:r>
            <a:r>
              <a:rPr lang="ru-RU" dirty="0" smtClean="0">
                <a:solidFill>
                  <a:srgbClr val="0033CC"/>
                </a:solidFill>
              </a:rPr>
              <a:t> А, С</a:t>
            </a:r>
            <a:r>
              <a:rPr lang="ru-RU" dirty="0" smtClean="0">
                <a:solidFill>
                  <a:srgbClr val="0033CC"/>
                </a:solidFill>
                <a:sym typeface="Symbol"/>
              </a:rPr>
              <a:t>  </a:t>
            </a:r>
            <a:r>
              <a:rPr lang="ru-RU" dirty="0" smtClean="0">
                <a:solidFill>
                  <a:srgbClr val="0033CC"/>
                </a:solidFill>
              </a:rPr>
              <a:t>В, D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972425" cy="725488"/>
          </a:xfrm>
        </p:spPr>
        <p:txBody>
          <a:bodyPr/>
          <a:lstStyle/>
          <a:p>
            <a:pPr eaLnBrk="1" hangingPunct="1"/>
            <a:r>
              <a:rPr lang="ru-RU" sz="3200" smtClean="0"/>
              <a:t>Вторая нормальная форма (2НФ)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8" y="1000125"/>
            <a:ext cx="8229600" cy="40719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ru-RU" b="1" dirty="0" smtClean="0"/>
              <a:t>Вторая нормальная форма (2НФ) </a:t>
            </a:r>
            <a:r>
              <a:rPr lang="en-US" b="1" dirty="0" smtClean="0"/>
              <a:t>—</a:t>
            </a:r>
            <a:r>
              <a:rPr lang="ru-RU" dirty="0" smtClean="0"/>
              <a:t> Отношение, находящееся в первой нормальной форме, в котором каждый атрибут, отличный от атрибута первичного ключа, является полностью функционально независимым от любого потенциального ключа.</a:t>
            </a: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Вторая нормальная форма (2НФ). Отношение, которое находится в первой  нормальной форме и каждый атрибут которого, не входящий в состав первичного ключа, характеризуется полной функциональной зависимостью от этого первичного ключа.</a:t>
            </a:r>
          </a:p>
          <a:p>
            <a:pPr eaLnBrk="1" hangingPunct="1">
              <a:defRPr/>
            </a:pPr>
            <a:endParaRPr lang="ru-RU" dirty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214313" y="5214938"/>
            <a:ext cx="8643937" cy="1477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Вторая нормальная форма применяется к отношениям с составными ключами, т.е. к таким отношениям, первичный ключ которых состоит из двух или нескольких атрибутов. </a:t>
            </a:r>
          </a:p>
          <a:p>
            <a:r>
              <a:rPr lang="ru-RU"/>
              <a:t>Отношение в 1 НФ  с первичным ключом на основе единственного атрибута всегда находится, по крайней мере, в форме 2НФ.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043862" cy="654050"/>
          </a:xfrm>
        </p:spPr>
        <p:txBody>
          <a:bodyPr/>
          <a:lstStyle/>
          <a:p>
            <a:r>
              <a:rPr lang="ru-RU" smtClean="0"/>
              <a:t>Приведение к 2НФ</a:t>
            </a:r>
          </a:p>
        </p:txBody>
      </p:sp>
      <p:pic>
        <p:nvPicPr>
          <p:cNvPr id="18435" name="Picture 2" descr="1 н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628775"/>
            <a:ext cx="7777163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36" name="Группа 17"/>
          <p:cNvGrpSpPr>
            <a:grpSpLocks/>
          </p:cNvGrpSpPr>
          <p:nvPr/>
        </p:nvGrpSpPr>
        <p:grpSpPr bwMode="auto">
          <a:xfrm>
            <a:off x="3779838" y="2133600"/>
            <a:ext cx="1543050" cy="604838"/>
            <a:chOff x="3243714" y="2897204"/>
            <a:chExt cx="1542600" cy="461946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3572230" y="3357937"/>
              <a:ext cx="1214084" cy="12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олилиния 16"/>
            <p:cNvSpPr/>
            <p:nvPr/>
          </p:nvSpPr>
          <p:spPr>
            <a:xfrm>
              <a:off x="3243714" y="2897204"/>
              <a:ext cx="288841" cy="435272"/>
            </a:xfrm>
            <a:custGeom>
              <a:avLst/>
              <a:gdLst>
                <a:gd name="connsiteX0" fmla="*/ 288758 w 288758"/>
                <a:gd name="connsiteY0" fmla="*/ 0 h 434909"/>
                <a:gd name="connsiteX1" fmla="*/ 221381 w 288758"/>
                <a:gd name="connsiteY1" fmla="*/ 9625 h 434909"/>
                <a:gd name="connsiteX2" fmla="*/ 144379 w 288758"/>
                <a:gd name="connsiteY2" fmla="*/ 19251 h 434909"/>
                <a:gd name="connsiteX3" fmla="*/ 86627 w 288758"/>
                <a:gd name="connsiteY3" fmla="*/ 38501 h 434909"/>
                <a:gd name="connsiteX4" fmla="*/ 38501 w 288758"/>
                <a:gd name="connsiteY4" fmla="*/ 105878 h 434909"/>
                <a:gd name="connsiteX5" fmla="*/ 0 w 288758"/>
                <a:gd name="connsiteY5" fmla="*/ 173255 h 434909"/>
                <a:gd name="connsiteX6" fmla="*/ 19250 w 288758"/>
                <a:gd name="connsiteY6" fmla="*/ 317634 h 434909"/>
                <a:gd name="connsiteX7" fmla="*/ 28875 w 288758"/>
                <a:gd name="connsiteY7" fmla="*/ 346510 h 434909"/>
                <a:gd name="connsiteX8" fmla="*/ 57751 w 288758"/>
                <a:gd name="connsiteY8" fmla="*/ 385011 h 434909"/>
                <a:gd name="connsiteX9" fmla="*/ 154004 w 288758"/>
                <a:gd name="connsiteY9" fmla="*/ 413887 h 434909"/>
                <a:gd name="connsiteX10" fmla="*/ 221381 w 288758"/>
                <a:gd name="connsiteY10" fmla="*/ 433137 h 434909"/>
                <a:gd name="connsiteX11" fmla="*/ 269507 w 288758"/>
                <a:gd name="connsiteY11" fmla="*/ 433137 h 43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8758" h="434909">
                  <a:moveTo>
                    <a:pt x="288758" y="0"/>
                  </a:moveTo>
                  <a:lnTo>
                    <a:pt x="221381" y="9625"/>
                  </a:lnTo>
                  <a:cubicBezTo>
                    <a:pt x="195741" y="13044"/>
                    <a:pt x="169672" y="13831"/>
                    <a:pt x="144379" y="19251"/>
                  </a:cubicBezTo>
                  <a:cubicBezTo>
                    <a:pt x="124538" y="23503"/>
                    <a:pt x="86627" y="38501"/>
                    <a:pt x="86627" y="38501"/>
                  </a:cubicBezTo>
                  <a:cubicBezTo>
                    <a:pt x="51008" y="109741"/>
                    <a:pt x="87277" y="47347"/>
                    <a:pt x="38501" y="105878"/>
                  </a:cubicBezTo>
                  <a:cubicBezTo>
                    <a:pt x="21493" y="126287"/>
                    <a:pt x="11769" y="149716"/>
                    <a:pt x="0" y="173255"/>
                  </a:cubicBezTo>
                  <a:cubicBezTo>
                    <a:pt x="6417" y="221381"/>
                    <a:pt x="11268" y="269742"/>
                    <a:pt x="19250" y="317634"/>
                  </a:cubicBezTo>
                  <a:cubicBezTo>
                    <a:pt x="20918" y="327642"/>
                    <a:pt x="23841" y="337701"/>
                    <a:pt x="28875" y="346510"/>
                  </a:cubicBezTo>
                  <a:cubicBezTo>
                    <a:pt x="36834" y="360438"/>
                    <a:pt x="45571" y="374571"/>
                    <a:pt x="57751" y="385011"/>
                  </a:cubicBezTo>
                  <a:cubicBezTo>
                    <a:pt x="86856" y="409958"/>
                    <a:pt x="118622" y="406024"/>
                    <a:pt x="154004" y="413887"/>
                  </a:cubicBezTo>
                  <a:cubicBezTo>
                    <a:pt x="190503" y="421998"/>
                    <a:pt x="179460" y="428479"/>
                    <a:pt x="221381" y="433137"/>
                  </a:cubicBezTo>
                  <a:cubicBezTo>
                    <a:pt x="237325" y="434909"/>
                    <a:pt x="253465" y="433137"/>
                    <a:pt x="269507" y="433137"/>
                  </a:cubicBezTo>
                </a:path>
              </a:pathLst>
            </a:cu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971550" y="836613"/>
            <a:ext cx="120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БД в 1НФ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База данных без суррогатных ключей</a:t>
            </a:r>
          </a:p>
        </p:txBody>
      </p:sp>
      <p:pic>
        <p:nvPicPr>
          <p:cNvPr id="19459" name="Picture 4" descr="1 нф без с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412875"/>
            <a:ext cx="7127875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3995738" y="2276475"/>
            <a:ext cx="1439862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База данных в 2НФ без суррогатных ключей</a:t>
            </a:r>
          </a:p>
        </p:txBody>
      </p:sp>
      <p:pic>
        <p:nvPicPr>
          <p:cNvPr id="20483" name="Picture 4" descr="2  нф без с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557338"/>
            <a:ext cx="690721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5076825" y="4005263"/>
            <a:ext cx="2951163" cy="7921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pPr eaLnBrk="1" hangingPunct="1"/>
            <a:r>
              <a:rPr lang="ru-RU" sz="3200" smtClean="0"/>
              <a:t>Третья нормальная форма (2НФ)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ru-RU" b="1" dirty="0" smtClean="0"/>
              <a:t>Транзитивная зависимость. </a:t>
            </a:r>
            <a:r>
              <a:rPr lang="ru-RU" dirty="0" smtClean="0"/>
              <a:t>Если для атрибутов А, В и С некоторого отношения существуют зависимости вида </a:t>
            </a:r>
            <a:br>
              <a:rPr lang="ru-RU" dirty="0" smtClean="0"/>
            </a:br>
            <a:r>
              <a:rPr lang="ru-RU" dirty="0" smtClean="0"/>
              <a:t>А</a:t>
            </a:r>
            <a:r>
              <a:rPr lang="ru-RU" dirty="0" smtClean="0">
                <a:sym typeface="Symbol"/>
              </a:rPr>
              <a:t>  </a:t>
            </a:r>
            <a:r>
              <a:rPr lang="ru-RU" dirty="0" smtClean="0"/>
              <a:t>В и В</a:t>
            </a:r>
            <a:r>
              <a:rPr lang="ru-RU" dirty="0" smtClean="0">
                <a:sym typeface="Symbol"/>
              </a:rPr>
              <a:t>  </a:t>
            </a:r>
            <a:r>
              <a:rPr lang="ru-RU" dirty="0" smtClean="0"/>
              <a:t>С ,</a:t>
            </a:r>
            <a:br>
              <a:rPr lang="ru-RU" dirty="0" smtClean="0"/>
            </a:br>
            <a:r>
              <a:rPr lang="ru-RU" dirty="0" smtClean="0"/>
              <a:t> это означает, что атрибут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ru-RU" dirty="0" smtClean="0"/>
              <a:t> транзитивно зависит от атрибута </a:t>
            </a:r>
            <a:r>
              <a:rPr lang="ru-RU" dirty="0" smtClean="0">
                <a:solidFill>
                  <a:srgbClr val="C00000"/>
                </a:solidFill>
              </a:rPr>
              <a:t>А</a:t>
            </a:r>
            <a:r>
              <a:rPr lang="ru-RU" dirty="0" smtClean="0"/>
              <a:t> через атрибут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ru-RU" dirty="0" smtClean="0"/>
              <a:t> (при условии, что атрибут А функционально не зависит ни от атрибута В, ни от атрибута С).</a:t>
            </a:r>
          </a:p>
          <a:p>
            <a:pPr eaLnBrk="1" hangingPunct="1">
              <a:defRPr/>
            </a:pPr>
            <a:r>
              <a:rPr lang="ru-RU" b="1" dirty="0" smtClean="0"/>
              <a:t>Третья нормальная форма (ЗНФ) </a:t>
            </a:r>
            <a:r>
              <a:rPr lang="en-US" b="1" dirty="0" smtClean="0"/>
              <a:t>—</a:t>
            </a:r>
            <a:r>
              <a:rPr lang="ru-RU" b="1" dirty="0" smtClean="0"/>
              <a:t> </a:t>
            </a:r>
            <a:r>
              <a:rPr lang="ru-RU" dirty="0" smtClean="0"/>
              <a:t>Отношение, которое находится а первой и во второй нормальных формах и не имеет атрибутов, не входящих в первичный ключ атрибутов, которые находились бы в транзитивной функциональной зависимости от этого первичного ключа.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dirty="0" smtClean="0"/>
              <a:t>Или если более строго</a:t>
            </a:r>
          </a:p>
          <a:p>
            <a:pPr eaLnBrk="1" hangingPunct="1">
              <a:defRPr/>
            </a:pPr>
            <a:r>
              <a:rPr lang="ru-RU" b="1" dirty="0" smtClean="0"/>
              <a:t>третья нормальная форма (ЗНФ). </a:t>
            </a:r>
            <a:r>
              <a:rPr lang="ru-RU" dirty="0" smtClean="0"/>
              <a:t>Отношение, находящееся в первой и второй нормальной форме, в котором ни один атрибут, отличный от атрибута первичного  ключа, не является транзитивно зависимым ни от одного потенциального ключа.</a:t>
            </a:r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База данных в 2НФ без суррогатных ключей</a:t>
            </a:r>
          </a:p>
        </p:txBody>
      </p:sp>
      <p:pic>
        <p:nvPicPr>
          <p:cNvPr id="22531" name="Picture 3" descr="2  нф без с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557338"/>
            <a:ext cx="690721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Freeform 5"/>
          <p:cNvSpPr>
            <a:spLocks/>
          </p:cNvSpPr>
          <p:nvPr/>
        </p:nvSpPr>
        <p:spPr bwMode="auto">
          <a:xfrm>
            <a:off x="4541838" y="2298700"/>
            <a:ext cx="246062" cy="282575"/>
          </a:xfrm>
          <a:custGeom>
            <a:avLst/>
            <a:gdLst>
              <a:gd name="T0" fmla="*/ 0 w 155"/>
              <a:gd name="T1" fmla="*/ 2147483647 h 178"/>
              <a:gd name="T2" fmla="*/ 2147483647 w 155"/>
              <a:gd name="T3" fmla="*/ 2147483647 h 178"/>
              <a:gd name="T4" fmla="*/ 2147483647 w 155"/>
              <a:gd name="T5" fmla="*/ 2147483647 h 178"/>
              <a:gd name="T6" fmla="*/ 0 60000 65536"/>
              <a:gd name="T7" fmla="*/ 0 60000 65536"/>
              <a:gd name="T8" fmla="*/ 0 60000 65536"/>
              <a:gd name="T9" fmla="*/ 0 w 155"/>
              <a:gd name="T10" fmla="*/ 0 h 178"/>
              <a:gd name="T11" fmla="*/ 155 w 155"/>
              <a:gd name="T12" fmla="*/ 178 h 1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" h="178">
                <a:moveTo>
                  <a:pt x="0" y="15"/>
                </a:moveTo>
                <a:cubicBezTo>
                  <a:pt x="83" y="0"/>
                  <a:pt x="115" y="20"/>
                  <a:pt x="155" y="86"/>
                </a:cubicBezTo>
                <a:cubicBezTo>
                  <a:pt x="134" y="178"/>
                  <a:pt x="125" y="151"/>
                  <a:pt x="25" y="151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База данных в 3НФ без суррогатных ключей</a:t>
            </a:r>
          </a:p>
        </p:txBody>
      </p:sp>
      <p:pic>
        <p:nvPicPr>
          <p:cNvPr id="23555" name="Picture 4" descr="3  нф без с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700213"/>
            <a:ext cx="71294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651500" y="1989138"/>
            <a:ext cx="1800225" cy="7921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БД в 3НФ</a:t>
            </a:r>
          </a:p>
        </p:txBody>
      </p:sp>
      <p:pic>
        <p:nvPicPr>
          <p:cNvPr id="24579" name="Picture 5" descr="3  н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484313"/>
            <a:ext cx="719455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A2B8B-2AE6-4DB8-8DC8-5A81952109E4}" type="slidenum">
              <a:rPr lang="ru-RU" smtClean="0">
                <a:latin typeface="Arial" pitchFamily="34" charset="0"/>
              </a:rPr>
              <a:pPr/>
              <a:t>4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5123" name="Номер слайда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4A9DB05-1A35-4BF7-98B0-91032571ACFC}" type="slidenum">
              <a:rPr lang="ru-RU" sz="1400"/>
              <a:pPr algn="r"/>
              <a:t>4</a:t>
            </a:fld>
            <a:endParaRPr lang="ru-RU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2588" cy="777875"/>
          </a:xfrm>
        </p:spPr>
        <p:txBody>
          <a:bodyPr/>
          <a:lstStyle/>
          <a:p>
            <a:r>
              <a:rPr lang="ru-RU" smtClean="0"/>
              <a:t>Интернет- источники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ru-RU" sz="2800" smtClean="0"/>
          </a:p>
          <a:p>
            <a:endParaRPr lang="en-US" sz="2800" smtClean="0"/>
          </a:p>
          <a:p>
            <a:endParaRPr lang="ru-RU" sz="2800" smtClean="0"/>
          </a:p>
        </p:txBody>
      </p:sp>
      <p:graphicFrame>
        <p:nvGraphicFramePr>
          <p:cNvPr id="27719" name="Group 71"/>
          <p:cNvGraphicFramePr>
            <a:graphicFrameLocks noGrp="1"/>
          </p:cNvGraphicFramePr>
          <p:nvPr>
            <p:ph sz="half" idx="2"/>
          </p:nvPr>
        </p:nvGraphicFramePr>
        <p:xfrm>
          <a:off x="250825" y="1125538"/>
          <a:ext cx="8785225" cy="5130737"/>
        </p:xfrm>
        <a:graphic>
          <a:graphicData uri="http://schemas.openxmlformats.org/drawingml/2006/table">
            <a:tbl>
              <a:tblPr/>
              <a:tblGrid>
                <a:gridCol w="4392613"/>
                <a:gridCol w="4392612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URL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https://modern-sql.com/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Modern SQL: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Lot has changed since SQL-92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Markus Winand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http://citforum.ru/database/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Базы данных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https://dev.mysql.com/doc/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Электронная документация по MySQL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8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http://www.mysql.ru/docs/man/Reference.html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Электронная документация по MySQL на русском языке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Нормальная форма Бойса-Кодда (НФБК)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ru-RU" b="1" dirty="0" smtClean="0"/>
              <a:t>Нормальная форма </a:t>
            </a:r>
            <a:r>
              <a:rPr lang="ru-RU" b="1" dirty="0" err="1" smtClean="0"/>
              <a:t>Бойса-Кодда</a:t>
            </a:r>
            <a:r>
              <a:rPr lang="ru-RU" b="1" dirty="0" smtClean="0"/>
              <a:t> (НФБК). </a:t>
            </a:r>
            <a:r>
              <a:rPr lang="ru-RU" dirty="0" smtClean="0"/>
              <a:t>Отношение находится в НФБК тогда  и только тогда, когда каждый его детерминант является потенциальным ключом.</a:t>
            </a:r>
          </a:p>
          <a:p>
            <a:pPr eaLnBrk="1" hangingPunct="1">
              <a:defRPr/>
            </a:pPr>
            <a:r>
              <a:rPr lang="ru-RU" dirty="0" smtClean="0"/>
              <a:t>Различие между ЗНФ и НФБК заключается в том, что функциональная зависимость А</a:t>
            </a:r>
            <a:r>
              <a:rPr lang="ru-RU" dirty="0" smtClean="0">
                <a:sym typeface="Symbol"/>
              </a:rPr>
              <a:t>  </a:t>
            </a:r>
            <a:r>
              <a:rPr lang="ru-RU" dirty="0" smtClean="0"/>
              <a:t>В допускается в отношении ЗНФ, если атрибут В является первичным ключом, а атрибут А не обязательно является потенциальным ключом. Тогда как в отношении НФБК эта зависимость допускается </a:t>
            </a:r>
            <a:r>
              <a:rPr lang="ru-RU" i="1" dirty="0" smtClean="0"/>
              <a:t>только </a:t>
            </a:r>
            <a:r>
              <a:rPr lang="ru-RU" dirty="0" smtClean="0"/>
              <a:t>тогда, когда атрибут А является потенциальным ключом.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Нормальная форма Бойса-Кодда (НФБК)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85750" y="1785938"/>
          <a:ext cx="7286674" cy="2202570"/>
        </p:xfrm>
        <a:graphic>
          <a:graphicData uri="http://schemas.openxmlformats.org/drawingml/2006/table">
            <a:tbl>
              <a:tblPr/>
              <a:tblGrid>
                <a:gridCol w="1283996"/>
                <a:gridCol w="1481943"/>
                <a:gridCol w="1952743"/>
                <a:gridCol w="1283996"/>
                <a:gridCol w="1283996"/>
              </a:tblGrid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clientNo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interviewDate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interviewTime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staffNo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roomNo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CR76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10:30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12:00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CR74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12:00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SG37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l-Jul-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10:30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85750" y="4000500"/>
            <a:ext cx="85010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000" b="1" dirty="0">
                <a:latin typeface="+mn-lt"/>
                <a:ea typeface="Times-Bold"/>
              </a:rPr>
              <a:t>три потенциальных ключа:</a:t>
            </a:r>
            <a:endParaRPr lang="en-US" sz="2000" dirty="0">
              <a:latin typeface="+mn-lt"/>
              <a:ea typeface="Times-Roman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ea typeface="Times-Roman"/>
              </a:rPr>
              <a:t>(</a:t>
            </a:r>
            <a:r>
              <a:rPr lang="en-US" sz="2000" dirty="0" err="1">
                <a:latin typeface="+mn-lt"/>
                <a:ea typeface="Times-Roman"/>
              </a:rPr>
              <a:t>clientNo</a:t>
            </a:r>
            <a:r>
              <a:rPr lang="en-US" sz="2000" dirty="0">
                <a:latin typeface="+mn-lt"/>
                <a:ea typeface="Times-Roman"/>
              </a:rPr>
              <a:t>, </a:t>
            </a:r>
            <a:r>
              <a:rPr lang="en-US" sz="2000" dirty="0" err="1">
                <a:latin typeface="+mn-lt"/>
                <a:ea typeface="Times-Roman"/>
              </a:rPr>
              <a:t>interviewDate</a:t>
            </a:r>
            <a:r>
              <a:rPr lang="en-US" sz="2000" dirty="0">
                <a:latin typeface="+mn-lt"/>
                <a:ea typeface="Times-Roman"/>
              </a:rPr>
              <a:t>) , </a:t>
            </a:r>
            <a:endParaRPr lang="ru-RU" sz="2000" dirty="0">
              <a:latin typeface="+mn-lt"/>
              <a:ea typeface="Times-Roman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ru-RU" sz="2000" dirty="0">
                <a:latin typeface="+mn-lt"/>
                <a:ea typeface="Times-Roman"/>
              </a:rPr>
              <a:t>(</a:t>
            </a:r>
            <a:r>
              <a:rPr lang="en-US" sz="2000" dirty="0" err="1">
                <a:latin typeface="+mn-lt"/>
                <a:ea typeface="Times-Roman"/>
              </a:rPr>
              <a:t>staffNo</a:t>
            </a:r>
            <a:r>
              <a:rPr lang="en-US" sz="2000" dirty="0">
                <a:latin typeface="+mn-lt"/>
                <a:ea typeface="Times-Roman"/>
              </a:rPr>
              <a:t>, </a:t>
            </a:r>
            <a:r>
              <a:rPr lang="en-US" sz="2000" dirty="0" err="1">
                <a:latin typeface="+mn-lt"/>
                <a:ea typeface="Times-Roman"/>
              </a:rPr>
              <a:t>interviewDate</a:t>
            </a:r>
            <a:r>
              <a:rPr lang="en-US" sz="2000" dirty="0">
                <a:latin typeface="+mn-lt"/>
                <a:ea typeface="Times-Roman"/>
              </a:rPr>
              <a:t>, </a:t>
            </a:r>
            <a:r>
              <a:rPr lang="en-US" sz="2000" dirty="0" err="1">
                <a:latin typeface="+mn-lt"/>
                <a:ea typeface="Times-Roman"/>
              </a:rPr>
              <a:t>interviewTime</a:t>
            </a:r>
            <a:r>
              <a:rPr lang="en-US" sz="2000" dirty="0">
                <a:latin typeface="+mn-lt"/>
                <a:ea typeface="Times-Roman"/>
              </a:rPr>
              <a:t>) </a:t>
            </a:r>
            <a:endParaRPr lang="ru-RU" sz="2000" dirty="0">
              <a:latin typeface="+mn-lt"/>
              <a:ea typeface="Times-Roman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ea typeface="Times-Roman"/>
              </a:rPr>
              <a:t>(</a:t>
            </a:r>
            <a:r>
              <a:rPr lang="en-US" sz="2000" dirty="0" err="1">
                <a:latin typeface="+mn-lt"/>
                <a:ea typeface="Times-Roman"/>
              </a:rPr>
              <a:t>roomNo</a:t>
            </a:r>
            <a:r>
              <a:rPr lang="en-US" sz="2000" dirty="0">
                <a:latin typeface="+mn-lt"/>
                <a:ea typeface="Times-Roman"/>
              </a:rPr>
              <a:t>, </a:t>
            </a:r>
            <a:r>
              <a:rPr lang="en-US" sz="2000" dirty="0" err="1">
                <a:latin typeface="+mn-lt"/>
                <a:ea typeface="Times-Roman"/>
              </a:rPr>
              <a:t>interviewDate</a:t>
            </a:r>
            <a:r>
              <a:rPr lang="en-US" sz="2000" dirty="0">
                <a:latin typeface="+mn-lt"/>
                <a:ea typeface="Times-Roman"/>
              </a:rPr>
              <a:t>, </a:t>
            </a:r>
            <a:r>
              <a:rPr lang="en-US" sz="2000" dirty="0" err="1">
                <a:latin typeface="+mn-lt"/>
                <a:ea typeface="Times-Roman"/>
              </a:rPr>
              <a:t>interviewTime</a:t>
            </a:r>
            <a:r>
              <a:rPr lang="en-US" sz="2000" dirty="0">
                <a:latin typeface="+mn-lt"/>
                <a:ea typeface="Times-Roman"/>
              </a:rPr>
              <a:t>).</a:t>
            </a:r>
            <a:endParaRPr lang="ru-RU" sz="2000" dirty="0">
              <a:latin typeface="+mn-lt"/>
              <a:ea typeface="Times-Roman"/>
            </a:endParaRPr>
          </a:p>
          <a:p>
            <a:pPr eaLnBrk="0" hangingPunct="0">
              <a:defRPr/>
            </a:pPr>
            <a:r>
              <a:rPr lang="ru-RU" sz="2000" b="1" dirty="0">
                <a:latin typeface="+mn-lt"/>
              </a:rPr>
              <a:t>Первичный ключ</a:t>
            </a:r>
          </a:p>
          <a:p>
            <a:pPr eaLnBrk="0" hangingPunct="0">
              <a:defRPr/>
            </a:pPr>
            <a:r>
              <a:rPr lang="ru-RU" sz="2000" dirty="0"/>
              <a:t>(</a:t>
            </a:r>
            <a:r>
              <a:rPr lang="ru-RU" sz="2000" dirty="0" err="1"/>
              <a:t>clientNo</a:t>
            </a:r>
            <a:r>
              <a:rPr lang="ru-RU" sz="2000" dirty="0"/>
              <a:t>, </a:t>
            </a:r>
            <a:r>
              <a:rPr lang="ru-RU" sz="2000" dirty="0" err="1"/>
              <a:t>interviewDate</a:t>
            </a:r>
            <a:r>
              <a:rPr lang="ru-RU" sz="2000" dirty="0"/>
              <a:t>).</a:t>
            </a:r>
            <a:r>
              <a:rPr lang="ru-RU" sz="2000" dirty="0">
                <a:latin typeface="+mn-lt"/>
              </a:rPr>
              <a:t> </a:t>
            </a:r>
          </a:p>
        </p:txBody>
      </p:sp>
      <p:sp>
        <p:nvSpPr>
          <p:cNvPr id="26666" name="TextBox 5"/>
          <p:cNvSpPr txBox="1">
            <a:spLocks noChangeArrowheads="1"/>
          </p:cNvSpPr>
          <p:nvPr/>
        </p:nvSpPr>
        <p:spPr bwMode="auto">
          <a:xfrm>
            <a:off x="214313" y="13573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Отношение Clientlnterview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r>
              <a:rPr lang="ru-RU" smtClean="0"/>
              <a:t>Функциональные зависимости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88" y="3714750"/>
          <a:ext cx="6929514" cy="2528794"/>
        </p:xfrm>
        <a:graphic>
          <a:graphicData uri="http://schemas.openxmlformats.org/drawingml/2006/table">
            <a:tbl>
              <a:tblPr/>
              <a:tblGrid>
                <a:gridCol w="1458605"/>
                <a:gridCol w="3655023"/>
                <a:gridCol w="1815886"/>
              </a:tblGrid>
              <a:tr h="3205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Обозначение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Зависимость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Описание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ФЗ1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clientNo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interviewDate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dirty="0" smtClean="0">
                          <a:sym typeface="Symbol"/>
                        </a:rPr>
                        <a:t>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interviewTime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staffNo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roomNo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Первичный ключ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ФЗ2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staffNo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interviewDate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interviewTime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dirty="0" smtClean="0">
                          <a:sym typeface="Symbol"/>
                        </a:rPr>
                        <a:t>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clientNo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Потенциальный ключ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7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ФЗ3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roomNo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interviewDate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interviewTime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dirty="0" smtClean="0">
                          <a:sym typeface="Symbol"/>
                        </a:rPr>
                        <a:t>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staffNo,clientNo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Потенциальный ключ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ФЗ4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staffNo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interviewDate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dirty="0" smtClean="0">
                          <a:sym typeface="Symbol"/>
                        </a:rPr>
                        <a:t>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roomNo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8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7693" marR="576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357188" y="1071563"/>
          <a:ext cx="7286674" cy="2202570"/>
        </p:xfrm>
        <a:graphic>
          <a:graphicData uri="http://schemas.openxmlformats.org/drawingml/2006/table">
            <a:tbl>
              <a:tblPr/>
              <a:tblGrid>
                <a:gridCol w="1283996"/>
                <a:gridCol w="1481943"/>
                <a:gridCol w="1952743"/>
                <a:gridCol w="1283996"/>
                <a:gridCol w="1283996"/>
              </a:tblGrid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clientNo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interviewDate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interviewTime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staffNo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roomNo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CR76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10:30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12:00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CR74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12:00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SG37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l-Jul-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10:30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00" cy="296862"/>
          </a:xfrm>
        </p:spPr>
        <p:txBody>
          <a:bodyPr/>
          <a:lstStyle/>
          <a:p>
            <a:r>
              <a:rPr lang="ru-RU" sz="3200" smtClean="0"/>
              <a:t>Приведение к НФБК</a:t>
            </a:r>
          </a:p>
        </p:txBody>
      </p:sp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214313" y="785813"/>
          <a:ext cx="4714908" cy="2202570"/>
        </p:xfrm>
        <a:graphic>
          <a:graphicData uri="http://schemas.openxmlformats.org/drawingml/2006/table">
            <a:tbl>
              <a:tblPr/>
              <a:tblGrid>
                <a:gridCol w="884045"/>
                <a:gridCol w="1473409"/>
                <a:gridCol w="1437094"/>
                <a:gridCol w="920360"/>
              </a:tblGrid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clientNo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interviewDate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interviewTime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staffNo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CR76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10:30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12:00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CR74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12:00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SG37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CR56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l-Jul-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10:30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85750" y="3429000"/>
            <a:ext cx="8501063" cy="25717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dirty="0" smtClean="0"/>
              <a:t>Обратите внимание на то, что в примере при создании двух новых отношений НФБК на основе исходного отношения </a:t>
            </a:r>
            <a:r>
              <a:rPr lang="ru-RU" dirty="0" err="1" smtClean="0"/>
              <a:t>Clientlnterview</a:t>
            </a:r>
            <a:r>
              <a:rPr lang="ru-RU" dirty="0" smtClean="0"/>
              <a:t> "утрачивается" следующая функциональная зависимость: </a:t>
            </a:r>
            <a:r>
              <a:rPr lang="ru-RU" dirty="0" err="1" smtClean="0"/>
              <a:t>roomNo</a:t>
            </a:r>
            <a:r>
              <a:rPr lang="ru-RU" dirty="0" smtClean="0"/>
              <a:t>, </a:t>
            </a:r>
            <a:r>
              <a:rPr lang="ru-RU" dirty="0" err="1" smtClean="0"/>
              <a:t>interviewDate</a:t>
            </a:r>
            <a:r>
              <a:rPr lang="ru-RU" dirty="0" smtClean="0"/>
              <a:t>, </a:t>
            </a:r>
            <a:r>
              <a:rPr lang="ru-RU" dirty="0" err="1" smtClean="0"/>
              <a:t>interviewTime</a:t>
            </a:r>
            <a:r>
              <a:rPr lang="ru-RU" dirty="0" smtClean="0"/>
              <a:t> 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/>
              <a:t> </a:t>
            </a:r>
            <a:r>
              <a:rPr lang="ru-RU" dirty="0" err="1" smtClean="0"/>
              <a:t>staffNo</a:t>
            </a:r>
            <a:r>
              <a:rPr lang="ru-RU" dirty="0" smtClean="0"/>
              <a:t>, </a:t>
            </a:r>
            <a:r>
              <a:rPr lang="ru-RU" dirty="0" err="1" smtClean="0"/>
              <a:t>clientNo</a:t>
            </a:r>
            <a:r>
              <a:rPr lang="ru-RU" dirty="0" smtClean="0"/>
              <a:t> (зависимость ФЗ3), поскольку детерминант этой зависимости больше не будет находиться в том же отношении, что и определяемые им атрибуты. </a:t>
            </a:r>
            <a:endParaRPr lang="ru-RU" dirty="0"/>
          </a:p>
        </p:txBody>
      </p:sp>
      <p:graphicFrame>
        <p:nvGraphicFramePr>
          <p:cNvPr id="7" name="Содержимое 3"/>
          <p:cNvGraphicFramePr>
            <a:graphicFrameLocks/>
          </p:cNvGraphicFramePr>
          <p:nvPr/>
        </p:nvGraphicFramePr>
        <p:xfrm>
          <a:off x="5143500" y="785813"/>
          <a:ext cx="3692777" cy="2202570"/>
        </p:xfrm>
        <a:graphic>
          <a:graphicData uri="http://schemas.openxmlformats.org/drawingml/2006/table">
            <a:tbl>
              <a:tblPr/>
              <a:tblGrid>
                <a:gridCol w="1549637"/>
                <a:gridCol w="928694"/>
                <a:gridCol w="1214446"/>
              </a:tblGrid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interviewDate</a:t>
                      </a:r>
                      <a:endParaRPr lang="ru-RU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staffNo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roomNo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13-Мау-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SG37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l-Jul-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SG5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G102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43" marR="4814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b="1" dirty="0" smtClean="0"/>
              <a:t>Четвертая нормальная форма (4НФ)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2689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ru-RU" dirty="0" smtClean="0"/>
              <a:t>Однако в результате теоретических исследований был выявлен еще один тип зависимости — </a:t>
            </a:r>
            <a:r>
              <a:rPr lang="ru-RU" i="1" dirty="0" smtClean="0"/>
              <a:t>многозначная зависимость </a:t>
            </a:r>
            <a:r>
              <a:rPr lang="ru-RU" dirty="0" smtClean="0"/>
              <a:t>(</a:t>
            </a:r>
            <a:r>
              <a:rPr lang="ru-RU" dirty="0" err="1" smtClean="0"/>
              <a:t>Multi-Valued</a:t>
            </a:r>
            <a:r>
              <a:rPr lang="ru-RU" dirty="0" smtClean="0"/>
              <a:t> </a:t>
            </a:r>
            <a:r>
              <a:rPr lang="ru-RU" dirty="0" err="1" smtClean="0"/>
              <a:t>Dependency</a:t>
            </a:r>
            <a:r>
              <a:rPr lang="ru-RU" dirty="0" smtClean="0"/>
              <a:t> — MVD)</a:t>
            </a:r>
          </a:p>
          <a:p>
            <a:pPr>
              <a:defRPr/>
            </a:pPr>
            <a:r>
              <a:rPr lang="ru-RU" b="1" dirty="0" smtClean="0"/>
              <a:t>Многозначная зависимость </a:t>
            </a:r>
            <a:r>
              <a:rPr lang="ru-RU" dirty="0" smtClean="0"/>
              <a:t>. Представляет такую зависимость между атрибутами отношения (например, А, </a:t>
            </a:r>
            <a:r>
              <a:rPr lang="en-US" dirty="0" smtClean="0"/>
              <a:t>B </a:t>
            </a:r>
            <a:r>
              <a:rPr lang="ru-RU" dirty="0" smtClean="0"/>
              <a:t> и </a:t>
            </a:r>
            <a:r>
              <a:rPr lang="en-US" dirty="0" smtClean="0"/>
              <a:t>C</a:t>
            </a:r>
            <a:r>
              <a:rPr lang="ru-RU" dirty="0" smtClean="0"/>
              <a:t>), что каждое значение А представляет собой множество значений для </a:t>
            </a:r>
            <a:r>
              <a:rPr lang="en-US" dirty="0" smtClean="0"/>
              <a:t>B</a:t>
            </a:r>
            <a:r>
              <a:rPr lang="ru-RU" dirty="0" smtClean="0"/>
              <a:t> и множество значений для </a:t>
            </a:r>
            <a:r>
              <a:rPr lang="en-US" dirty="0" smtClean="0"/>
              <a:t>C</a:t>
            </a:r>
            <a:r>
              <a:rPr lang="ru-RU" dirty="0" smtClean="0"/>
              <a:t>. Однако множества значений для в и с не зависят друг от друга.</a:t>
            </a:r>
          </a:p>
          <a:p>
            <a:pPr>
              <a:buFont typeface="Arial" pitchFamily="34" charset="0"/>
              <a:buNone/>
              <a:defRPr/>
            </a:pPr>
            <a:r>
              <a:rPr lang="ru-RU" dirty="0" smtClean="0"/>
              <a:t>А 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/>
              <a:t> В</a:t>
            </a:r>
          </a:p>
          <a:p>
            <a:pPr>
              <a:buFont typeface="Arial" pitchFamily="34" charset="0"/>
              <a:buNone/>
              <a:defRPr/>
            </a:pPr>
            <a:r>
              <a:rPr lang="ru-RU" dirty="0" smtClean="0"/>
              <a:t>А 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/>
              <a:t> С</a:t>
            </a:r>
          </a:p>
          <a:p>
            <a:pPr>
              <a:defRPr/>
            </a:pPr>
            <a:r>
              <a:rPr lang="ru-RU" dirty="0" smtClean="0"/>
              <a:t>Многозначная зависимость может быть дополнительно определена как </a:t>
            </a:r>
            <a:r>
              <a:rPr lang="ru-RU" i="1" dirty="0" smtClean="0"/>
              <a:t>тривиальная </a:t>
            </a:r>
            <a:r>
              <a:rPr lang="ru-RU" dirty="0" smtClean="0"/>
              <a:t>или </a:t>
            </a:r>
            <a:r>
              <a:rPr lang="ru-RU" i="1" dirty="0" smtClean="0"/>
              <a:t>нетривиальная. </a:t>
            </a:r>
            <a:r>
              <a:rPr lang="ru-RU" dirty="0" smtClean="0"/>
              <a:t>Например, многозначная зависимость А </a:t>
            </a:r>
            <a:r>
              <a:rPr lang="ru-RU" dirty="0" smtClean="0">
                <a:sym typeface="Symbol"/>
              </a:rPr>
              <a:t></a:t>
            </a:r>
            <a:r>
              <a:rPr lang="ru-RU" dirty="0" smtClean="0"/>
              <a:t> В некоторого отношения R определяется как тривиальная, если атрибут </a:t>
            </a:r>
            <a:r>
              <a:rPr lang="en-US" dirty="0" smtClean="0"/>
              <a:t>B</a:t>
            </a:r>
            <a:r>
              <a:rPr lang="ru-RU" dirty="0" smtClean="0"/>
              <a:t> является подмножеством атрибута А или А и В = R. И наоборот, многозначная зависимость определяется как нетривиальная, если ни то ни другое условие не выполняется. Тривиальная многозначная зависимость (МЗЗ) не накладывает никаких ограничений на данное отношение, а нетривиальная — накладывает.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b="1" dirty="0" smtClean="0"/>
              <a:t>Четвертая нормальная форма (4НФ) </a:t>
            </a:r>
            <a:r>
              <a:rPr lang="ru-RU" dirty="0" smtClean="0"/>
              <a:t>Отношение в нормальной форме </a:t>
            </a:r>
            <a:r>
              <a:rPr lang="ru-RU" dirty="0" err="1" smtClean="0"/>
              <a:t>Бойса-Кодда</a:t>
            </a:r>
            <a:r>
              <a:rPr lang="ru-RU" dirty="0" smtClean="0"/>
              <a:t>, которое не содержит нетривиальных многозначных зависимостей.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511175"/>
          </a:xfrm>
        </p:spPr>
        <p:txBody>
          <a:bodyPr/>
          <a:lstStyle/>
          <a:p>
            <a:r>
              <a:rPr lang="ru-RU" sz="3600" b="1" smtClean="0"/>
              <a:t>Четвертая нормальная форма (4НФ)</a:t>
            </a:r>
            <a:endParaRPr 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50" y="3286125"/>
            <a:ext cx="8043863" cy="21145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ru-RU" dirty="0" smtClean="0"/>
              <a:t>представленное в таблице отношение </a:t>
            </a:r>
            <a:r>
              <a:rPr lang="ru-RU" dirty="0" err="1" smtClean="0"/>
              <a:t>BranchStaffOwner</a:t>
            </a:r>
            <a:r>
              <a:rPr lang="ru-RU" dirty="0" smtClean="0"/>
              <a:t> содержит имена сотрудников (</a:t>
            </a:r>
            <a:r>
              <a:rPr lang="ru-RU" dirty="0" err="1" smtClean="0"/>
              <a:t>sName</a:t>
            </a:r>
            <a:r>
              <a:rPr lang="ru-RU" dirty="0" smtClean="0"/>
              <a:t>) и владельцев недвижимости (</a:t>
            </a:r>
            <a:r>
              <a:rPr lang="ru-RU" dirty="0" err="1" smtClean="0"/>
              <a:t>oName</a:t>
            </a:r>
            <a:r>
              <a:rPr lang="ru-RU" dirty="0" smtClean="0"/>
              <a:t>) определенного отделения компании (</a:t>
            </a:r>
            <a:r>
              <a:rPr lang="ru-RU" dirty="0" err="1" smtClean="0"/>
              <a:t>branchNo</a:t>
            </a:r>
            <a:r>
              <a:rPr lang="ru-RU" dirty="0" smtClean="0"/>
              <a:t>). </a:t>
            </a:r>
          </a:p>
          <a:p>
            <a:pPr>
              <a:defRPr/>
            </a:pPr>
            <a:r>
              <a:rPr lang="ru-RU" dirty="0" smtClean="0"/>
              <a:t>в данном отношении существует многозначная зависимость, так как в нем содержатся две независимые связи типа 1:*</a:t>
            </a:r>
          </a:p>
          <a:p>
            <a:pPr>
              <a:defRPr/>
            </a:pPr>
            <a:r>
              <a:rPr lang="en-US" dirty="0" err="1" smtClean="0"/>
              <a:t>branchNo</a:t>
            </a:r>
            <a:r>
              <a:rPr lang="ru-RU" dirty="0" smtClean="0"/>
              <a:t> —&gt; </a:t>
            </a:r>
            <a:r>
              <a:rPr lang="en-US" dirty="0" err="1" smtClean="0"/>
              <a:t>sName</a:t>
            </a:r>
            <a:endParaRPr lang="ru-RU" dirty="0" smtClean="0"/>
          </a:p>
          <a:p>
            <a:pPr>
              <a:defRPr/>
            </a:pPr>
            <a:r>
              <a:rPr lang="en-US" dirty="0" err="1" smtClean="0"/>
              <a:t>branchNo</a:t>
            </a:r>
            <a:r>
              <a:rPr lang="ru-RU" dirty="0" smtClean="0"/>
              <a:t> —&gt; </a:t>
            </a:r>
            <a:r>
              <a:rPr lang="en-US" dirty="0" err="1" smtClean="0"/>
              <a:t>oName</a:t>
            </a:r>
            <a:endParaRPr lang="ru-RU" dirty="0" smtClean="0"/>
          </a:p>
          <a:p>
            <a:pPr>
              <a:defRPr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625" y="1000125"/>
          <a:ext cx="5019697" cy="2138374"/>
        </p:xfrm>
        <a:graphic>
          <a:graphicData uri="http://schemas.openxmlformats.org/drawingml/2006/table">
            <a:tbl>
              <a:tblPr/>
              <a:tblGrid>
                <a:gridCol w="1357322"/>
                <a:gridCol w="1535295"/>
                <a:gridCol w="2127080"/>
              </a:tblGrid>
              <a:tr h="704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branchNo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sName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oName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Ann Beech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Carol Farrel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David Ford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Carol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Farrel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Ann Beech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Tina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Murphy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David Ford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Tina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Murphy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511175"/>
          </a:xfrm>
        </p:spPr>
        <p:txBody>
          <a:bodyPr/>
          <a:lstStyle/>
          <a:p>
            <a:r>
              <a:rPr lang="ru-RU" sz="3600" b="1" smtClean="0"/>
              <a:t>Приведение к 4 НФ</a:t>
            </a:r>
            <a:endParaRPr lang="ru-RU" sz="360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625" y="1000125"/>
          <a:ext cx="5019697" cy="2138374"/>
        </p:xfrm>
        <a:graphic>
          <a:graphicData uri="http://schemas.openxmlformats.org/drawingml/2006/table">
            <a:tbl>
              <a:tblPr/>
              <a:tblGrid>
                <a:gridCol w="1357322"/>
                <a:gridCol w="1535295"/>
                <a:gridCol w="2127080"/>
              </a:tblGrid>
              <a:tr h="704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branchNo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sName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oName</a:t>
                      </a:r>
                      <a:endParaRPr lang="ru-RU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Ann Beech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Carol Farrel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David Ford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Carol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Farrel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Ann Beech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Tina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Murphy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David Ford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Tina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Murphy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357188" y="4500563"/>
          <a:ext cx="3143272" cy="1078715"/>
        </p:xfrm>
        <a:graphic>
          <a:graphicData uri="http://schemas.openxmlformats.org/drawingml/2006/table">
            <a:tbl>
              <a:tblPr/>
              <a:tblGrid>
                <a:gridCol w="1357322"/>
                <a:gridCol w="1785950"/>
              </a:tblGrid>
              <a:tr h="377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branchNo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77" marR="615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sName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77" marR="615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77" marR="615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Ann Beech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77" marR="615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77" marR="615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David Ford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77" marR="615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500563" y="4500563"/>
          <a:ext cx="2786082" cy="1021461"/>
        </p:xfrm>
        <a:graphic>
          <a:graphicData uri="http://schemas.openxmlformats.org/drawingml/2006/table">
            <a:tbl>
              <a:tblPr/>
              <a:tblGrid>
                <a:gridCol w="1357322"/>
                <a:gridCol w="1428760"/>
              </a:tblGrid>
              <a:tr h="390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branchNo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oName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Carol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Farrel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вооз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Tina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Murphy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3500438" y="3357563"/>
            <a:ext cx="85725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/>
          <a:lstStyle/>
          <a:p>
            <a:r>
              <a:rPr lang="ru-RU" sz="3600" b="1" smtClean="0"/>
              <a:t>Пятая нормальная форма (5НФ)</a:t>
            </a:r>
            <a:endParaRPr 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ru-RU" b="1" dirty="0" smtClean="0"/>
              <a:t>Зависимость соединения без потерь. </a:t>
            </a:r>
            <a:r>
              <a:rPr lang="ru-RU" dirty="0" smtClean="0"/>
              <a:t>Свойство декомпозиции, которое гарантирует отсутствие фиктивных строк при восстановлении первоначального отношения с помощью операции естественного соединения.</a:t>
            </a:r>
          </a:p>
          <a:p>
            <a:pPr>
              <a:defRPr/>
            </a:pPr>
            <a:r>
              <a:rPr lang="ru-RU" b="1" dirty="0" smtClean="0"/>
              <a:t>Пятая нормальная форма (5НФ). </a:t>
            </a:r>
            <a:r>
              <a:rPr lang="ru-RU" dirty="0" smtClean="0"/>
              <a:t>Отношение без зависимостей соединения.</a:t>
            </a:r>
          </a:p>
          <a:p>
            <a:pPr>
              <a:defRPr/>
            </a:pPr>
            <a:r>
              <a:rPr lang="ru-RU" dirty="0" smtClean="0"/>
              <a:t>Пятая нормальная форма (5НФ), которая также называется </a:t>
            </a:r>
            <a:r>
              <a:rPr lang="ru-RU" i="1" dirty="0" smtClean="0"/>
              <a:t>проективно-соединительной нормальной формой, </a:t>
            </a:r>
            <a:r>
              <a:rPr lang="ru-RU" dirty="0" smtClean="0"/>
              <a:t>или ПСНФ (</a:t>
            </a:r>
            <a:r>
              <a:rPr lang="ru-RU" dirty="0" err="1" smtClean="0"/>
              <a:t>Project-Join</a:t>
            </a:r>
            <a:r>
              <a:rPr lang="ru-RU" dirty="0" smtClean="0"/>
              <a:t> </a:t>
            </a:r>
            <a:r>
              <a:rPr lang="ru-RU" dirty="0" err="1" smtClean="0"/>
              <a:t>Normal</a:t>
            </a:r>
            <a:r>
              <a:rPr lang="ru-RU" dirty="0" smtClean="0"/>
              <a:t> </a:t>
            </a:r>
            <a:r>
              <a:rPr lang="ru-RU" dirty="0" err="1" smtClean="0"/>
              <a:t>Form</a:t>
            </a:r>
            <a:r>
              <a:rPr lang="ru-RU" dirty="0" smtClean="0"/>
              <a:t> -PJNF), означает, что отношение в такой форме не имеет зависимостей соединения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214313" y="0"/>
            <a:ext cx="8186737" cy="511175"/>
          </a:xfrm>
        </p:spPr>
        <p:txBody>
          <a:bodyPr/>
          <a:lstStyle/>
          <a:p>
            <a:r>
              <a:rPr lang="ru-RU" sz="3200" b="1" smtClean="0"/>
              <a:t>Пятая нормальная форма (5НФ)</a:t>
            </a:r>
            <a:endParaRPr lang="ru-RU" sz="32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3500438"/>
            <a:ext cx="8572500" cy="3214687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ru-RU" sz="3800" dirty="0" smtClean="0"/>
              <a:t>Это отношение описывает школьные классы(Класс), у которых будут вестись определенные предметы (Предмет), которые ведут учителя (Учитель)  у этих классов. Кроме того, если для какого-то класса (С) требуется некоторый предмет (</a:t>
            </a:r>
            <a:r>
              <a:rPr lang="en-US" sz="3800" dirty="0" smtClean="0"/>
              <a:t>D</a:t>
            </a:r>
            <a:r>
              <a:rPr lang="ru-RU" sz="3800" dirty="0" smtClean="0"/>
              <a:t>), некий учитель(</a:t>
            </a:r>
            <a:r>
              <a:rPr lang="en-US" sz="3800" dirty="0" smtClean="0"/>
              <a:t>T</a:t>
            </a:r>
            <a:r>
              <a:rPr lang="ru-RU" sz="3800" dirty="0" smtClean="0"/>
              <a:t>) занимается ведением такого предмета (</a:t>
            </a:r>
            <a:r>
              <a:rPr lang="en-US" sz="3800" dirty="0" smtClean="0"/>
              <a:t>D</a:t>
            </a:r>
            <a:r>
              <a:rPr lang="ru-RU" sz="3800" dirty="0" smtClean="0"/>
              <a:t>), и  этот учитель  (</a:t>
            </a:r>
            <a:r>
              <a:rPr lang="en-US" sz="3800" dirty="0" smtClean="0"/>
              <a:t>T</a:t>
            </a:r>
            <a:r>
              <a:rPr lang="ru-RU" sz="3800" dirty="0" smtClean="0"/>
              <a:t>) уже вел хотя бы один предмет у класса</a:t>
            </a:r>
            <a:r>
              <a:rPr lang="en-US" sz="3800" dirty="0" smtClean="0"/>
              <a:t> </a:t>
            </a:r>
            <a:r>
              <a:rPr lang="ru-RU" sz="3800" dirty="0" smtClean="0"/>
              <a:t>(С), то этому же учителю (</a:t>
            </a:r>
            <a:r>
              <a:rPr lang="en-US" sz="3800" dirty="0" smtClean="0"/>
              <a:t>T</a:t>
            </a:r>
            <a:r>
              <a:rPr lang="ru-RU" sz="3800" dirty="0" smtClean="0"/>
              <a:t>) также будет поручено вести необходимый предмет (</a:t>
            </a:r>
            <a:r>
              <a:rPr lang="en-US" sz="3800" dirty="0" smtClean="0"/>
              <a:t>D</a:t>
            </a:r>
            <a:r>
              <a:rPr lang="ru-RU" sz="3800" dirty="0" smtClean="0"/>
              <a:t>) у класса (С). </a:t>
            </a:r>
          </a:p>
          <a:p>
            <a:pPr>
              <a:defRPr/>
            </a:pPr>
            <a:r>
              <a:rPr lang="ru-RU" dirty="0" smtClean="0"/>
              <a:t>Если для объекта недвижимости класса 9А требуется предмет «Алгебра» (согласно данным в строке 1),  ведением у 9А занимается учитель Петров (согласно данным в строке 2), учитель Петров занимается ведением предмета «Алгебра» (согласно данным в строке 3), Тогда учитель Петров должен  также вести предмет «Алгебра»  у  9А класса. Этот пример наглядно иллюстрирует циклический характер ограничения, которое распространяется на отношение </a:t>
            </a:r>
            <a:r>
              <a:rPr lang="ru-RU" dirty="0" err="1" smtClean="0"/>
              <a:t>КлассПредметУчитель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571625"/>
            <a:ext cx="6899275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571500"/>
            <a:ext cx="27908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186738" cy="439738"/>
          </a:xfrm>
        </p:spPr>
        <p:txBody>
          <a:bodyPr/>
          <a:lstStyle/>
          <a:p>
            <a:r>
              <a:rPr lang="ru-RU" sz="3200" smtClean="0"/>
              <a:t>Приведение к 5НФ</a:t>
            </a:r>
          </a:p>
        </p:txBody>
      </p:sp>
      <p:graphicFrame>
        <p:nvGraphicFramePr>
          <p:cNvPr id="26683" name="Group 59"/>
          <p:cNvGraphicFramePr>
            <a:graphicFrameLocks noGrp="1"/>
          </p:cNvGraphicFramePr>
          <p:nvPr>
            <p:ph idx="1"/>
          </p:nvPr>
        </p:nvGraphicFramePr>
        <p:xfrm>
          <a:off x="142875" y="5072063"/>
          <a:ext cx="2928938" cy="1289052"/>
        </p:xfrm>
        <a:graphic>
          <a:graphicData uri="http://schemas.openxmlformats.org/drawingml/2006/table">
            <a:tbl>
              <a:tblPr/>
              <a:tblGrid>
                <a:gridCol w="1285875"/>
                <a:gridCol w="1643063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Класс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Предмет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9А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Алгебра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9А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Физика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9Б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Алгебра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82" name="Group 58"/>
          <p:cNvGraphicFramePr>
            <a:graphicFrameLocks noGrp="1"/>
          </p:cNvGraphicFramePr>
          <p:nvPr/>
        </p:nvGraphicFramePr>
        <p:xfrm>
          <a:off x="3214688" y="5072063"/>
          <a:ext cx="2643187" cy="1261872"/>
        </p:xfrm>
        <a:graphic>
          <a:graphicData uri="http://schemas.openxmlformats.org/drawingml/2006/table">
            <a:tbl>
              <a:tblPr/>
              <a:tblGrid>
                <a:gridCol w="1357312"/>
                <a:gridCol w="12858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Класс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Учитель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9А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Иванов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9А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Петров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9Б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Петров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81" name="Group 57"/>
          <p:cNvGraphicFramePr>
            <a:graphicFrameLocks noGrp="1"/>
          </p:cNvGraphicFramePr>
          <p:nvPr/>
        </p:nvGraphicFramePr>
        <p:xfrm>
          <a:off x="6000750" y="5072063"/>
          <a:ext cx="3000375" cy="1261872"/>
        </p:xfrm>
        <a:graphic>
          <a:graphicData uri="http://schemas.openxmlformats.org/drawingml/2006/table">
            <a:tbl>
              <a:tblPr/>
              <a:tblGrid>
                <a:gridCol w="1819275"/>
                <a:gridCol w="11811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Предмет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Учитель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Алгебра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Иванов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Физика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Петров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Алгебра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elvetica-Bold" charset="-128"/>
                          <a:cs typeface="Times New Roman" pitchFamily="18" charset="0"/>
                        </a:rPr>
                        <a:t>Петров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487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643188"/>
            <a:ext cx="689927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7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1143000"/>
            <a:ext cx="30003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D2057-8790-44EF-818D-C235A5589E68}" type="slidenum">
              <a:rPr lang="ru-RU" smtClean="0">
                <a:latin typeface="Arial" pitchFamily="34" charset="0"/>
              </a:rPr>
              <a:pPr/>
              <a:t>5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6147" name="Rectangle 6"/>
          <p:cNvSpPr txBox="1">
            <a:spLocks noGrp="1" noChangeArrowheads="1"/>
          </p:cNvSpPr>
          <p:nvPr/>
        </p:nvSpPr>
        <p:spPr bwMode="auto">
          <a:xfrm>
            <a:off x="6553200" y="6357957"/>
            <a:ext cx="2133600" cy="36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ru-RU" sz="14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4000" dirty="0" smtClean="0"/>
              <a:t>Обзор </a:t>
            </a:r>
            <a:r>
              <a:rPr lang="ru-RU" sz="4000" dirty="0" smtClean="0"/>
              <a:t>курса 5 сем</a:t>
            </a:r>
            <a:endParaRPr lang="ru-RU" sz="40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1"/>
            <a:ext cx="8186766" cy="5429287"/>
          </a:xfrm>
        </p:spPr>
        <p:txBody>
          <a:bodyPr>
            <a:normAutofit fontScale="92500"/>
          </a:bodyPr>
          <a:lstStyle/>
          <a:p>
            <a:r>
              <a:rPr lang="x-none" sz="1800" b="1" smtClean="0"/>
              <a:t>Раздел 1. </a:t>
            </a:r>
            <a:r>
              <a:rPr lang="ru-RU" sz="1800" b="1" dirty="0" smtClean="0"/>
              <a:t>Введение в проектирование баз данных</a:t>
            </a:r>
          </a:p>
          <a:p>
            <a:r>
              <a:rPr lang="ru-RU" sz="1800" dirty="0" smtClean="0"/>
              <a:t>Тема 1.1. История развития и причины появления СУБД</a:t>
            </a:r>
          </a:p>
          <a:p>
            <a:r>
              <a:rPr lang="ru-RU" sz="1800" dirty="0" smtClean="0"/>
              <a:t>Тема 1.2. Модели данных.</a:t>
            </a:r>
          </a:p>
          <a:p>
            <a:r>
              <a:rPr lang="ru-RU" sz="1800" dirty="0" smtClean="0"/>
              <a:t>Тема 1. 3 Нормализация и денормализация баз данных</a:t>
            </a:r>
          </a:p>
          <a:p>
            <a:r>
              <a:rPr lang="ru-RU" sz="1800" dirty="0" smtClean="0"/>
              <a:t>Тема 1.4 Роль баз данных в программных системах</a:t>
            </a:r>
          </a:p>
          <a:p>
            <a:r>
              <a:rPr lang="ru-RU" sz="1800" b="1" dirty="0" smtClean="0"/>
              <a:t>Раздел 2. Введение в базы данных </a:t>
            </a:r>
          </a:p>
          <a:p>
            <a:r>
              <a:rPr lang="ru-RU" sz="1800" dirty="0" smtClean="0"/>
              <a:t>Тема 2.1. Отношения и их свойства, ключи отношений, абстрактные операции манипулирования данными</a:t>
            </a:r>
          </a:p>
          <a:p>
            <a:r>
              <a:rPr lang="ru-RU" sz="1800" dirty="0" smtClean="0"/>
              <a:t>Тема 2.2. Реализация отношений в базах данных, типы данных в языке SQL, операторы языка SQL для создания, удаления, модификации таблиц базы данных, манипулирования данными</a:t>
            </a:r>
          </a:p>
          <a:p>
            <a:r>
              <a:rPr lang="ru-RU" sz="1800" dirty="0" smtClean="0"/>
              <a:t>Тема 2.3.</a:t>
            </a:r>
            <a:r>
              <a:rPr lang="ru-RU" sz="1800" b="1" dirty="0" smtClean="0"/>
              <a:t> </a:t>
            </a:r>
            <a:r>
              <a:rPr lang="ru-RU" sz="1800" dirty="0" smtClean="0"/>
              <a:t>Реляционная алгебра</a:t>
            </a:r>
          </a:p>
          <a:p>
            <a:r>
              <a:rPr lang="ru-RU" sz="1800" b="1" dirty="0" smtClean="0"/>
              <a:t>Раздел 3. </a:t>
            </a:r>
            <a:r>
              <a:rPr lang="x-none" sz="1800" b="1" smtClean="0"/>
              <a:t>Введение в язык SQL</a:t>
            </a:r>
            <a:endParaRPr lang="ru-RU" sz="1800" b="1" dirty="0" smtClean="0"/>
          </a:p>
          <a:p>
            <a:r>
              <a:rPr lang="ru-RU" sz="1800" dirty="0" smtClean="0"/>
              <a:t>Тема 3.1. Оператор выборки в языке SQL, агрегатные функции</a:t>
            </a:r>
          </a:p>
          <a:p>
            <a:r>
              <a:rPr lang="ru-RU" sz="1800" dirty="0" smtClean="0"/>
              <a:t>Тема 3.2. Запросы с подзапросами, экзистенциальные запросы, объединение, пересечение, разность запросов</a:t>
            </a:r>
          </a:p>
          <a:p>
            <a:r>
              <a:rPr lang="ru-RU" sz="1800" dirty="0" smtClean="0"/>
              <a:t>Тема 3.3.Использование представлений, управляющих конструкций в языке SQL</a:t>
            </a:r>
          </a:p>
          <a:p>
            <a:r>
              <a:rPr lang="ru-RU" sz="1800" dirty="0" smtClean="0"/>
              <a:t>Тема 3.4. Хранимые процедуры, триггеры, обеспечение активной </a:t>
            </a:r>
            <a:r>
              <a:rPr lang="ru-RU" sz="1800" dirty="0" smtClean="0"/>
              <a:t>целостности</a:t>
            </a:r>
            <a:endParaRPr lang="ru-RU" sz="1800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Доменно-ключевая нормальная форма (</a:t>
            </a:r>
            <a:r>
              <a:rPr lang="en-GB" b="1" smtClean="0"/>
              <a:t>DKNF)</a:t>
            </a:r>
            <a:endParaRPr lang="ru-RU" smtClean="0"/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Каждое ограничение в связях между таблицами должно зависеть только от ограничений ключа и ограничений домена, где домен представляет набор допустимых значений для столбца.</a:t>
            </a:r>
          </a:p>
          <a:p>
            <a:r>
              <a:rPr lang="ru-RU" smtClean="0"/>
              <a:t> Эта форма предотвращает добавление недопустимых данных путем установки ограничения на уровне отношений между таблицами, но не на уровне таблиц или столбцов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Ограничения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b="1" dirty="0" smtClean="0"/>
              <a:t>Ограничение домена</a:t>
            </a:r>
            <a:r>
              <a:rPr lang="ru-RU" dirty="0" smtClean="0"/>
              <a:t> – это ограничение, предписывающее использование для определенного атрибута значений только из некоторого заданного домена (набора значений).</a:t>
            </a:r>
          </a:p>
          <a:p>
            <a:pPr>
              <a:defRPr/>
            </a:pPr>
            <a:r>
              <a:rPr lang="ru-RU" b="1" dirty="0" smtClean="0"/>
              <a:t>Ограничение ключа</a:t>
            </a:r>
            <a:r>
              <a:rPr lang="ru-RU" dirty="0" smtClean="0"/>
              <a:t> – это ограничение, утверждающее, что некоторый атрибут или комбинация атрибутов представляет собой потенциальный ключ.</a:t>
            </a:r>
          </a:p>
          <a:p>
            <a:pPr>
              <a:defRPr/>
            </a:pPr>
            <a:r>
              <a:rPr lang="ru-RU" dirty="0" smtClean="0"/>
              <a:t>Таким образом, </a:t>
            </a:r>
            <a:r>
              <a:rPr lang="ru-RU" b="1" dirty="0" smtClean="0"/>
              <a:t>требование доменно-ключевой </a:t>
            </a:r>
            <a:r>
              <a:rPr lang="ru-RU" dirty="0" smtClean="0"/>
              <a:t>нормальной формы заключается в том, чтобы </a:t>
            </a:r>
            <a:r>
              <a:rPr lang="ru-RU" dirty="0" smtClean="0">
                <a:solidFill>
                  <a:srgbClr val="FF0000"/>
                </a:solidFill>
              </a:rPr>
              <a:t>каждое наложенное ограничение на таблицу являлось логическим следствием ограничений доменов и ограничений ключей</a:t>
            </a:r>
            <a:r>
              <a:rPr lang="ru-RU" dirty="0" smtClean="0"/>
              <a:t>, которые накладываются на данную таблицу.</a:t>
            </a:r>
          </a:p>
          <a:p>
            <a:pPr>
              <a:defRPr/>
            </a:pPr>
            <a:r>
              <a:rPr lang="ru-RU" dirty="0" smtClean="0"/>
              <a:t>Таблица, находящаяся в доменно-ключевой нормальной форме, обязательно находится в 5NF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Темпоральные(временные)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dirty="0" smtClean="0"/>
              <a:t>В темпоральных БД каждый кортеж содержит информацию о состоянии моделируемого объекта, а также о времени, когда эта информация была записана в БД. Такое размытие информации об одном логическом объекте по нескольким кортежам было названо </a:t>
            </a:r>
            <a:r>
              <a:rPr lang="ru-RU" i="1" dirty="0" smtClean="0"/>
              <a:t>вертикальной </a:t>
            </a:r>
            <a:r>
              <a:rPr lang="ru-RU" i="1" dirty="0" err="1" smtClean="0"/>
              <a:t>темпоральной</a:t>
            </a:r>
            <a:r>
              <a:rPr lang="ru-RU" i="1" dirty="0" smtClean="0"/>
              <a:t> аномалией</a:t>
            </a:r>
          </a:p>
          <a:p>
            <a:pPr>
              <a:defRPr/>
            </a:pPr>
            <a:r>
              <a:rPr lang="ru-RU" b="1" dirty="0" smtClean="0"/>
              <a:t>Действительное (модельное) время </a:t>
            </a:r>
            <a:r>
              <a:rPr lang="ru-RU" dirty="0" smtClean="0"/>
              <a:t>показывает период в прошлом, настоящем или будущем, когда факт являлся истинным в моделируемом мире</a:t>
            </a:r>
            <a:endParaRPr lang="ru-RU" i="1" dirty="0" smtClean="0"/>
          </a:p>
          <a:p>
            <a:pPr>
              <a:defRPr/>
            </a:pPr>
            <a:r>
              <a:rPr lang="ru-RU" b="1" dirty="0" smtClean="0"/>
              <a:t>Транзакционное время </a:t>
            </a:r>
            <a:r>
              <a:rPr lang="ru-RU" dirty="0" smtClean="0"/>
              <a:t>показывает период в прошлом или настоящем, когда данная запись была представлена в базе данных.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Линии времени</a:t>
            </a:r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4375" y="1714500"/>
            <a:ext cx="4314825" cy="1857375"/>
          </a:xfrm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071938"/>
            <a:ext cx="52673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Проблемы разработки системы с </a:t>
            </a:r>
            <a:r>
              <a:rPr lang="ru-RU" dirty="0" err="1" smtClean="0"/>
              <a:t>темпоральными</a:t>
            </a:r>
            <a:r>
              <a:rPr lang="ru-RU" dirty="0" smtClean="0"/>
              <a:t>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Темпоральные данные нужны для анализа ситуации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Актуальные данные должны быть доступны всегда без снижения производительности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Хранение темпоральных данных увеличивает сложность запросов, снижает их производительность и требует больше места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Оперативное управление требует большой скорости манипулирования данными</a:t>
            </a:r>
          </a:p>
          <a:p>
            <a:pPr fontAlgn="auto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939800"/>
          </a:xfrm>
        </p:spPr>
        <p:txBody>
          <a:bodyPr/>
          <a:lstStyle/>
          <a:p>
            <a:r>
              <a:rPr lang="ru-RU" smtClean="0"/>
              <a:t>Модели темпоральных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Модель Р. </a:t>
            </a:r>
            <a:r>
              <a:rPr lang="ru-RU" dirty="0" err="1" smtClean="0"/>
              <a:t>Снодграса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GB" i="1" dirty="0" smtClean="0"/>
              <a:t>R = (</a:t>
            </a:r>
            <a:r>
              <a:rPr lang="ru-RU" i="1" dirty="0" smtClean="0"/>
              <a:t>А1, ..., А</a:t>
            </a:r>
            <a:r>
              <a:rPr lang="en-GB" i="1" dirty="0" smtClean="0"/>
              <a:t>n, Ts, Te, Vs, </a:t>
            </a:r>
            <a:r>
              <a:rPr lang="en-GB" i="1" dirty="0" err="1" smtClean="0"/>
              <a:t>Ve</a:t>
            </a:r>
            <a:r>
              <a:rPr lang="en-GB" i="1" dirty="0" smtClean="0"/>
              <a:t>)</a:t>
            </a:r>
            <a:r>
              <a:rPr lang="ru-RU" dirty="0" smtClean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Модель К.  </a:t>
            </a:r>
            <a:r>
              <a:rPr lang="ru-RU" dirty="0" err="1" smtClean="0"/>
              <a:t>Дженсена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GB" i="1" dirty="0" smtClean="0"/>
              <a:t> R = (</a:t>
            </a:r>
            <a:r>
              <a:rPr lang="ru-RU" i="1" dirty="0" smtClean="0"/>
              <a:t>А1, ..., А</a:t>
            </a:r>
            <a:r>
              <a:rPr lang="en-GB" i="1" dirty="0" smtClean="0"/>
              <a:t>n, Vs, </a:t>
            </a:r>
            <a:r>
              <a:rPr lang="en-GB" i="1" dirty="0" err="1" smtClean="0"/>
              <a:t>Ve</a:t>
            </a:r>
            <a:r>
              <a:rPr lang="en-GB" i="1" dirty="0" smtClean="0"/>
              <a:t>, T, Op).</a:t>
            </a:r>
            <a:r>
              <a:rPr lang="ru-RU" i="1" dirty="0" smtClean="0"/>
              <a:t> </a:t>
            </a:r>
            <a:r>
              <a:rPr lang="en-US" i="1" dirty="0" smtClean="0"/>
              <a:t>Op::=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|D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Модель Дж.  </a:t>
            </a:r>
            <a:r>
              <a:rPr lang="ru-RU" dirty="0" err="1" smtClean="0"/>
              <a:t>Бен-Зви</a:t>
            </a:r>
            <a:r>
              <a:rPr lang="ru-RU" dirty="0" smtClean="0"/>
              <a:t>  </a:t>
            </a:r>
            <a:br>
              <a:rPr lang="ru-RU" dirty="0" smtClean="0"/>
            </a:br>
            <a:r>
              <a:rPr lang="fr-FR" i="1" dirty="0" smtClean="0"/>
              <a:t> R = (А1, ..., Аn, </a:t>
            </a:r>
            <a:r>
              <a:rPr lang="fr-FR" i="1" dirty="0" smtClean="0">
                <a:solidFill>
                  <a:srgbClr val="0070C0"/>
                </a:solidFill>
              </a:rPr>
              <a:t>Tes</a:t>
            </a:r>
            <a:r>
              <a:rPr lang="fr-FR" i="1" dirty="0" smtClean="0"/>
              <a:t>, Trs, </a:t>
            </a:r>
            <a:r>
              <a:rPr lang="fr-FR" i="1" dirty="0" smtClean="0">
                <a:solidFill>
                  <a:srgbClr val="0070C0"/>
                </a:solidFill>
              </a:rPr>
              <a:t>Tee</a:t>
            </a:r>
            <a:r>
              <a:rPr lang="fr-FR" i="1" dirty="0" smtClean="0"/>
              <a:t>, Tre, </a:t>
            </a:r>
            <a:r>
              <a:rPr lang="fr-FR" i="1" dirty="0" smtClean="0">
                <a:solidFill>
                  <a:srgbClr val="0070C0"/>
                </a:solidFill>
              </a:rPr>
              <a:t>Td</a:t>
            </a:r>
            <a:r>
              <a:rPr lang="fr-FR" i="1" dirty="0" smtClean="0"/>
              <a:t>)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Модель C.  </a:t>
            </a:r>
            <a:r>
              <a:rPr lang="ru-RU" dirty="0" err="1" smtClean="0"/>
              <a:t>Гадия</a:t>
            </a:r>
            <a:r>
              <a:rPr lang="ru-RU" dirty="0" smtClean="0"/>
              <a:t>  </a:t>
            </a:r>
            <a:br>
              <a:rPr lang="ru-RU" dirty="0" smtClean="0"/>
            </a:br>
            <a:r>
              <a:rPr lang="en-GB" i="1" dirty="0" smtClean="0"/>
              <a:t> R =</a:t>
            </a:r>
            <a:r>
              <a:rPr lang="es-ES" dirty="0" smtClean="0"/>
              <a:t> {([</a:t>
            </a:r>
            <a:r>
              <a:rPr lang="es-ES" i="1" dirty="0" smtClean="0"/>
              <a:t>Ts, Te][Vs, Ve]A1)}, …, {([Ts, Te][Vs, Ve]An)}</a:t>
            </a:r>
            <a:endParaRPr lang="ru-RU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Модель Е.  </a:t>
            </a:r>
            <a:r>
              <a:rPr lang="ru-RU" dirty="0" err="1" smtClean="0"/>
              <a:t>МакКензи</a:t>
            </a:r>
            <a:r>
              <a:rPr lang="ru-RU" dirty="0" smtClean="0"/>
              <a:t>  </a:t>
            </a:r>
            <a:br>
              <a:rPr lang="ru-RU" dirty="0" smtClean="0"/>
            </a:br>
            <a:r>
              <a:rPr lang="ru-RU" dirty="0" smtClean="0"/>
              <a:t> это последовательность состояний в модельном времени, проиндексированная транзакционным временем </a:t>
            </a:r>
            <a:r>
              <a:rPr lang="en-GB" i="1" dirty="0" smtClean="0"/>
              <a:t>R = (VR, T)</a:t>
            </a:r>
            <a:r>
              <a:rPr lang="ru-RU" i="1" dirty="0" smtClean="0"/>
              <a:t>, </a:t>
            </a:r>
            <a:r>
              <a:rPr lang="en-GB" i="1" dirty="0" smtClean="0"/>
              <a:t>VR = (A1V1, ..., </a:t>
            </a:r>
            <a:r>
              <a:rPr lang="en-GB" i="1" dirty="0" err="1" smtClean="0"/>
              <a:t>AnVn</a:t>
            </a:r>
            <a:r>
              <a:rPr lang="en-GB" i="1" dirty="0" smtClean="0"/>
              <a:t>)</a:t>
            </a:r>
            <a:endParaRPr lang="ru-RU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Модель Р. Снодграса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i="1" dirty="0" smtClean="0"/>
              <a:t>R(</a:t>
            </a:r>
            <a:r>
              <a:rPr lang="ru-RU" i="1" dirty="0" smtClean="0"/>
              <a:t>А1, ...,</a:t>
            </a:r>
            <a:r>
              <a:rPr lang="ru-RU" i="1" dirty="0" err="1" smtClean="0"/>
              <a:t>Аn</a:t>
            </a:r>
            <a:r>
              <a:rPr lang="ru-RU" i="1" dirty="0" smtClean="0"/>
              <a:t>, T), где А1, ..., </a:t>
            </a:r>
            <a:r>
              <a:rPr lang="ru-RU" i="1" dirty="0" err="1" smtClean="0"/>
              <a:t>An</a:t>
            </a:r>
            <a:r>
              <a:rPr lang="ru-RU" i="1" dirty="0" smtClean="0"/>
              <a:t> — набор атрибутов, Т — битемпоральный атри</a:t>
            </a:r>
            <a:r>
              <a:rPr lang="ru-RU" dirty="0" smtClean="0"/>
              <a:t>бут.</a:t>
            </a:r>
          </a:p>
          <a:p>
            <a:pPr>
              <a:defRPr/>
            </a:pPr>
            <a:r>
              <a:rPr lang="ru-RU" dirty="0" smtClean="0"/>
              <a:t> Тогда </a:t>
            </a:r>
            <a:r>
              <a:rPr lang="ru-RU" i="1" dirty="0" smtClean="0"/>
              <a:t>R можно представить в виде R = (А1, ..., </a:t>
            </a:r>
            <a:r>
              <a:rPr lang="ru-RU" i="1" dirty="0" err="1" smtClean="0"/>
              <a:t>Аn</a:t>
            </a:r>
            <a:r>
              <a:rPr lang="ru-RU" i="1" dirty="0" smtClean="0"/>
              <a:t>, </a:t>
            </a:r>
            <a:r>
              <a:rPr lang="ru-RU" i="1" dirty="0" err="1" smtClean="0"/>
              <a:t>Ts</a:t>
            </a:r>
            <a:r>
              <a:rPr lang="ru-RU" i="1" dirty="0" smtClean="0"/>
              <a:t>, </a:t>
            </a:r>
            <a:r>
              <a:rPr lang="ru-RU" i="1" dirty="0" err="1" smtClean="0"/>
              <a:t>Te</a:t>
            </a:r>
            <a:r>
              <a:rPr lang="ru-RU" i="1" dirty="0" smtClean="0"/>
              <a:t>, </a:t>
            </a:r>
            <a:r>
              <a:rPr lang="ru-RU" i="1" dirty="0" err="1" smtClean="0"/>
              <a:t>Vs</a:t>
            </a:r>
            <a:r>
              <a:rPr lang="ru-RU" i="1" dirty="0" smtClean="0"/>
              <a:t>, </a:t>
            </a:r>
            <a:r>
              <a:rPr lang="ru-RU" i="1" dirty="0" err="1" smtClean="0"/>
              <a:t>Ve</a:t>
            </a:r>
            <a:r>
              <a:rPr lang="ru-RU" i="1" dirty="0" smtClean="0"/>
              <a:t>),</a:t>
            </a:r>
          </a:p>
          <a:p>
            <a:pPr>
              <a:defRPr/>
            </a:pPr>
            <a:r>
              <a:rPr lang="ru-RU" dirty="0" smtClean="0"/>
              <a:t>где </a:t>
            </a:r>
            <a:r>
              <a:rPr lang="ru-RU" i="1" dirty="0" err="1" smtClean="0"/>
              <a:t>Ts</a:t>
            </a:r>
            <a:r>
              <a:rPr lang="ru-RU" i="1" dirty="0" smtClean="0"/>
              <a:t>, </a:t>
            </a:r>
            <a:r>
              <a:rPr lang="ru-RU" i="1" dirty="0" err="1" smtClean="0"/>
              <a:t>Te</a:t>
            </a:r>
            <a:r>
              <a:rPr lang="ru-RU" i="1" dirty="0" smtClean="0"/>
              <a:t>, </a:t>
            </a:r>
            <a:r>
              <a:rPr lang="ru-RU" i="1" dirty="0" err="1" smtClean="0"/>
              <a:t>Vs</a:t>
            </a:r>
            <a:r>
              <a:rPr lang="ru-RU" i="1" dirty="0" smtClean="0"/>
              <a:t>, </a:t>
            </a:r>
            <a:r>
              <a:rPr lang="ru-RU" i="1" dirty="0" err="1" smtClean="0"/>
              <a:t>Ve</a:t>
            </a:r>
            <a:r>
              <a:rPr lang="ru-RU" i="1" dirty="0" smtClean="0"/>
              <a:t> — атомарные темпоральные атрибуты, содержащие</a:t>
            </a:r>
          </a:p>
          <a:p>
            <a:pPr>
              <a:defRPr/>
            </a:pPr>
            <a:r>
              <a:rPr lang="ru-RU" dirty="0" smtClean="0"/>
              <a:t>дату начала и окончания транзакционного и модельного времени.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Модель К.  Дженсена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i="1" dirty="0" smtClean="0"/>
              <a:t> R = (</a:t>
            </a:r>
            <a:r>
              <a:rPr lang="ru-RU" i="1" dirty="0" smtClean="0"/>
              <a:t>А1, ..., А</a:t>
            </a:r>
            <a:r>
              <a:rPr lang="en-GB" i="1" dirty="0" smtClean="0"/>
              <a:t>n, Vs, </a:t>
            </a:r>
            <a:r>
              <a:rPr lang="en-GB" i="1" dirty="0" err="1" smtClean="0"/>
              <a:t>Ve</a:t>
            </a:r>
            <a:r>
              <a:rPr lang="en-GB" i="1" dirty="0" smtClean="0"/>
              <a:t>, T, Op).</a:t>
            </a:r>
            <a:r>
              <a:rPr lang="ru-RU" i="1" dirty="0" smtClean="0"/>
              <a:t> </a:t>
            </a:r>
            <a:r>
              <a:rPr lang="en-US" i="1" dirty="0" smtClean="0"/>
              <a:t>Op::=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|D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кортежи доступны только для чтения.</a:t>
            </a:r>
          </a:p>
          <a:p>
            <a:pPr>
              <a:defRPr/>
            </a:pPr>
            <a:r>
              <a:rPr lang="ru-RU" dirty="0" smtClean="0"/>
              <a:t>Битемпоральное отношение </a:t>
            </a:r>
            <a:r>
              <a:rPr lang="ru-RU" i="1" dirty="0" smtClean="0"/>
              <a:t>R с набором атрибутов А1, ..., </a:t>
            </a:r>
            <a:r>
              <a:rPr lang="ru-RU" i="1" dirty="0" err="1" smtClean="0"/>
              <a:t>An</a:t>
            </a:r>
            <a:r>
              <a:rPr lang="ru-RU" i="1" dirty="0" smtClean="0"/>
              <a:t> может быть </a:t>
            </a:r>
            <a:r>
              <a:rPr lang="ru-RU" dirty="0" smtClean="0"/>
              <a:t>представлено в следующем виде: </a:t>
            </a:r>
            <a:br>
              <a:rPr lang="ru-RU" dirty="0" smtClean="0"/>
            </a:br>
            <a:r>
              <a:rPr lang="ru-RU" i="1" dirty="0" smtClean="0"/>
              <a:t>R = (А1, ..., </a:t>
            </a:r>
            <a:r>
              <a:rPr lang="ru-RU" i="1" dirty="0" err="1" smtClean="0"/>
              <a:t>Аn</a:t>
            </a:r>
            <a:r>
              <a:rPr lang="ru-RU" i="1" dirty="0" smtClean="0"/>
              <a:t>, </a:t>
            </a:r>
            <a:r>
              <a:rPr lang="ru-RU" i="1" dirty="0" err="1" smtClean="0"/>
              <a:t>Vs</a:t>
            </a:r>
            <a:r>
              <a:rPr lang="ru-RU" i="1" dirty="0" smtClean="0"/>
              <a:t>, </a:t>
            </a:r>
            <a:r>
              <a:rPr lang="ru-RU" i="1" dirty="0" err="1" smtClean="0"/>
              <a:t>Ve</a:t>
            </a:r>
            <a:r>
              <a:rPr lang="ru-RU" i="1" dirty="0" smtClean="0"/>
              <a:t>, T, </a:t>
            </a:r>
            <a:r>
              <a:rPr lang="ru-RU" i="1" dirty="0" err="1" smtClean="0"/>
              <a:t>Op</a:t>
            </a:r>
            <a:r>
              <a:rPr lang="ru-RU" i="1" dirty="0" smtClean="0"/>
              <a:t>). </a:t>
            </a:r>
          </a:p>
          <a:p>
            <a:pPr>
              <a:defRPr/>
            </a:pPr>
            <a:r>
              <a:rPr lang="ru-RU" i="1" dirty="0" smtClean="0"/>
              <a:t>Как и в </a:t>
            </a:r>
            <a:r>
              <a:rPr lang="ru-RU" dirty="0" smtClean="0"/>
              <a:t>модели </a:t>
            </a:r>
            <a:r>
              <a:rPr lang="ru-RU" dirty="0" err="1" smtClean="0"/>
              <a:t>Снодграса</a:t>
            </a:r>
            <a:r>
              <a:rPr lang="ru-RU" dirty="0" smtClean="0"/>
              <a:t>, атрибуты </a:t>
            </a:r>
          </a:p>
          <a:p>
            <a:pPr>
              <a:defRPr/>
            </a:pPr>
            <a:r>
              <a:rPr lang="ru-RU" i="1" dirty="0" err="1" smtClean="0"/>
              <a:t>Vs</a:t>
            </a:r>
            <a:r>
              <a:rPr lang="ru-RU" i="1" dirty="0" smtClean="0"/>
              <a:t> и </a:t>
            </a:r>
            <a:r>
              <a:rPr lang="ru-RU" i="1" dirty="0" err="1" smtClean="0"/>
              <a:t>Ve</a:t>
            </a:r>
            <a:r>
              <a:rPr lang="ru-RU" i="1" dirty="0" smtClean="0"/>
              <a:t> хранят даты начала и оконча</a:t>
            </a:r>
            <a:r>
              <a:rPr lang="ru-RU" dirty="0" smtClean="0"/>
              <a:t>ния актуальности факта в моделируемой реальности соответственно,</a:t>
            </a:r>
          </a:p>
          <a:p>
            <a:pPr>
              <a:defRPr/>
            </a:pPr>
            <a:r>
              <a:rPr lang="ru-RU" dirty="0" smtClean="0"/>
              <a:t>атрибут </a:t>
            </a:r>
            <a:r>
              <a:rPr lang="ru-RU" i="1" dirty="0" smtClean="0"/>
              <a:t>Т — информацию о времени внесения кортежа в журнал из</a:t>
            </a:r>
            <a:r>
              <a:rPr lang="ru-RU" dirty="0" smtClean="0"/>
              <a:t>менений. </a:t>
            </a:r>
          </a:p>
          <a:p>
            <a:pPr>
              <a:defRPr/>
            </a:pPr>
            <a:r>
              <a:rPr lang="ru-RU" dirty="0" smtClean="0"/>
              <a:t>Запросы на создание и удаление кортежей обозначаются в атрибуте </a:t>
            </a:r>
            <a:r>
              <a:rPr lang="ru-RU" i="1" dirty="0" err="1" smtClean="0"/>
              <a:t>Op</a:t>
            </a:r>
            <a:r>
              <a:rPr lang="ru-RU" i="1" dirty="0" smtClean="0"/>
              <a:t> соответствующими символами I (вставка) и D (удале</a:t>
            </a:r>
            <a:r>
              <a:rPr lang="ru-RU" dirty="0" smtClean="0"/>
              <a:t>ние). Модификации данных представляют собой пару запросов (удаление и создание записи) с одинаковым атрибутом </a:t>
            </a:r>
            <a:r>
              <a:rPr lang="ru-RU" i="1" dirty="0" smtClean="0"/>
              <a:t>T.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Модель Дж.  Бен-Зви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02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fr-FR" i="1" dirty="0" smtClean="0"/>
              <a:t> R = (А1, ..., Аn, </a:t>
            </a:r>
            <a:r>
              <a:rPr lang="fr-FR" i="1" dirty="0" smtClean="0">
                <a:solidFill>
                  <a:srgbClr val="0070C0"/>
                </a:solidFill>
              </a:rPr>
              <a:t>Tes</a:t>
            </a:r>
            <a:r>
              <a:rPr lang="fr-FR" i="1" dirty="0" smtClean="0"/>
              <a:t>, Trs, </a:t>
            </a:r>
            <a:r>
              <a:rPr lang="fr-FR" i="1" dirty="0" smtClean="0">
                <a:solidFill>
                  <a:srgbClr val="0070C0"/>
                </a:solidFill>
              </a:rPr>
              <a:t>Tee</a:t>
            </a:r>
            <a:r>
              <a:rPr lang="fr-FR" i="1" dirty="0" smtClean="0"/>
              <a:t>, Tre, </a:t>
            </a:r>
            <a:r>
              <a:rPr lang="fr-FR" i="1" dirty="0" smtClean="0">
                <a:solidFill>
                  <a:srgbClr val="0070C0"/>
                </a:solidFill>
              </a:rPr>
              <a:t>Td</a:t>
            </a:r>
            <a:r>
              <a:rPr lang="fr-FR" i="1" dirty="0" smtClean="0"/>
              <a:t>)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Пусть битемпоральное отношение </a:t>
            </a:r>
            <a:r>
              <a:rPr lang="ru-RU" i="1" dirty="0" smtClean="0"/>
              <a:t>R состоит из</a:t>
            </a:r>
            <a:br>
              <a:rPr lang="ru-RU" i="1" dirty="0" smtClean="0"/>
            </a:br>
            <a:r>
              <a:rPr lang="ru-RU" dirty="0" smtClean="0"/>
              <a:t>набора атрибутов </a:t>
            </a:r>
            <a:r>
              <a:rPr lang="ru-RU" i="1" dirty="0" smtClean="0"/>
              <a:t>А1, ..., </a:t>
            </a:r>
            <a:r>
              <a:rPr lang="ru-RU" i="1" dirty="0" err="1" smtClean="0"/>
              <a:t>Аn</a:t>
            </a:r>
            <a:r>
              <a:rPr lang="ru-RU" i="1" dirty="0" smtClean="0"/>
              <a:t>, T, </a:t>
            </a:r>
          </a:p>
          <a:p>
            <a:pPr>
              <a:defRPr/>
            </a:pPr>
            <a:r>
              <a:rPr lang="ru-RU" i="1" dirty="0" smtClean="0"/>
              <a:t>где Т — </a:t>
            </a:r>
            <a:r>
              <a:rPr lang="ru-RU" i="1" dirty="0" err="1" smtClean="0"/>
              <a:t>темпоральный</a:t>
            </a:r>
            <a:r>
              <a:rPr lang="ru-RU" i="1" dirty="0" smtClean="0"/>
              <a:t> атрибут, опреде</a:t>
            </a:r>
            <a:r>
              <a:rPr lang="ru-RU" dirty="0" smtClean="0"/>
              <a:t>ленный на множестве битемпоральных элементов. </a:t>
            </a:r>
          </a:p>
          <a:p>
            <a:pPr>
              <a:defRPr/>
            </a:pPr>
            <a:r>
              <a:rPr lang="ru-RU" dirty="0" smtClean="0"/>
              <a:t>Тогда </a:t>
            </a:r>
            <a:r>
              <a:rPr lang="ru-RU" i="1" dirty="0" smtClean="0"/>
              <a:t>R может быть </a:t>
            </a:r>
            <a:r>
              <a:rPr lang="ru-RU" dirty="0" smtClean="0"/>
              <a:t>представлено следующим образом: </a:t>
            </a:r>
            <a:r>
              <a:rPr lang="ru-RU" i="1" dirty="0" smtClean="0"/>
              <a:t>R = (А1, ..., </a:t>
            </a:r>
            <a:r>
              <a:rPr lang="ru-RU" i="1" dirty="0" err="1" smtClean="0"/>
              <a:t>Аn</a:t>
            </a:r>
            <a:r>
              <a:rPr lang="ru-RU" i="1" dirty="0" smtClean="0"/>
              <a:t>, </a:t>
            </a:r>
            <a:r>
              <a:rPr lang="ru-RU" i="1" dirty="0" err="1" smtClean="0"/>
              <a:t>Tes</a:t>
            </a:r>
            <a:r>
              <a:rPr lang="ru-RU" i="1" dirty="0" smtClean="0"/>
              <a:t>, </a:t>
            </a:r>
            <a:r>
              <a:rPr lang="ru-RU" i="1" dirty="0" err="1" smtClean="0"/>
              <a:t>Trs</a:t>
            </a:r>
            <a:r>
              <a:rPr lang="ru-RU" i="1" dirty="0" smtClean="0"/>
              <a:t>, </a:t>
            </a:r>
            <a:r>
              <a:rPr lang="ru-RU" i="1" dirty="0" err="1" smtClean="0"/>
              <a:t>Tee</a:t>
            </a:r>
            <a:r>
              <a:rPr lang="ru-RU" i="1" dirty="0" smtClean="0"/>
              <a:t>, </a:t>
            </a:r>
            <a:r>
              <a:rPr lang="ru-RU" i="1" dirty="0" err="1" smtClean="0"/>
              <a:t>Tre</a:t>
            </a:r>
            <a:r>
              <a:rPr lang="ru-RU" i="1" dirty="0" smtClean="0"/>
              <a:t>, </a:t>
            </a:r>
            <a:r>
              <a:rPr lang="ru-RU" i="1" dirty="0" err="1" smtClean="0"/>
              <a:t>Td</a:t>
            </a:r>
            <a:r>
              <a:rPr lang="ru-RU" i="1" dirty="0" smtClean="0"/>
              <a:t>),</a:t>
            </a:r>
          </a:p>
          <a:p>
            <a:pPr>
              <a:defRPr/>
            </a:pPr>
            <a:r>
              <a:rPr lang="ru-RU" dirty="0" smtClean="0"/>
              <a:t>где </a:t>
            </a:r>
            <a:r>
              <a:rPr lang="ru-RU" i="1" dirty="0" err="1" smtClean="0"/>
              <a:t>Tes</a:t>
            </a:r>
            <a:r>
              <a:rPr lang="ru-RU" i="1" dirty="0" smtClean="0"/>
              <a:t> — атрибут времени, когда значение атрибута кортежа </a:t>
            </a:r>
            <a:r>
              <a:rPr lang="ru-RU" dirty="0" smtClean="0"/>
              <a:t>становится актуальным; </a:t>
            </a:r>
          </a:p>
          <a:p>
            <a:pPr>
              <a:defRPr/>
            </a:pPr>
            <a:r>
              <a:rPr lang="ru-RU" i="1" dirty="0" err="1" smtClean="0"/>
              <a:t>Trs</a:t>
            </a:r>
            <a:r>
              <a:rPr lang="ru-RU" i="1" dirty="0" smtClean="0"/>
              <a:t> — атрибут, хранящий информацию о том, ко</a:t>
            </a:r>
            <a:r>
              <a:rPr lang="ru-RU" dirty="0" smtClean="0"/>
              <a:t>гда атрибут </a:t>
            </a:r>
            <a:r>
              <a:rPr lang="ru-RU" i="1" dirty="0" err="1" smtClean="0"/>
              <a:t>Tes</a:t>
            </a:r>
            <a:r>
              <a:rPr lang="ru-RU" i="1" dirty="0" smtClean="0"/>
              <a:t> был сохранен в БД; </a:t>
            </a:r>
          </a:p>
          <a:p>
            <a:pPr>
              <a:defRPr/>
            </a:pPr>
            <a:r>
              <a:rPr lang="ru-RU" i="1" dirty="0" err="1" smtClean="0"/>
              <a:t>Tre</a:t>
            </a:r>
            <a:r>
              <a:rPr lang="ru-RU" i="1" dirty="0" smtClean="0"/>
              <a:t> — атрибут, хранящий инфор</a:t>
            </a:r>
            <a:r>
              <a:rPr lang="ru-RU" dirty="0" smtClean="0"/>
              <a:t>мацию о том, когда факт перестает быть актуальным в моделируемой реальности; </a:t>
            </a:r>
          </a:p>
          <a:p>
            <a:pPr>
              <a:defRPr/>
            </a:pPr>
            <a:r>
              <a:rPr lang="ru-RU" i="1" dirty="0" err="1" smtClean="0"/>
              <a:t>Tee</a:t>
            </a:r>
            <a:r>
              <a:rPr lang="ru-RU" i="1" dirty="0" smtClean="0"/>
              <a:t> — атрибут времени, когда </a:t>
            </a:r>
            <a:r>
              <a:rPr lang="ru-RU" i="1" dirty="0" err="1" smtClean="0"/>
              <a:t>Tre</a:t>
            </a:r>
            <a:r>
              <a:rPr lang="ru-RU" i="1" dirty="0" smtClean="0"/>
              <a:t> было зафиксировано в </a:t>
            </a:r>
            <a:r>
              <a:rPr lang="ru-RU" dirty="0" smtClean="0"/>
              <a:t>БД; </a:t>
            </a:r>
          </a:p>
          <a:p>
            <a:pPr>
              <a:defRPr/>
            </a:pPr>
            <a:r>
              <a:rPr lang="ru-RU" i="1" dirty="0" err="1" smtClean="0"/>
              <a:t>Td</a:t>
            </a:r>
            <a:r>
              <a:rPr lang="ru-RU" i="1" dirty="0" smtClean="0"/>
              <a:t> — атрибут, указывающий на время, когда запись была логиче</a:t>
            </a:r>
            <a:r>
              <a:rPr lang="ru-RU" dirty="0" smtClean="0"/>
              <a:t>ски удалена из БД.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Модель C.  Гадия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i="1" dirty="0" smtClean="0"/>
              <a:t> R =</a:t>
            </a:r>
            <a:r>
              <a:rPr lang="es-ES" dirty="0" smtClean="0"/>
              <a:t> {([</a:t>
            </a:r>
            <a:r>
              <a:rPr lang="es-ES" i="1" dirty="0" smtClean="0"/>
              <a:t>Ts, Te][Vs, Ve]A1)}, …, {([Ts, Te][Vs, Ve]An)}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Данный подход предполагает наличие битемпоральных меток у каждого из атрибутов кортежа, что обеспечивает возможность более гибкого моделирования реальности. </a:t>
            </a:r>
          </a:p>
          <a:p>
            <a:pPr>
              <a:defRPr/>
            </a:pPr>
            <a:r>
              <a:rPr lang="ru-RU" dirty="0" smtClean="0"/>
              <a:t>Дано </a:t>
            </a:r>
            <a:r>
              <a:rPr lang="ru-RU" dirty="0" err="1" smtClean="0"/>
              <a:t>би</a:t>
            </a:r>
            <a:r>
              <a:rPr lang="ru-RU" dirty="0" smtClean="0"/>
              <a:t> </a:t>
            </a:r>
            <a:r>
              <a:rPr lang="ru-RU" dirty="0" err="1" smtClean="0"/>
              <a:t>темпоральное</a:t>
            </a:r>
            <a:r>
              <a:rPr lang="ru-RU" dirty="0" smtClean="0"/>
              <a:t> отношение </a:t>
            </a:r>
            <a:r>
              <a:rPr lang="ru-RU" i="1" dirty="0" smtClean="0"/>
              <a:t>R(А1, ..., </a:t>
            </a:r>
            <a:r>
              <a:rPr lang="ru-RU" i="1" dirty="0" err="1" smtClean="0"/>
              <a:t>Аn</a:t>
            </a:r>
            <a:r>
              <a:rPr lang="ru-RU" i="1" dirty="0" smtClean="0"/>
              <a:t>, T), где Т — атрибут, </a:t>
            </a:r>
            <a:r>
              <a:rPr lang="ru-RU" dirty="0" smtClean="0"/>
              <a:t>определенный на множестве битемпоральных элементов. Тогда битемпоральное отношение </a:t>
            </a:r>
            <a:r>
              <a:rPr lang="ru-RU" i="1" dirty="0" smtClean="0"/>
              <a:t>R может быть представлено в виде отношений, </a:t>
            </a:r>
            <a:r>
              <a:rPr lang="ru-RU" dirty="0" smtClean="0"/>
              <a:t>где каждый из атрибутов имеет свою темпоральную метку: </a:t>
            </a:r>
            <a:br>
              <a:rPr lang="ru-RU" dirty="0" smtClean="0"/>
            </a:br>
            <a:r>
              <a:rPr lang="ru-RU" i="1" dirty="0" smtClean="0"/>
              <a:t>R =</a:t>
            </a:r>
            <a:r>
              <a:rPr lang="es-ES" dirty="0" smtClean="0"/>
              <a:t> {([</a:t>
            </a:r>
            <a:r>
              <a:rPr lang="es-ES" i="1" dirty="0" smtClean="0"/>
              <a:t>Ts, Te][Vs, Ve]A1)}, …, {([Ts, Te][Vs, Ve]An)}.</a:t>
            </a:r>
          </a:p>
          <a:p>
            <a:pPr>
              <a:defRPr/>
            </a:pPr>
            <a:r>
              <a:rPr lang="ru-RU" dirty="0" smtClean="0"/>
              <a:t>Кортеж состоит из </a:t>
            </a:r>
            <a:r>
              <a:rPr lang="ru-RU" i="1" dirty="0" err="1" smtClean="0"/>
              <a:t>n</a:t>
            </a:r>
            <a:r>
              <a:rPr lang="ru-RU" i="1" dirty="0" smtClean="0"/>
              <a:t> элементов. Каждый элемент представляет </a:t>
            </a:r>
            <a:r>
              <a:rPr lang="ru-RU" dirty="0" smtClean="0"/>
              <a:t>собой тройку значений: транзакционное время [</a:t>
            </a:r>
            <a:r>
              <a:rPr lang="ru-RU" i="1" dirty="0" err="1" smtClean="0"/>
              <a:t>Ts</a:t>
            </a:r>
            <a:r>
              <a:rPr lang="ru-RU" i="1" dirty="0" smtClean="0"/>
              <a:t>, </a:t>
            </a:r>
            <a:r>
              <a:rPr lang="ru-RU" i="1" dirty="0" err="1" smtClean="0"/>
              <a:t>Te</a:t>
            </a:r>
            <a:r>
              <a:rPr lang="ru-RU" i="1" dirty="0" smtClean="0"/>
              <a:t>], модельное </a:t>
            </a:r>
            <a:r>
              <a:rPr lang="ru-RU" dirty="0" smtClean="0"/>
              <a:t>время [</a:t>
            </a:r>
            <a:r>
              <a:rPr lang="ru-RU" i="1" dirty="0" err="1" smtClean="0"/>
              <a:t>Vs</a:t>
            </a:r>
            <a:r>
              <a:rPr lang="ru-RU" i="1" dirty="0" smtClean="0"/>
              <a:t>, </a:t>
            </a:r>
            <a:r>
              <a:rPr lang="ru-RU" i="1" dirty="0" err="1" smtClean="0"/>
              <a:t>Ve</a:t>
            </a:r>
            <a:r>
              <a:rPr lang="ru-RU" i="1" dirty="0" smtClean="0"/>
              <a:t>] и значение атрибута </a:t>
            </a:r>
            <a:r>
              <a:rPr lang="ru-RU" i="1" dirty="0" err="1" smtClean="0"/>
              <a:t>Ai</a:t>
            </a:r>
            <a:r>
              <a:rPr lang="ru-RU" i="1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D2057-8790-44EF-818D-C235A5589E68}" type="slidenum">
              <a:rPr lang="ru-RU" smtClean="0">
                <a:latin typeface="Arial" pitchFamily="34" charset="0"/>
              </a:rPr>
              <a:pPr/>
              <a:t>6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6147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ru-RU" sz="14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4000" dirty="0" smtClean="0"/>
              <a:t>Обзор </a:t>
            </a:r>
            <a:r>
              <a:rPr lang="ru-RU" sz="4000" dirty="0" smtClean="0"/>
              <a:t>курса 6 сем</a:t>
            </a:r>
            <a:endParaRPr lang="ru-RU" sz="40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15328" cy="4946669"/>
          </a:xfrm>
        </p:spPr>
        <p:txBody>
          <a:bodyPr/>
          <a:lstStyle/>
          <a:p>
            <a:r>
              <a:rPr lang="ru-RU" sz="1800" b="1" dirty="0" smtClean="0"/>
              <a:t>Раздел </a:t>
            </a:r>
            <a:r>
              <a:rPr lang="ru-RU" sz="1800" b="1" dirty="0" smtClean="0"/>
              <a:t>4. </a:t>
            </a:r>
            <a:r>
              <a:rPr lang="ru-RU" sz="1800" b="1" dirty="0" smtClean="0"/>
              <a:t>Объектные </a:t>
            </a:r>
            <a:r>
              <a:rPr lang="ru-RU" sz="1800" b="1" dirty="0" smtClean="0"/>
              <a:t>и объектно-реляционные базы данных </a:t>
            </a:r>
          </a:p>
          <a:p>
            <a:r>
              <a:rPr lang="ru-RU" sz="1800" dirty="0" smtClean="0"/>
              <a:t>Тема 4.1. Выбор типа СУБД применительно к особенностям предметной области</a:t>
            </a:r>
          </a:p>
          <a:p>
            <a:r>
              <a:rPr lang="ru-RU" sz="1800" dirty="0" smtClean="0"/>
              <a:t>Тема 4.2. Объектно-реляционные базы данных</a:t>
            </a:r>
          </a:p>
          <a:p>
            <a:r>
              <a:rPr lang="ru-RU" sz="1800" dirty="0" smtClean="0"/>
              <a:t>Тема 4.3. Объектные базы данных</a:t>
            </a:r>
          </a:p>
          <a:p>
            <a:r>
              <a:rPr lang="ru-RU" sz="1800" b="1" dirty="0" smtClean="0"/>
              <a:t>Раздел 5. NoSQL базы данных</a:t>
            </a:r>
          </a:p>
          <a:p>
            <a:r>
              <a:rPr lang="x-none" sz="1800" smtClean="0"/>
              <a:t>Тема </a:t>
            </a:r>
            <a:r>
              <a:rPr lang="ru-RU" sz="1800" dirty="0" smtClean="0"/>
              <a:t>5</a:t>
            </a:r>
            <a:r>
              <a:rPr lang="x-none" sz="1800" smtClean="0"/>
              <a:t>.1. </a:t>
            </a:r>
            <a:r>
              <a:rPr lang="ru-RU" sz="1800" dirty="0" smtClean="0"/>
              <a:t>Базы данных «</a:t>
            </a:r>
            <a:r>
              <a:rPr lang="x-none" sz="1800" smtClean="0"/>
              <a:t>Ключ-значение</a:t>
            </a:r>
            <a:r>
              <a:rPr lang="ru-RU" sz="1800" dirty="0" smtClean="0"/>
              <a:t>»</a:t>
            </a:r>
          </a:p>
          <a:p>
            <a:r>
              <a:rPr lang="x-none" sz="1800" smtClean="0"/>
              <a:t>Тема </a:t>
            </a:r>
            <a:r>
              <a:rPr lang="ru-RU" sz="1800" dirty="0" smtClean="0"/>
              <a:t>5</a:t>
            </a:r>
            <a:r>
              <a:rPr lang="x-none" sz="1800" smtClean="0"/>
              <a:t>.</a:t>
            </a:r>
            <a:r>
              <a:rPr lang="ru-RU" sz="1800" dirty="0" smtClean="0"/>
              <a:t>2. </a:t>
            </a:r>
            <a:r>
              <a:rPr lang="x-none" sz="1800" smtClean="0"/>
              <a:t>Документн</a:t>
            </a:r>
            <a:r>
              <a:rPr lang="ru-RU" sz="1800" dirty="0" err="1" smtClean="0"/>
              <a:t>ые</a:t>
            </a:r>
            <a:r>
              <a:rPr lang="ru-RU" sz="1800" dirty="0" smtClean="0"/>
              <a:t> </a:t>
            </a:r>
            <a:r>
              <a:rPr lang="ru-RU" sz="1800" dirty="0" smtClean="0"/>
              <a:t>базы данных</a:t>
            </a:r>
          </a:p>
          <a:p>
            <a:r>
              <a:rPr lang="x-none" sz="1800" smtClean="0"/>
              <a:t>Тема </a:t>
            </a:r>
            <a:r>
              <a:rPr lang="ru-RU" sz="1800" dirty="0" smtClean="0"/>
              <a:t>5</a:t>
            </a:r>
            <a:r>
              <a:rPr lang="x-none" sz="1800" smtClean="0"/>
              <a:t>.</a:t>
            </a:r>
            <a:r>
              <a:rPr lang="ru-RU" sz="1800" dirty="0" smtClean="0"/>
              <a:t>3. Графовые базы данных</a:t>
            </a:r>
          </a:p>
          <a:p>
            <a:r>
              <a:rPr lang="x-none" sz="1800" smtClean="0"/>
              <a:t>Тема </a:t>
            </a:r>
            <a:r>
              <a:rPr lang="ru-RU" sz="1800" dirty="0" smtClean="0"/>
              <a:t>5</a:t>
            </a:r>
            <a:r>
              <a:rPr lang="x-none" sz="1800" smtClean="0"/>
              <a:t>.</a:t>
            </a:r>
            <a:r>
              <a:rPr lang="ru-RU" sz="1800" dirty="0" smtClean="0"/>
              <a:t>4</a:t>
            </a:r>
            <a:r>
              <a:rPr lang="x-none" sz="1800" smtClean="0"/>
              <a:t>. </a:t>
            </a:r>
            <a:r>
              <a:rPr lang="ru-RU" sz="1800" dirty="0" smtClean="0"/>
              <a:t>Базы данных «Семейство столбцов»</a:t>
            </a:r>
            <a:endParaRPr lang="ru-RU" sz="1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00" cy="796925"/>
          </a:xfrm>
        </p:spPr>
        <p:txBody>
          <a:bodyPr/>
          <a:lstStyle/>
          <a:p>
            <a:r>
              <a:rPr lang="ru-RU" smtClean="0"/>
              <a:t>Модель Е.  МакКензи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i="1" dirty="0" smtClean="0"/>
              <a:t>R = (VR, T)</a:t>
            </a:r>
            <a:r>
              <a:rPr lang="ru-RU" i="1" dirty="0" smtClean="0"/>
              <a:t>, </a:t>
            </a:r>
            <a:r>
              <a:rPr lang="en-GB" i="1" dirty="0" smtClean="0"/>
              <a:t>VR = (A1V1, ..., </a:t>
            </a:r>
            <a:r>
              <a:rPr lang="en-GB" i="1" dirty="0" err="1" smtClean="0"/>
              <a:t>AnVn</a:t>
            </a:r>
            <a:r>
              <a:rPr lang="en-GB" i="1" dirty="0" smtClean="0"/>
              <a:t>)</a:t>
            </a:r>
            <a:endParaRPr lang="ru-RU" i="1" dirty="0" smtClean="0"/>
          </a:p>
          <a:p>
            <a:pPr>
              <a:defRPr/>
            </a:pPr>
            <a:r>
              <a:rPr lang="ru-RU" dirty="0" smtClean="0"/>
              <a:t>В данной модели битемпоральное отношение — это последовательность состояний в модельном времени, проиндексированная транзакционным временем. В кортежах с модельным временем атрибуты имеют свои темпоральные метки. </a:t>
            </a:r>
          </a:p>
          <a:p>
            <a:pPr>
              <a:defRPr/>
            </a:pPr>
            <a:r>
              <a:rPr lang="ru-RU" dirty="0" smtClean="0"/>
              <a:t>Битемпоральное отношение </a:t>
            </a:r>
            <a:r>
              <a:rPr lang="ru-RU" i="1" dirty="0" smtClean="0"/>
              <a:t>R с набором атрибутов A1, …, </a:t>
            </a:r>
            <a:r>
              <a:rPr lang="ru-RU" i="1" dirty="0" err="1" smtClean="0"/>
              <a:t>An</a:t>
            </a:r>
            <a:r>
              <a:rPr lang="ru-RU" i="1" dirty="0" smtClean="0"/>
              <a:t> может быть </a:t>
            </a:r>
            <a:r>
              <a:rPr lang="ru-RU" dirty="0" smtClean="0"/>
              <a:t>представлено в виде отношения, в котором каждый атрибут помечается временной меткой: </a:t>
            </a:r>
            <a:r>
              <a:rPr lang="ru-RU" i="1" dirty="0" smtClean="0"/>
              <a:t>R = (VR, T), </a:t>
            </a:r>
          </a:p>
          <a:p>
            <a:pPr>
              <a:defRPr/>
            </a:pPr>
            <a:r>
              <a:rPr lang="ru-RU" i="1" dirty="0" smtClean="0"/>
              <a:t>где VR — отношение в модельном </a:t>
            </a:r>
            <a:r>
              <a:rPr lang="ru-RU" dirty="0" smtClean="0"/>
              <a:t>времени; </a:t>
            </a:r>
          </a:p>
          <a:p>
            <a:pPr>
              <a:defRPr/>
            </a:pPr>
            <a:r>
              <a:rPr lang="ru-RU" i="1" dirty="0" smtClean="0"/>
              <a:t>Т — транзакционное время. </a:t>
            </a:r>
          </a:p>
          <a:p>
            <a:pPr>
              <a:defRPr/>
            </a:pPr>
            <a:r>
              <a:rPr lang="ru-RU" i="1" dirty="0" smtClean="0"/>
              <a:t>Схема состояний отношения мо</a:t>
            </a:r>
            <a:r>
              <a:rPr lang="ru-RU" dirty="0" smtClean="0"/>
              <a:t>дельного времени имеет вид </a:t>
            </a:r>
          </a:p>
          <a:p>
            <a:pPr>
              <a:defRPr/>
            </a:pPr>
            <a:r>
              <a:rPr lang="ru-RU" i="1" dirty="0" smtClean="0"/>
              <a:t>VR = (A1V1, ..., </a:t>
            </a:r>
            <a:r>
              <a:rPr lang="ru-RU" i="1" dirty="0" err="1" smtClean="0"/>
              <a:t>AnVn</a:t>
            </a:r>
            <a:r>
              <a:rPr lang="ru-RU" i="1" dirty="0" smtClean="0"/>
              <a:t>), </a:t>
            </a:r>
          </a:p>
          <a:p>
            <a:pPr>
              <a:defRPr/>
            </a:pPr>
            <a:r>
              <a:rPr lang="ru-RU" i="1" dirty="0" smtClean="0"/>
              <a:t>где А1, ..., </a:t>
            </a:r>
            <a:r>
              <a:rPr lang="ru-RU" i="1" dirty="0" err="1" smtClean="0"/>
              <a:t>Аn</a:t>
            </a:r>
            <a:r>
              <a:rPr lang="ru-RU" i="1" dirty="0" smtClean="0"/>
              <a:t> — </a:t>
            </a:r>
            <a:r>
              <a:rPr lang="ru-RU" dirty="0" smtClean="0"/>
              <a:t>набор атрибутов; </a:t>
            </a:r>
          </a:p>
          <a:p>
            <a:pPr>
              <a:defRPr/>
            </a:pPr>
            <a:r>
              <a:rPr lang="ru-RU" i="1" dirty="0" smtClean="0"/>
              <a:t>V1, </a:t>
            </a:r>
            <a:r>
              <a:rPr lang="ru-RU" i="1" dirty="0" err="1" smtClean="0"/>
              <a:t>Vn</a:t>
            </a:r>
            <a:r>
              <a:rPr lang="ru-RU" i="1" dirty="0" smtClean="0"/>
              <a:t> — атрибут модельного времени, каждый из </a:t>
            </a:r>
            <a:r>
              <a:rPr lang="ru-RU" dirty="0" smtClean="0"/>
              <a:t>которых соответствует атрибутам </a:t>
            </a:r>
            <a:r>
              <a:rPr lang="ru-RU" i="1" dirty="0" smtClean="0"/>
              <a:t>А1, ..., </a:t>
            </a:r>
            <a:r>
              <a:rPr lang="ru-RU" i="1" dirty="0" err="1" smtClean="0"/>
              <a:t>Аn</a:t>
            </a:r>
            <a:r>
              <a:rPr lang="ru-RU" i="1" dirty="0" smtClean="0"/>
              <a:t> и обозначает время акту</a:t>
            </a:r>
            <a:r>
              <a:rPr lang="ru-RU" dirty="0" smtClean="0"/>
              <a:t>альности его значения в моделируемой реальности.</a:t>
            </a: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6 нормальная форма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12144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ru-RU" dirty="0" smtClean="0"/>
              <a:t>Переменная отношения находится в шестой нормальной форме тогда и только тогда, когда она удовлетворяет всем нетривиальным зависимостям соединения. Из определения следует, что переменная находится в 6НФ тогда и только тогда, когда она неприводима, то есть не может быть подвергнута дальнейшей декомпозиции без потерь. </a:t>
            </a:r>
            <a:endParaRPr lang="ru-RU" dirty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500313"/>
            <a:ext cx="46291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3857625"/>
            <a:ext cx="21431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5072063"/>
            <a:ext cx="21145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25" y="3929063"/>
            <a:ext cx="19907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88" y="5072063"/>
            <a:ext cx="20955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3" y="4000500"/>
            <a:ext cx="2066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низ 9"/>
          <p:cNvSpPr/>
          <p:nvPr/>
        </p:nvSpPr>
        <p:spPr>
          <a:xfrm>
            <a:off x="2286000" y="3357563"/>
            <a:ext cx="428625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571500"/>
          </a:xfrm>
        </p:spPr>
        <p:txBody>
          <a:bodyPr/>
          <a:lstStyle/>
          <a:p>
            <a:r>
              <a:rPr lang="ru-RU" sz="2800" smtClean="0"/>
              <a:t>Денормализация</a:t>
            </a:r>
          </a:p>
        </p:txBody>
      </p:sp>
      <p:sp>
        <p:nvSpPr>
          <p:cNvPr id="48131" name="Содержимое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r>
              <a:rPr lang="ru-RU" sz="1800" b="1" smtClean="0"/>
              <a:t>нормализация </a:t>
            </a:r>
            <a:r>
              <a:rPr lang="ru-RU" sz="1800" smtClean="0"/>
              <a:t>переменной отношения R означает ее замену множеством таких проекций Rl, R2, ..., Rn, что результатом обратного соединения проекций Rl, R2, ..., Rn обязательно будет значение R.</a:t>
            </a:r>
            <a:r>
              <a:rPr lang="ru-RU" sz="1800" b="1" smtClean="0"/>
              <a:t> Конечной целью нормализации является сокращение степени избыточности данных </a:t>
            </a:r>
            <a:r>
              <a:rPr lang="ru-RU" sz="1800" smtClean="0"/>
              <a:t>за счет приведения проекций Rl, R2, ..., Rn к максимально высокому уровню нормализации.</a:t>
            </a:r>
          </a:p>
          <a:p>
            <a:r>
              <a:rPr lang="ru-RU" sz="1800" smtClean="0"/>
              <a:t>Теперь можно перейти к определению понятия</a:t>
            </a:r>
            <a:r>
              <a:rPr lang="ru-RU" sz="1800" b="1" smtClean="0"/>
              <a:t> денормализации. </a:t>
            </a:r>
            <a:r>
              <a:rPr lang="ru-RU" sz="1800" smtClean="0"/>
              <a:t>Пусть R1, R2, Rn является множеством переменных отношения. Тогда</a:t>
            </a:r>
            <a:r>
              <a:rPr lang="ru-RU" sz="1800" b="1" smtClean="0"/>
              <a:t> денормализацией </a:t>
            </a:r>
            <a:r>
              <a:rPr lang="ru-RU" sz="1800" smtClean="0"/>
              <a:t>этих переменных отношения называется такая замена переменных отношения их соединением R, что для всех возможных значений i (где i = 1, ..., n) выполнение проекции R по атрибутам Ri обязательно снова приводит к созданию значений Ri. Конечной целью денормализации является увеличение степени избыточности данных за счет приведения переменной отношения R к более низкому уровню нормализации по сравнению с исходными переменными отношения Rl, R2, ..., Rn. </a:t>
            </a:r>
          </a:p>
          <a:p>
            <a:r>
              <a:rPr lang="ru-RU" sz="1800" b="1" smtClean="0"/>
              <a:t>Цель. </a:t>
            </a:r>
            <a:r>
              <a:rPr lang="ru-RU" sz="1800" smtClean="0"/>
              <a:t>Определение необходимости ввода контролируемой избыточности за счет ослабления условий нормализации для повышения производительности системы.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денормализации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начиная денормализацию, трудно сказать, когда ее следует прекратить. 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проблемы избыточности и аномалиями обновления, которые возникают из-за того, что приходится иметь дело с не полностью нормализованными переменными отношения. 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Когда речь идет о том, что денормализация "способствует достижению высокой производительности", фактически подразумевается, что она способствует достижению высокой </a:t>
            </a:r>
            <a:r>
              <a:rPr lang="ru-RU" sz="2400" i="1" smtClean="0"/>
              <a:t>производительности некоторых конкретных приложений. </a:t>
            </a:r>
            <a:r>
              <a:rPr lang="ru-RU" sz="2400" smtClean="0"/>
              <a:t>Любая выбранная физическая структура, которая прекрасно подходит для одних приложений с точки зрения их производительности, может оказаться совершенно непригодной для других.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возможность применения денормализации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smtClean="0"/>
              <a:t>1. Объединение таблиц со связями типа "один к одному" (1:1).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smtClean="0"/>
              <a:t>2. Дублирование неключевых атрибутов в связях "один ко многим" (1:*) для уменьшения количества соединений.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smtClean="0"/>
              <a:t>3. Дублирование атрибутов внешнего ключа в связях "один ко многим" (1:*) для уменьшения количества соединений.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smtClean="0"/>
              <a:t>4. Дублирование атрибутов в связях "многие ко многим" (1:*) для уменьшения количества соединений.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smtClean="0"/>
              <a:t>5. Введение повторяющихся групп полей.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smtClean="0"/>
              <a:t>6. Объединение справочных таблиц с базовыми таблицами.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smtClean="0"/>
              <a:t>7. Создание таблиц из данных, содержащихся в других таблицах.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денормализации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денормализация может усложнить физическую реализацию системы;</a:t>
            </a:r>
          </a:p>
          <a:p>
            <a:r>
              <a:rPr lang="ru-RU" smtClean="0"/>
              <a:t>денормализация часто приводит к снижению гибкости;</a:t>
            </a:r>
          </a:p>
          <a:p>
            <a:r>
              <a:rPr lang="ru-RU" smtClean="0"/>
              <a:t>денормализация может ускорить чтение данных, но при этом замедлить обновление записей.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smtClean="0"/>
              <a:t>Модели данных</a:t>
            </a:r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323850" y="765175"/>
            <a:ext cx="8218488" cy="1511300"/>
          </a:xfrm>
        </p:spPr>
        <p:txBody>
          <a:bodyPr/>
          <a:lstStyle/>
          <a:p>
            <a:pPr eaLnBrk="1" hangingPunct="1"/>
            <a:r>
              <a:rPr lang="ru-RU" sz="2000" i="1" smtClean="0"/>
              <a:t>Модель данных</a:t>
            </a:r>
            <a:r>
              <a:rPr lang="ru-RU" sz="2000" smtClean="0"/>
              <a:t>– это абстрактное, независимое, логическое определение структур данных, операторов над данными и прочего, что в совокупности составляет </a:t>
            </a:r>
            <a:r>
              <a:rPr lang="ru-RU" sz="2000" i="1" smtClean="0"/>
              <a:t>абстрактную систему</a:t>
            </a:r>
            <a:r>
              <a:rPr lang="ru-RU" sz="2000" smtClean="0"/>
              <a:t>, с которой взаимодействует пользователь.</a:t>
            </a:r>
          </a:p>
          <a:p>
            <a:pPr eaLnBrk="1" hangingPunct="1"/>
            <a:endParaRPr lang="ru-RU" sz="2000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D1A1A-E243-499A-AACF-D5BED04936CA}" type="slidenum">
              <a:rPr lang="ru-RU"/>
              <a:pPr>
                <a:defRPr/>
              </a:pPr>
              <a:t>7</a:t>
            </a:fld>
            <a:endParaRPr lang="ru-RU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Концептуальная </a:t>
            </a:r>
            <a:r>
              <a:rPr lang="ru-RU" altLang="ru-RU" dirty="0" smtClean="0"/>
              <a:t>модель</a:t>
            </a:r>
            <a:br>
              <a:rPr lang="ru-RU" altLang="ru-RU" dirty="0" smtClean="0"/>
            </a:br>
            <a:r>
              <a:rPr lang="ru-RU" altLang="ru-RU" dirty="0" smtClean="0"/>
              <a:t> (</a:t>
            </a:r>
            <a:r>
              <a:rPr lang="en-US" altLang="ru-RU" dirty="0" smtClean="0"/>
              <a:t>ER</a:t>
            </a:r>
            <a:r>
              <a:rPr lang="ru-RU" altLang="ru-RU" dirty="0" smtClean="0"/>
              <a:t>-диаграмма)</a:t>
            </a:r>
            <a:endParaRPr lang="ru-RU" altLang="ru-RU" dirty="0" smtClean="0"/>
          </a:p>
        </p:txBody>
      </p:sp>
      <p:sp>
        <p:nvSpPr>
          <p:cNvPr id="29699" name="Содержимое 2"/>
          <p:cNvSpPr>
            <a:spLocks noGrp="1" noChangeArrowheads="1"/>
          </p:cNvSpPr>
          <p:nvPr>
            <p:ph idx="1"/>
          </p:nvPr>
        </p:nvSpPr>
        <p:spPr>
          <a:xfrm>
            <a:off x="6215063" y="4429125"/>
            <a:ext cx="2471737" cy="1697038"/>
          </a:xfrm>
        </p:spPr>
        <p:txBody>
          <a:bodyPr/>
          <a:lstStyle/>
          <a:p>
            <a:endParaRPr lang="ru-RU" altLang="ru-RU" smtClean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857375"/>
            <a:ext cx="45815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ER-диаграмма</a:t>
            </a:r>
          </a:p>
        </p:txBody>
      </p:sp>
      <p:sp>
        <p:nvSpPr>
          <p:cNvPr id="10243" name="Содержимое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ER-модели обычно представляются в виде диаграмм "сущность-связь" (ER-диаграмма, ERD</a:t>
            </a:r>
          </a:p>
          <a:p>
            <a:pPr eaLnBrk="1" hangingPunct="1"/>
            <a:r>
              <a:rPr lang="ru-RU" altLang="ru-RU" smtClean="0"/>
              <a:t>Нотации :</a:t>
            </a:r>
          </a:p>
          <a:p>
            <a:pPr eaLnBrk="1" hangingPunct="1"/>
            <a:r>
              <a:rPr lang="ru-RU" altLang="ru-RU" smtClean="0"/>
              <a:t>Модель Чена</a:t>
            </a:r>
          </a:p>
          <a:p>
            <a:pPr eaLnBrk="1" hangingPunct="1"/>
            <a:r>
              <a:rPr lang="ru-RU" altLang="ru-RU" smtClean="0"/>
              <a:t>Модель «птичья лапка»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3556</Words>
  <Application>Microsoft Office PowerPoint</Application>
  <PresentationFormat>Экран (4:3)</PresentationFormat>
  <Paragraphs>497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6" baseType="lpstr">
      <vt:lpstr>Arial</vt:lpstr>
      <vt:lpstr>Calibri</vt:lpstr>
      <vt:lpstr>Times New Roman</vt:lpstr>
      <vt:lpstr>Helvetica-Bold</vt:lpstr>
      <vt:lpstr>Arial Cyr</vt:lpstr>
      <vt:lpstr>Arial Unicode MS</vt:lpstr>
      <vt:lpstr>Times-Italic</vt:lpstr>
      <vt:lpstr>Symbol</vt:lpstr>
      <vt:lpstr>Times-Bold</vt:lpstr>
      <vt:lpstr>Times-Roman</vt:lpstr>
      <vt:lpstr>Тема Office</vt:lpstr>
      <vt:lpstr>Нормализация и ДЕнормализация</vt:lpstr>
      <vt:lpstr>Координаты</vt:lpstr>
      <vt:lpstr>Литература</vt:lpstr>
      <vt:lpstr>Интернет- источники</vt:lpstr>
      <vt:lpstr>Обзор курса 5 сем</vt:lpstr>
      <vt:lpstr>Обзор курса 6 сем</vt:lpstr>
      <vt:lpstr>Модели данных</vt:lpstr>
      <vt:lpstr>Концептуальная модель  (ER-диаграмма)</vt:lpstr>
      <vt:lpstr>ER-диаграмма</vt:lpstr>
      <vt:lpstr>Сущность на ERD (одинакова для нотаций)</vt:lpstr>
      <vt:lpstr>Слайд 11</vt:lpstr>
      <vt:lpstr>Правила построения реляционной логической модели по концептуальной</vt:lpstr>
      <vt:lpstr>Правила построения реляционной логической модели по концептуальной</vt:lpstr>
      <vt:lpstr>Двухсторонняя связь типа 1:* </vt:lpstr>
      <vt:lpstr>1:1 обязательное участие одной стороны</vt:lpstr>
      <vt:lpstr>1:1 обязательное участие обеих сторон </vt:lpstr>
      <vt:lpstr>Двухсторонняя связь типа *:*</vt:lpstr>
      <vt:lpstr>Ключи по происхождению</vt:lpstr>
      <vt:lpstr>«Гонка атрибутов» естественные ключи</vt:lpstr>
      <vt:lpstr>«Гонка атрибутов» суррогатные ключи</vt:lpstr>
      <vt:lpstr>Проблемы проектирования</vt:lpstr>
      <vt:lpstr> Нормализация</vt:lpstr>
      <vt:lpstr>Нормальные формы</vt:lpstr>
      <vt:lpstr>Ненормализованное отношение</vt:lpstr>
      <vt:lpstr>Первая нормальная форма</vt:lpstr>
      <vt:lpstr>Как привести к  1 НФ?</vt:lpstr>
      <vt:lpstr>Ненормализованная база днных</vt:lpstr>
      <vt:lpstr>База данных в 1НФ</vt:lpstr>
      <vt:lpstr>Функциональная зависимость</vt:lpstr>
      <vt:lpstr>Функциональная зависимость</vt:lpstr>
      <vt:lpstr>Аксиомы Армстронга  </vt:lpstr>
      <vt:lpstr>Вторая нормальная форма (2НФ)</vt:lpstr>
      <vt:lpstr>Приведение к 2НФ</vt:lpstr>
      <vt:lpstr>База данных без суррогатных ключей</vt:lpstr>
      <vt:lpstr>База данных в 2НФ без суррогатных ключей</vt:lpstr>
      <vt:lpstr>Третья нормальная форма (2НФ)</vt:lpstr>
      <vt:lpstr>База данных в 2НФ без суррогатных ключей</vt:lpstr>
      <vt:lpstr>База данных в 3НФ без суррогатных ключей</vt:lpstr>
      <vt:lpstr>БД в 3НФ</vt:lpstr>
      <vt:lpstr>Нормальная форма Бойса-Кодда (НФБК)</vt:lpstr>
      <vt:lpstr>Нормальная форма Бойса-Кодда (НФБК)</vt:lpstr>
      <vt:lpstr>Функциональные зависимости</vt:lpstr>
      <vt:lpstr>Приведение к НФБК</vt:lpstr>
      <vt:lpstr>Четвертая нормальная форма (4НФ)</vt:lpstr>
      <vt:lpstr>Четвертая нормальная форма (4НФ)</vt:lpstr>
      <vt:lpstr>Приведение к 4 НФ</vt:lpstr>
      <vt:lpstr>Пятая нормальная форма (5НФ)</vt:lpstr>
      <vt:lpstr>Пятая нормальная форма (5НФ)</vt:lpstr>
      <vt:lpstr>Приведение к 5НФ</vt:lpstr>
      <vt:lpstr>Доменно-ключевая нормальная форма (DKNF)</vt:lpstr>
      <vt:lpstr>Ограничения</vt:lpstr>
      <vt:lpstr>Темпоральные(временные) данные</vt:lpstr>
      <vt:lpstr>Линии времени</vt:lpstr>
      <vt:lpstr>Проблемы разработки системы с темпоральными данными</vt:lpstr>
      <vt:lpstr>Модели темпоральных данных</vt:lpstr>
      <vt:lpstr>Модель Р. Снодграса</vt:lpstr>
      <vt:lpstr>Модель К.  Дженсена</vt:lpstr>
      <vt:lpstr>Модель Дж.  Бен-Зви</vt:lpstr>
      <vt:lpstr>Модель C.  Гадия </vt:lpstr>
      <vt:lpstr>Модель Е.  МакКензи</vt:lpstr>
      <vt:lpstr>6 нормальная форма</vt:lpstr>
      <vt:lpstr>Денормализация</vt:lpstr>
      <vt:lpstr>Проблемы денормализации</vt:lpstr>
      <vt:lpstr>возможность применения денормализации</vt:lpstr>
      <vt:lpstr>Особенности денормализации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Логическое проектирование</dc:title>
  <dc:creator>iRU</dc:creator>
  <cp:lastModifiedBy>iRU</cp:lastModifiedBy>
  <cp:revision>91</cp:revision>
  <dcterms:created xsi:type="dcterms:W3CDTF">2019-04-20T19:05:30Z</dcterms:created>
  <dcterms:modified xsi:type="dcterms:W3CDTF">2021-09-05T19:41:16Z</dcterms:modified>
</cp:coreProperties>
</file>