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1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3F8DD-4336-46E2-A064-1E146266365C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F0FDA-EDF0-40E0-A430-D9E8B1F8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eye, it’s pretty easy to see that the first 3sentences are similar to each other – they all express a positive feeling towards the movie. </a:t>
            </a:r>
          </a:p>
          <a:p>
            <a:r>
              <a:rPr lang="en-US" dirty="0"/>
              <a:t>In contrast, this last sentence is from someone who does not like the movie.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F0FDA-EDF0-40E0-A430-D9E8B1F814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1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the point over a graph. And raw lines to these points from the origin (0,00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F0FDA-EDF0-40E0-A430-D9E8B1F814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0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Cosine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Gaurav Ojha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1069-487E-ADC8-430D-D764ECBF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Cosine Similarity?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108F-6180-F19D-9D79-381FFDBA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Cosine similarity is determined entirely by the angle between the lines and not by the length of the lines.</a:t>
            </a:r>
          </a:p>
        </p:txBody>
      </p:sp>
    </p:spTree>
    <p:extLst>
      <p:ext uri="{BB962C8B-B14F-4D97-AF65-F5344CB8AC3E}">
        <p14:creationId xmlns:p14="http://schemas.microsoft.com/office/powerpoint/2010/main" val="109005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3BEE-5F52-7698-9FE6-52B06CC5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the same words?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7979F-DA2C-1854-49BF-BAA1DCBA8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408" y="2108200"/>
            <a:ext cx="5367509" cy="3760788"/>
          </a:xfrm>
        </p:spPr>
      </p:pic>
    </p:spTree>
    <p:extLst>
      <p:ext uri="{BB962C8B-B14F-4D97-AF65-F5344CB8AC3E}">
        <p14:creationId xmlns:p14="http://schemas.microsoft.com/office/powerpoint/2010/main" val="382240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8FC-70CF-452F-11D2-B63B2B2F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words in common?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7B847-DEB4-498E-E23A-12B619C5A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020" y="1929169"/>
            <a:ext cx="5989320" cy="4322189"/>
          </a:xfrm>
        </p:spPr>
      </p:pic>
    </p:spTree>
    <p:extLst>
      <p:ext uri="{BB962C8B-B14F-4D97-AF65-F5344CB8AC3E}">
        <p14:creationId xmlns:p14="http://schemas.microsoft.com/office/powerpoint/2010/main" val="68024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4C73-E0E1-D72F-0372-D601F442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 for Cosine 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B5752-C864-538C-EEE0-4CA49C2F3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890" y="1944842"/>
            <a:ext cx="8618220" cy="32673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1C6EE-29CF-751F-B902-594DDB6CDEE7}"/>
              </a:ext>
            </a:extLst>
          </p:cNvPr>
          <p:cNvSpPr txBox="1"/>
          <p:nvPr/>
        </p:nvSpPr>
        <p:spPr>
          <a:xfrm>
            <a:off x="845820" y="5509260"/>
            <a:ext cx="9559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r>
              <a:rPr lang="en-US" sz="2400" b="1" dirty="0"/>
              <a:t>=index; n= number of different words in the phrases;  A &amp; B : Refer to the 2 phrases</a:t>
            </a:r>
          </a:p>
        </p:txBody>
      </p:sp>
    </p:spTree>
    <p:extLst>
      <p:ext uri="{BB962C8B-B14F-4D97-AF65-F5344CB8AC3E}">
        <p14:creationId xmlns:p14="http://schemas.microsoft.com/office/powerpoint/2010/main" val="44281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9E32-2D14-AF46-5CA6-2568D671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Previous Example Using The Equation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DF2D40-C8F3-1377-7BF9-480C9586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F5F3A-B06F-25B7-14E6-18776552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0" y="2108201"/>
            <a:ext cx="7383780" cy="41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7B3B-51B7-A5E6-274B-8F69570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674F-670C-F2DF-2A25-23AEE09B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Calculate the Cosine Similarity for these 2 phrases:</a:t>
            </a:r>
          </a:p>
          <a:p>
            <a:r>
              <a:rPr lang="en-US" sz="4000" dirty="0"/>
              <a:t>1. I love Troll 2! (A)</a:t>
            </a:r>
          </a:p>
          <a:p>
            <a:r>
              <a:rPr lang="en-US" sz="4000" dirty="0"/>
              <a:t>2. I love </a:t>
            </a:r>
            <a:r>
              <a:rPr lang="en-US" sz="4000" dirty="0" err="1"/>
              <a:t>Gymkata</a:t>
            </a:r>
            <a:r>
              <a:rPr lang="en-US" sz="4000" dirty="0"/>
              <a:t>! (B)</a:t>
            </a:r>
          </a:p>
        </p:txBody>
      </p:sp>
    </p:spTree>
    <p:extLst>
      <p:ext uri="{BB962C8B-B14F-4D97-AF65-F5344CB8AC3E}">
        <p14:creationId xmlns:p14="http://schemas.microsoft.com/office/powerpoint/2010/main" val="148218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4BA5-00C5-3FC5-79CC-F29A20A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242F1-805A-E1C2-64CE-5608E0F4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210" y="2317165"/>
            <a:ext cx="6361905" cy="3342857"/>
          </a:xfrm>
        </p:spPr>
      </p:pic>
    </p:spTree>
    <p:extLst>
      <p:ext uri="{BB962C8B-B14F-4D97-AF65-F5344CB8AC3E}">
        <p14:creationId xmlns:p14="http://schemas.microsoft.com/office/powerpoint/2010/main" val="322445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2668-8E33-6B72-2CA8-7DBD5304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Here are some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4EE1-8E14-51C8-505E-7655E4D2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love Troll2!</a:t>
            </a:r>
          </a:p>
          <a:p>
            <a:r>
              <a:rPr lang="en-US" sz="4000" dirty="0"/>
              <a:t>I like Troll 2.</a:t>
            </a:r>
          </a:p>
          <a:p>
            <a:r>
              <a:rPr lang="en-US" sz="4000" dirty="0"/>
              <a:t>I love Troll  2! I love it!!!</a:t>
            </a:r>
          </a:p>
          <a:p>
            <a:r>
              <a:rPr lang="en-US" sz="4000" dirty="0"/>
              <a:t>Troll 2 is bad.</a:t>
            </a:r>
          </a:p>
        </p:txBody>
      </p:sp>
    </p:spTree>
    <p:extLst>
      <p:ext uri="{BB962C8B-B14F-4D97-AF65-F5344CB8AC3E}">
        <p14:creationId xmlns:p14="http://schemas.microsoft.com/office/powerpoint/2010/main" val="306461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7755-C640-ADFA-2C10-E95D610A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951A-4431-A124-4437-37EA4300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548165" cy="3953386"/>
          </a:xfrm>
        </p:spPr>
        <p:txBody>
          <a:bodyPr>
            <a:normAutofit/>
          </a:bodyPr>
          <a:lstStyle/>
          <a:p>
            <a:r>
              <a:rPr lang="en-US" sz="2400" dirty="0"/>
              <a:t>When we don’t have many sentences, it’s pretty easy to see which ones are similar to each other and which ones are not. </a:t>
            </a:r>
          </a:p>
          <a:p>
            <a:r>
              <a:rPr lang="en-US" sz="2400" dirty="0"/>
              <a:t>However, what would we do if we collected all of the Twitter traffic for the last month. How would we determine similarities and differences in the tweets?</a:t>
            </a:r>
          </a:p>
          <a:p>
            <a:r>
              <a:rPr lang="en-US" sz="2400" dirty="0"/>
              <a:t>In this case, we can no longer rely on doing things by eye , and instead have to get a computer to do it. </a:t>
            </a:r>
          </a:p>
          <a:p>
            <a:r>
              <a:rPr lang="en-US" sz="2400" dirty="0"/>
              <a:t>This is where cosine similarity comes in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61CD9-B4A0-C03C-C22D-9205C507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181" y="2174569"/>
            <a:ext cx="2266722" cy="30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3C60-59AE-2162-D739-FDE8E7E5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FECA-B81C-1D60-CAA9-40FE8F6A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b="1" dirty="0"/>
              <a:t>Cosine Similarity </a:t>
            </a:r>
            <a:r>
              <a:rPr lang="en-US" sz="4000" dirty="0"/>
              <a:t>is a relatively easy to calculate metric that can tell us </a:t>
            </a:r>
            <a:r>
              <a:rPr lang="en-US" sz="4000" b="1" dirty="0"/>
              <a:t>how similar or different things are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735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7302-FDC1-015F-E29D-C0F5A49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Behind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D655-3E6E-6603-7470-4B9E0E0A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start with a super simple example: </a:t>
            </a:r>
          </a:p>
          <a:p>
            <a:pPr lvl="1"/>
            <a:r>
              <a:rPr lang="en-US" sz="3600" dirty="0"/>
              <a:t>Hello, World!</a:t>
            </a:r>
          </a:p>
          <a:p>
            <a:pPr lvl="1"/>
            <a:r>
              <a:rPr lang="en-US" sz="3600" dirty="0"/>
              <a:t>Hello!</a:t>
            </a:r>
          </a:p>
          <a:p>
            <a:pPr marL="201168" lvl="1" indent="0">
              <a:buNone/>
            </a:pPr>
            <a:endParaRPr lang="en-US" sz="3600" dirty="0"/>
          </a:p>
          <a:p>
            <a:pPr marL="201168" lvl="1" indent="0">
              <a:buNone/>
            </a:pPr>
            <a:r>
              <a:rPr lang="en-US" sz="3600" dirty="0"/>
              <a:t>Question: Here we want to know how similar the phrase “Hello, World!” is to “Hello!”</a:t>
            </a:r>
          </a:p>
        </p:txBody>
      </p:sp>
    </p:spTree>
    <p:extLst>
      <p:ext uri="{BB962C8B-B14F-4D97-AF65-F5344CB8AC3E}">
        <p14:creationId xmlns:p14="http://schemas.microsoft.com/office/powerpoint/2010/main" val="276255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BFE-1DDD-4D58-31DD-E5C7BF49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Make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A6C2-8BE8-9828-0F12-C8869300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4268"/>
            <a:ext cx="10058400" cy="3760891"/>
          </a:xfrm>
        </p:spPr>
        <p:txBody>
          <a:bodyPr/>
          <a:lstStyle/>
          <a:p>
            <a:r>
              <a:rPr lang="en-US" dirty="0"/>
              <a:t>First thing that we do is make a table for the words that appear in the phrases: Hello and 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Now given this table of counts for each word in each phrase, we create a </a:t>
            </a:r>
            <a:r>
              <a:rPr lang="en-US" b="1" dirty="0"/>
              <a:t>2-dimensional</a:t>
            </a:r>
            <a:r>
              <a:rPr lang="en-US" dirty="0"/>
              <a:t> graph that has the number of times we saw the word </a:t>
            </a:r>
            <a:r>
              <a:rPr lang="en-US" b="1" dirty="0"/>
              <a:t>Hello</a:t>
            </a:r>
            <a:r>
              <a:rPr lang="en-US" dirty="0"/>
              <a:t> on the x-axis and the number of times we saw the word </a:t>
            </a:r>
            <a:r>
              <a:rPr lang="en-US" b="1" dirty="0"/>
              <a:t>World</a:t>
            </a:r>
            <a:r>
              <a:rPr lang="en-US" dirty="0"/>
              <a:t> on the Y-axis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06DF5-1FF1-7B53-FCE8-15C731F7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428" y="2843285"/>
            <a:ext cx="305714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A62-BE3A-0B25-9CEB-3A9AB663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Plot the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9C7E5-9C51-F986-25D9-30D5BFA3C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1760" y="2282449"/>
            <a:ext cx="6103924" cy="3901251"/>
          </a:xfrm>
        </p:spPr>
      </p:pic>
    </p:spTree>
    <p:extLst>
      <p:ext uri="{BB962C8B-B14F-4D97-AF65-F5344CB8AC3E}">
        <p14:creationId xmlns:p14="http://schemas.microsoft.com/office/powerpoint/2010/main" val="61512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D63F-8A1B-5FAA-D690-5B10C89F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2</a:t>
            </a:r>
            <a:r>
              <a:rPr lang="en-US" baseline="30000" dirty="0"/>
              <a:t>nd</a:t>
            </a:r>
            <a:r>
              <a:rPr lang="en-US" dirty="0"/>
              <a:t> word changes?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CE6F2-A419-3FF4-D2E4-3D585031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020" y="2199645"/>
            <a:ext cx="9852660" cy="3654443"/>
          </a:xfrm>
        </p:spPr>
      </p:pic>
    </p:spTree>
    <p:extLst>
      <p:ext uri="{BB962C8B-B14F-4D97-AF65-F5344CB8AC3E}">
        <p14:creationId xmlns:p14="http://schemas.microsoft.com/office/powerpoint/2010/main" val="173281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1419-537C-EDF9-EF4B-3F7ADF81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Stays The Same!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6BBEA-D0C8-ED16-4FC0-04753182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40" y="2249559"/>
            <a:ext cx="5915347" cy="3805128"/>
          </a:xfrm>
        </p:spPr>
      </p:pic>
    </p:spTree>
    <p:extLst>
      <p:ext uri="{BB962C8B-B14F-4D97-AF65-F5344CB8AC3E}">
        <p14:creationId xmlns:p14="http://schemas.microsoft.com/office/powerpoint/2010/main" val="2576797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{A3FC6055-CA01-4A02-8EB9-DB17568384A5}tf56160789_win32</Template>
  <TotalTime>118</TotalTime>
  <Words>441</Words>
  <Application>Microsoft Office PowerPoint</Application>
  <PresentationFormat>Widescreen</PresentationFormat>
  <Paragraphs>47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Custom</vt:lpstr>
      <vt:lpstr>Cosine Similarity</vt:lpstr>
      <vt:lpstr>Here are some sentences</vt:lpstr>
      <vt:lpstr>Similar or Not</vt:lpstr>
      <vt:lpstr>Cosine Similarity</vt:lpstr>
      <vt:lpstr>Intuition Behind Cosine Similarity</vt:lpstr>
      <vt:lpstr>Step 1: Make a table</vt:lpstr>
      <vt:lpstr>Step 2: Plot the graph</vt:lpstr>
      <vt:lpstr>What if the 2nd word changes?</vt:lpstr>
      <vt:lpstr>Cosine Similarity Stays The Same!</vt:lpstr>
      <vt:lpstr>So what is Cosine Similarity?</vt:lpstr>
      <vt:lpstr>What if we have the same words?</vt:lpstr>
      <vt:lpstr>No words in common?</vt:lpstr>
      <vt:lpstr>Eq for Cosine Similarity</vt:lpstr>
      <vt:lpstr>Calculating Previous Example Using The Equation</vt:lpstr>
      <vt:lpstr>Question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Cosine Similarity</dc:title>
  <dc:creator>lazyrook</dc:creator>
  <cp:lastModifiedBy>lazyrook</cp:lastModifiedBy>
  <cp:revision>1</cp:revision>
  <dcterms:created xsi:type="dcterms:W3CDTF">2023-10-31T17:41:46Z</dcterms:created>
  <dcterms:modified xsi:type="dcterms:W3CDTF">2023-10-31T19:40:18Z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