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74" autoAdjust="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E6E0E-9650-4A3A-9C63-32F8F00F42B7}" type="datetimeFigureOut">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8952E-4D3D-4AC1-B5CD-F7C03057CDE9}" type="slidenum">
              <a:rPr lang="en-US" smtClean="0"/>
              <a:t>‹#›</a:t>
            </a:fld>
            <a:endParaRPr lang="en-US"/>
          </a:p>
        </p:txBody>
      </p:sp>
    </p:spTree>
    <p:extLst>
      <p:ext uri="{BB962C8B-B14F-4D97-AF65-F5344CB8AC3E}">
        <p14:creationId xmlns:p14="http://schemas.microsoft.com/office/powerpoint/2010/main" val="366018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Hadoop, being a framework for distributed storage and processing of large data sets, can attach to various cluster management systems. Some of the commonly used cluster management systems that can be integrated with Hadoop are:</a:t>
            </a:r>
          </a:p>
          <a:p>
            <a:endParaRPr lang="en-US" dirty="0"/>
          </a:p>
          <a:p>
            <a:r>
              <a:rPr lang="en-US" dirty="0"/>
              <a:t>1. Apache YARN (Yet Another Resource Negotiator)</a:t>
            </a:r>
          </a:p>
          <a:p>
            <a:r>
              <a:rPr lang="en-US" dirty="0"/>
              <a:t>2. Apache Mesos</a:t>
            </a:r>
          </a:p>
          <a:p>
            <a:r>
              <a:rPr lang="en-US" dirty="0"/>
              <a:t>3. Kubernetes</a:t>
            </a:r>
          </a:p>
          <a:p>
            <a:r>
              <a:rPr lang="en-US" dirty="0"/>
              <a:t>4. Amazon EMR (Elastic MapReduce)</a:t>
            </a:r>
          </a:p>
          <a:p>
            <a:r>
              <a:rPr lang="en-US" dirty="0"/>
              <a:t>And many more……</a:t>
            </a:r>
          </a:p>
          <a:p>
            <a:r>
              <a:rPr lang="en-US" dirty="0"/>
              <a:t>These cluster management systems provide various features for resource allocation, scheduling, and monitoring, enabling efficient management of Hadoop clusters and facilitating the execution of distributed computing tasks across a cluster of machines.</a:t>
            </a:r>
          </a:p>
        </p:txBody>
      </p:sp>
      <p:sp>
        <p:nvSpPr>
          <p:cNvPr id="4" name="Slide Number Placeholder 3"/>
          <p:cNvSpPr>
            <a:spLocks noGrp="1"/>
          </p:cNvSpPr>
          <p:nvPr>
            <p:ph type="sldNum" sz="quarter" idx="5"/>
          </p:nvPr>
        </p:nvSpPr>
        <p:spPr/>
        <p:txBody>
          <a:bodyPr/>
          <a:lstStyle/>
          <a:p>
            <a:fld id="{AD38952E-4D3D-4AC1-B5CD-F7C03057CDE9}" type="slidenum">
              <a:rPr lang="en-US" smtClean="0"/>
              <a:t>11</a:t>
            </a:fld>
            <a:endParaRPr lang="en-US"/>
          </a:p>
        </p:txBody>
      </p:sp>
    </p:spTree>
    <p:extLst>
      <p:ext uri="{BB962C8B-B14F-4D97-AF65-F5344CB8AC3E}">
        <p14:creationId xmlns:p14="http://schemas.microsoft.com/office/powerpoint/2010/main" val="59446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AE3EE4B-ECBA-4AC9-B713-CC798FF4304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3AD1D-BC4C-40F0-A16A-8EB23E7B959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50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3EE4B-ECBA-4AC9-B713-CC798FF4304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3AD1D-BC4C-40F0-A16A-8EB23E7B9591}" type="slidenum">
              <a:rPr lang="en-US" smtClean="0"/>
              <a:t>‹#›</a:t>
            </a:fld>
            <a:endParaRPr lang="en-US"/>
          </a:p>
        </p:txBody>
      </p:sp>
    </p:spTree>
    <p:extLst>
      <p:ext uri="{BB962C8B-B14F-4D97-AF65-F5344CB8AC3E}">
        <p14:creationId xmlns:p14="http://schemas.microsoft.com/office/powerpoint/2010/main" val="17834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3EE4B-ECBA-4AC9-B713-CC798FF4304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3AD1D-BC4C-40F0-A16A-8EB23E7B959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6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3EE4B-ECBA-4AC9-B713-CC798FF4304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3AD1D-BC4C-40F0-A16A-8EB23E7B9591}" type="slidenum">
              <a:rPr lang="en-US" smtClean="0"/>
              <a:t>‹#›</a:t>
            </a:fld>
            <a:endParaRPr lang="en-US"/>
          </a:p>
        </p:txBody>
      </p:sp>
    </p:spTree>
    <p:extLst>
      <p:ext uri="{BB962C8B-B14F-4D97-AF65-F5344CB8AC3E}">
        <p14:creationId xmlns:p14="http://schemas.microsoft.com/office/powerpoint/2010/main" val="234420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3EE4B-ECBA-4AC9-B713-CC798FF4304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3AD1D-BC4C-40F0-A16A-8EB23E7B959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34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3EE4B-ECBA-4AC9-B713-CC798FF43044}"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3AD1D-BC4C-40F0-A16A-8EB23E7B9591}" type="slidenum">
              <a:rPr lang="en-US" smtClean="0"/>
              <a:t>‹#›</a:t>
            </a:fld>
            <a:endParaRPr lang="en-US"/>
          </a:p>
        </p:txBody>
      </p:sp>
    </p:spTree>
    <p:extLst>
      <p:ext uri="{BB962C8B-B14F-4D97-AF65-F5344CB8AC3E}">
        <p14:creationId xmlns:p14="http://schemas.microsoft.com/office/powerpoint/2010/main" val="3583398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3EE4B-ECBA-4AC9-B713-CC798FF43044}"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3AD1D-BC4C-40F0-A16A-8EB23E7B9591}" type="slidenum">
              <a:rPr lang="en-US" smtClean="0"/>
              <a:t>‹#›</a:t>
            </a:fld>
            <a:endParaRPr lang="en-US"/>
          </a:p>
        </p:txBody>
      </p:sp>
    </p:spTree>
    <p:extLst>
      <p:ext uri="{BB962C8B-B14F-4D97-AF65-F5344CB8AC3E}">
        <p14:creationId xmlns:p14="http://schemas.microsoft.com/office/powerpoint/2010/main" val="310188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E3EE4B-ECBA-4AC9-B713-CC798FF43044}"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23AD1D-BC4C-40F0-A16A-8EB23E7B9591}" type="slidenum">
              <a:rPr lang="en-US" smtClean="0"/>
              <a:t>‹#›</a:t>
            </a:fld>
            <a:endParaRPr lang="en-US"/>
          </a:p>
        </p:txBody>
      </p:sp>
    </p:spTree>
    <p:extLst>
      <p:ext uri="{BB962C8B-B14F-4D97-AF65-F5344CB8AC3E}">
        <p14:creationId xmlns:p14="http://schemas.microsoft.com/office/powerpoint/2010/main" val="202044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3EE4B-ECBA-4AC9-B713-CC798FF43044}"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3AD1D-BC4C-40F0-A16A-8EB23E7B9591}" type="slidenum">
              <a:rPr lang="en-US" smtClean="0"/>
              <a:t>‹#›</a:t>
            </a:fld>
            <a:endParaRPr lang="en-US"/>
          </a:p>
        </p:txBody>
      </p:sp>
    </p:spTree>
    <p:extLst>
      <p:ext uri="{BB962C8B-B14F-4D97-AF65-F5344CB8AC3E}">
        <p14:creationId xmlns:p14="http://schemas.microsoft.com/office/powerpoint/2010/main" val="255988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E3EE4B-ECBA-4AC9-B713-CC798FF43044}"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3AD1D-BC4C-40F0-A16A-8EB23E7B9591}" type="slidenum">
              <a:rPr lang="en-US" smtClean="0"/>
              <a:t>‹#›</a:t>
            </a:fld>
            <a:endParaRPr lang="en-US"/>
          </a:p>
        </p:txBody>
      </p:sp>
    </p:spTree>
    <p:extLst>
      <p:ext uri="{BB962C8B-B14F-4D97-AF65-F5344CB8AC3E}">
        <p14:creationId xmlns:p14="http://schemas.microsoft.com/office/powerpoint/2010/main" val="8007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3EE4B-ECBA-4AC9-B713-CC798FF43044}"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3AD1D-BC4C-40F0-A16A-8EB23E7B959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1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AE3EE4B-ECBA-4AC9-B713-CC798FF43044}" type="datetimeFigureOut">
              <a:rPr lang="en-US" smtClean="0"/>
              <a:t>10/25/2023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823AD1D-BC4C-40F0-A16A-8EB23E7B959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30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ab.howie.tw/2018/04/apache-spark-learning-troubleshooting-tuning.html"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earn.microsoft.com/en-us/training/modules/use-apache-spark-azure-databrick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5772-50DC-1766-6B0C-BE70304DCCC2}"/>
              </a:ext>
            </a:extLst>
          </p:cNvPr>
          <p:cNvSpPr>
            <a:spLocks noGrp="1"/>
          </p:cNvSpPr>
          <p:nvPr>
            <p:ph type="ctrTitle"/>
          </p:nvPr>
        </p:nvSpPr>
        <p:spPr/>
        <p:txBody>
          <a:bodyPr/>
          <a:lstStyle/>
          <a:p>
            <a:r>
              <a:rPr lang="en-US" dirty="0"/>
              <a:t>spark</a:t>
            </a:r>
          </a:p>
        </p:txBody>
      </p:sp>
      <p:sp>
        <p:nvSpPr>
          <p:cNvPr id="3" name="Subtitle 2">
            <a:extLst>
              <a:ext uri="{FF2B5EF4-FFF2-40B4-BE49-F238E27FC236}">
                <a16:creationId xmlns:a16="http://schemas.microsoft.com/office/drawing/2014/main" id="{1DC5F592-831C-AD1C-9CC3-0C0F43D68A2E}"/>
              </a:ext>
            </a:extLst>
          </p:cNvPr>
          <p:cNvSpPr>
            <a:spLocks noGrp="1"/>
          </p:cNvSpPr>
          <p:nvPr>
            <p:ph type="subTitle" idx="1"/>
          </p:nvPr>
        </p:nvSpPr>
        <p:spPr/>
        <p:txBody>
          <a:bodyPr/>
          <a:lstStyle/>
          <a:p>
            <a:r>
              <a:rPr lang="en-US" dirty="0"/>
              <a:t>Gaurav Ojha</a:t>
            </a:r>
          </a:p>
        </p:txBody>
      </p:sp>
    </p:spTree>
    <p:extLst>
      <p:ext uri="{BB962C8B-B14F-4D97-AF65-F5344CB8AC3E}">
        <p14:creationId xmlns:p14="http://schemas.microsoft.com/office/powerpoint/2010/main" val="3413463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934C-DCA1-228C-9ABC-E7F3E2C0D671}"/>
              </a:ext>
            </a:extLst>
          </p:cNvPr>
          <p:cNvSpPr>
            <a:spLocks noGrp="1"/>
          </p:cNvSpPr>
          <p:nvPr>
            <p:ph type="title"/>
          </p:nvPr>
        </p:nvSpPr>
        <p:spPr/>
        <p:txBody>
          <a:bodyPr/>
          <a:lstStyle/>
          <a:p>
            <a:r>
              <a:rPr lang="en-US" dirty="0"/>
              <a:t>Spark</a:t>
            </a:r>
          </a:p>
        </p:txBody>
      </p:sp>
      <p:pic>
        <p:nvPicPr>
          <p:cNvPr id="5" name="Picture 4">
            <a:extLst>
              <a:ext uri="{FF2B5EF4-FFF2-40B4-BE49-F238E27FC236}">
                <a16:creationId xmlns:a16="http://schemas.microsoft.com/office/drawing/2014/main" id="{A65350BD-090D-86A0-20A2-F1E5A1A2855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4199" y="1907167"/>
            <a:ext cx="4854575" cy="2731508"/>
          </a:xfrm>
          <a:prstGeom prst="rect">
            <a:avLst/>
          </a:prstGeom>
        </p:spPr>
      </p:pic>
      <p:sp>
        <p:nvSpPr>
          <p:cNvPr id="6" name="TextBox 5">
            <a:extLst>
              <a:ext uri="{FF2B5EF4-FFF2-40B4-BE49-F238E27FC236}">
                <a16:creationId xmlns:a16="http://schemas.microsoft.com/office/drawing/2014/main" id="{84F5448B-1B60-0354-4E70-04C690C97031}"/>
              </a:ext>
            </a:extLst>
          </p:cNvPr>
          <p:cNvSpPr txBox="1"/>
          <p:nvPr/>
        </p:nvSpPr>
        <p:spPr>
          <a:xfrm>
            <a:off x="584199" y="4787899"/>
            <a:ext cx="4854575" cy="230832"/>
          </a:xfrm>
          <a:prstGeom prst="rect">
            <a:avLst/>
          </a:prstGeom>
          <a:noFill/>
        </p:spPr>
        <p:txBody>
          <a:bodyPr wrap="square" rtlCol="0">
            <a:spAutoFit/>
          </a:bodyPr>
          <a:lstStyle/>
          <a:p>
            <a:r>
              <a:rPr lang="en-US" sz="900">
                <a:hlinkClick r:id="rId3" tooltip="https://lab.howie.tw/2018/04/apache-spark-learning-troubleshooting-tuning.html"/>
              </a:rPr>
              <a:t>This Photo</a:t>
            </a:r>
            <a:r>
              <a:rPr lang="en-US" sz="900"/>
              <a:t> by Unknown Author is licensed under </a:t>
            </a:r>
            <a:r>
              <a:rPr lang="en-US" sz="900">
                <a:hlinkClick r:id="rId4" tooltip="https://creativecommons.org/licenses/by/3.0/"/>
              </a:rPr>
              <a:t>CC BY</a:t>
            </a:r>
            <a:endParaRPr lang="en-US" sz="900"/>
          </a:p>
        </p:txBody>
      </p:sp>
      <p:sp>
        <p:nvSpPr>
          <p:cNvPr id="8" name="TextBox 7">
            <a:extLst>
              <a:ext uri="{FF2B5EF4-FFF2-40B4-BE49-F238E27FC236}">
                <a16:creationId xmlns:a16="http://schemas.microsoft.com/office/drawing/2014/main" id="{7F4FDFED-D1D4-26B3-CB86-FE184FFC6541}"/>
              </a:ext>
            </a:extLst>
          </p:cNvPr>
          <p:cNvSpPr txBox="1"/>
          <p:nvPr/>
        </p:nvSpPr>
        <p:spPr>
          <a:xfrm>
            <a:off x="6096000" y="1602411"/>
            <a:ext cx="5672328" cy="3847207"/>
          </a:xfrm>
          <a:prstGeom prst="rect">
            <a:avLst/>
          </a:prstGeom>
          <a:noFill/>
        </p:spPr>
        <p:txBody>
          <a:bodyPr wrap="square">
            <a:spAutoFit/>
          </a:bodyPr>
          <a:lstStyle/>
          <a:p>
            <a:r>
              <a:rPr lang="en-US" sz="5400" b="0" i="0" dirty="0">
                <a:solidFill>
                  <a:srgbClr val="101010"/>
                </a:solidFill>
                <a:effectLst/>
                <a:latin typeface="helvetica neue"/>
              </a:rPr>
              <a:t>“You're only given a little </a:t>
            </a:r>
            <a:r>
              <a:rPr lang="en-US" sz="5400" b="1" i="0" dirty="0">
                <a:solidFill>
                  <a:srgbClr val="101010"/>
                </a:solidFill>
                <a:effectLst/>
                <a:latin typeface="helvetica neue"/>
              </a:rPr>
              <a:t>spark</a:t>
            </a:r>
            <a:r>
              <a:rPr lang="en-US" sz="5400" b="0" i="0" dirty="0">
                <a:solidFill>
                  <a:srgbClr val="101010"/>
                </a:solidFill>
                <a:effectLst/>
                <a:latin typeface="helvetica neue"/>
              </a:rPr>
              <a:t> of madness. You mustn't lose it.”</a:t>
            </a:r>
          </a:p>
          <a:p>
            <a:r>
              <a:rPr lang="en-US" sz="2800" dirty="0"/>
              <a:t>- Robin Williams</a:t>
            </a:r>
          </a:p>
        </p:txBody>
      </p:sp>
    </p:spTree>
    <p:extLst>
      <p:ext uri="{BB962C8B-B14F-4D97-AF65-F5344CB8AC3E}">
        <p14:creationId xmlns:p14="http://schemas.microsoft.com/office/powerpoint/2010/main" val="282759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751C-15B1-ED25-D06D-B007619AE422}"/>
              </a:ext>
            </a:extLst>
          </p:cNvPr>
          <p:cNvSpPr>
            <a:spLocks noGrp="1"/>
          </p:cNvSpPr>
          <p:nvPr>
            <p:ph type="title"/>
          </p:nvPr>
        </p:nvSpPr>
        <p:spPr/>
        <p:txBody>
          <a:bodyPr/>
          <a:lstStyle/>
          <a:p>
            <a:r>
              <a:rPr lang="en-US" dirty="0"/>
              <a:t>Getting started with spark</a:t>
            </a:r>
          </a:p>
        </p:txBody>
      </p:sp>
      <p:sp>
        <p:nvSpPr>
          <p:cNvPr id="3" name="Content Placeholder 2">
            <a:extLst>
              <a:ext uri="{FF2B5EF4-FFF2-40B4-BE49-F238E27FC236}">
                <a16:creationId xmlns:a16="http://schemas.microsoft.com/office/drawing/2014/main" id="{B40E5B43-A0B5-ECEF-D2D2-9163A91BA3FA}"/>
              </a:ext>
            </a:extLst>
          </p:cNvPr>
          <p:cNvSpPr>
            <a:spLocks noGrp="1"/>
          </p:cNvSpPr>
          <p:nvPr>
            <p:ph idx="1"/>
          </p:nvPr>
        </p:nvSpPr>
        <p:spPr/>
        <p:txBody>
          <a:bodyPr>
            <a:noAutofit/>
          </a:bodyPr>
          <a:lstStyle/>
          <a:p>
            <a:pPr algn="l">
              <a:buFont typeface="Arial" panose="020B0604020202020204" pitchFamily="34" charset="0"/>
              <a:buChar char="•"/>
            </a:pPr>
            <a:r>
              <a:rPr lang="en-US" sz="3200" b="0" i="0" dirty="0">
                <a:solidFill>
                  <a:srgbClr val="32373F"/>
                </a:solidFill>
                <a:effectLst/>
                <a:latin typeface="Avenir"/>
              </a:rPr>
              <a:t>Big data analytics engine</a:t>
            </a:r>
          </a:p>
          <a:p>
            <a:pPr algn="l">
              <a:buFont typeface="Arial" panose="020B0604020202020204" pitchFamily="34" charset="0"/>
              <a:buChar char="•"/>
            </a:pPr>
            <a:r>
              <a:rPr lang="en-US" sz="3200" b="0" i="0" dirty="0">
                <a:solidFill>
                  <a:srgbClr val="32373F"/>
                </a:solidFill>
                <a:effectLst/>
                <a:latin typeface="Avenir"/>
              </a:rPr>
              <a:t>Uses RAM memory</a:t>
            </a:r>
          </a:p>
          <a:p>
            <a:pPr algn="l">
              <a:buFont typeface="Arial" panose="020B0604020202020204" pitchFamily="34" charset="0"/>
              <a:buChar char="•"/>
            </a:pPr>
            <a:r>
              <a:rPr lang="en-US" sz="3200" b="0" i="0" dirty="0">
                <a:solidFill>
                  <a:srgbClr val="32373F"/>
                </a:solidFill>
                <a:effectLst/>
                <a:latin typeface="Avenir"/>
              </a:rPr>
              <a:t>Generally faster than Hadoop (especially for iterative work)</a:t>
            </a:r>
          </a:p>
          <a:p>
            <a:pPr algn="l">
              <a:buFont typeface="Arial" panose="020B0604020202020204" pitchFamily="34" charset="0"/>
              <a:buChar char="•"/>
            </a:pPr>
            <a:r>
              <a:rPr lang="en-US" sz="3200" b="0" i="0" dirty="0">
                <a:solidFill>
                  <a:srgbClr val="32373F"/>
                </a:solidFill>
                <a:effectLst/>
                <a:latin typeface="Avenir"/>
              </a:rPr>
              <a:t>Attaches to a number of cluster management systems</a:t>
            </a:r>
          </a:p>
          <a:p>
            <a:pPr algn="l">
              <a:buFont typeface="Arial" panose="020B0604020202020204" pitchFamily="34" charset="0"/>
              <a:buChar char="•"/>
            </a:pPr>
            <a:r>
              <a:rPr lang="en-US" sz="3200" b="0" i="0" dirty="0">
                <a:solidFill>
                  <a:srgbClr val="32373F"/>
                </a:solidFill>
                <a:effectLst/>
                <a:latin typeface="Avenir"/>
              </a:rPr>
              <a:t>Requires a distributed data store</a:t>
            </a:r>
          </a:p>
        </p:txBody>
      </p:sp>
    </p:spTree>
    <p:extLst>
      <p:ext uri="{BB962C8B-B14F-4D97-AF65-F5344CB8AC3E}">
        <p14:creationId xmlns:p14="http://schemas.microsoft.com/office/powerpoint/2010/main" val="129748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20B3-81E3-2977-E04D-9442059A87D2}"/>
              </a:ext>
            </a:extLst>
          </p:cNvPr>
          <p:cNvSpPr>
            <a:spLocks noGrp="1"/>
          </p:cNvSpPr>
          <p:nvPr>
            <p:ph type="title"/>
          </p:nvPr>
        </p:nvSpPr>
        <p:spPr/>
        <p:txBody>
          <a:bodyPr/>
          <a:lstStyle/>
          <a:p>
            <a:r>
              <a:rPr lang="en-US" dirty="0"/>
              <a:t>Spark concepts</a:t>
            </a:r>
          </a:p>
        </p:txBody>
      </p:sp>
      <p:sp>
        <p:nvSpPr>
          <p:cNvPr id="3" name="Content Placeholder 2">
            <a:extLst>
              <a:ext uri="{FF2B5EF4-FFF2-40B4-BE49-F238E27FC236}">
                <a16:creationId xmlns:a16="http://schemas.microsoft.com/office/drawing/2014/main" id="{D055EFFC-CE54-6F9B-99A5-F41EFD59FE1A}"/>
              </a:ext>
            </a:extLst>
          </p:cNvPr>
          <p:cNvSpPr>
            <a:spLocks noGrp="1"/>
          </p:cNvSpPr>
          <p:nvPr>
            <p:ph idx="1"/>
          </p:nvPr>
        </p:nvSpPr>
        <p:spPr/>
        <p:txBody>
          <a:bodyPr/>
          <a:lstStyle/>
          <a:p>
            <a:pPr algn="l">
              <a:buFont typeface="Arial" panose="020B0604020202020204" pitchFamily="34" charset="0"/>
              <a:buChar char="•"/>
            </a:pPr>
            <a:r>
              <a:rPr lang="en-US" b="0" i="0" dirty="0">
                <a:solidFill>
                  <a:srgbClr val="32373F"/>
                </a:solidFill>
                <a:effectLst/>
                <a:latin typeface="Avenir"/>
              </a:rPr>
              <a:t>Driver sends jobs to executors</a:t>
            </a:r>
          </a:p>
          <a:p>
            <a:pPr algn="l">
              <a:buFont typeface="Arial" panose="020B0604020202020204" pitchFamily="34" charset="0"/>
              <a:buChar char="•"/>
            </a:pPr>
            <a:r>
              <a:rPr lang="en-US" b="0" i="0" dirty="0">
                <a:solidFill>
                  <a:srgbClr val="32373F"/>
                </a:solidFill>
                <a:effectLst/>
                <a:latin typeface="Avenir"/>
              </a:rPr>
              <a:t>Jobs are divided into stages</a:t>
            </a:r>
          </a:p>
          <a:p>
            <a:pPr algn="l">
              <a:buFont typeface="Arial" panose="020B0604020202020204" pitchFamily="34" charset="0"/>
              <a:buChar char="•"/>
            </a:pPr>
            <a:r>
              <a:rPr lang="en-US" b="0" i="0" dirty="0">
                <a:solidFill>
                  <a:srgbClr val="32373F"/>
                </a:solidFill>
                <a:effectLst/>
                <a:latin typeface="Avenir"/>
              </a:rPr>
              <a:t>Data is partitioned with tasks running per partition</a:t>
            </a:r>
          </a:p>
          <a:p>
            <a:pPr algn="l">
              <a:buFont typeface="Arial" panose="020B0604020202020204" pitchFamily="34" charset="0"/>
              <a:buChar char="•"/>
            </a:pPr>
            <a:r>
              <a:rPr lang="en-US" b="0" i="0" dirty="0">
                <a:solidFill>
                  <a:srgbClr val="32373F"/>
                </a:solidFill>
                <a:effectLst/>
                <a:latin typeface="Avenir"/>
              </a:rPr>
              <a:t>Resilient Distributed Dataset</a:t>
            </a:r>
          </a:p>
          <a:p>
            <a:endParaRPr lang="en-US" dirty="0"/>
          </a:p>
        </p:txBody>
      </p:sp>
    </p:spTree>
    <p:extLst>
      <p:ext uri="{BB962C8B-B14F-4D97-AF65-F5344CB8AC3E}">
        <p14:creationId xmlns:p14="http://schemas.microsoft.com/office/powerpoint/2010/main" val="139169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BE53-BFD2-2E04-133F-DEA571BCC34B}"/>
              </a:ext>
            </a:extLst>
          </p:cNvPr>
          <p:cNvSpPr>
            <a:spLocks noGrp="1"/>
          </p:cNvSpPr>
          <p:nvPr>
            <p:ph type="title"/>
          </p:nvPr>
        </p:nvSpPr>
        <p:spPr/>
        <p:txBody>
          <a:bodyPr/>
          <a:lstStyle/>
          <a:p>
            <a:r>
              <a:rPr lang="en-US" dirty="0"/>
              <a:t>spark</a:t>
            </a:r>
          </a:p>
        </p:txBody>
      </p:sp>
      <p:sp>
        <p:nvSpPr>
          <p:cNvPr id="3" name="Content Placeholder 2">
            <a:extLst>
              <a:ext uri="{FF2B5EF4-FFF2-40B4-BE49-F238E27FC236}">
                <a16:creationId xmlns:a16="http://schemas.microsoft.com/office/drawing/2014/main" id="{937B7623-8F63-121F-C908-D546271F7E83}"/>
              </a:ext>
            </a:extLst>
          </p:cNvPr>
          <p:cNvSpPr>
            <a:spLocks noGrp="1"/>
          </p:cNvSpPr>
          <p:nvPr>
            <p:ph idx="1"/>
          </p:nvPr>
        </p:nvSpPr>
        <p:spPr>
          <a:xfrm>
            <a:off x="1024128" y="2286000"/>
            <a:ext cx="10824972" cy="4229100"/>
          </a:xfrm>
        </p:spPr>
        <p:txBody>
          <a:bodyPr/>
          <a:lstStyle/>
          <a:p>
            <a:r>
              <a:rPr lang="en-US" b="1" i="0" dirty="0">
                <a:effectLst/>
                <a:latin typeface="Söhne"/>
              </a:rPr>
              <a:t>Apache Spark and Hadoop:</a:t>
            </a:r>
            <a:r>
              <a:rPr lang="en-US" b="0" i="0" dirty="0">
                <a:effectLst/>
                <a:latin typeface="Söhne"/>
              </a:rPr>
              <a:t> Spark is an open-source distributed computing system that is designed for fast and flexible data processing. It is developed under the Apache Software Foundation. On the other hand, Hadoop is another open-source software framework that is used for distributed storage and processing of large data sets.</a:t>
            </a:r>
          </a:p>
          <a:p>
            <a:r>
              <a:rPr lang="en-US" dirty="0">
                <a:latin typeface="Söhne"/>
              </a:rPr>
              <a:t>One</a:t>
            </a:r>
            <a:r>
              <a:rPr lang="en-US" b="0" i="0" dirty="0">
                <a:effectLst/>
                <a:latin typeface="Söhne"/>
              </a:rPr>
              <a:t> of the primary intentions behind the development of Spark was to </a:t>
            </a:r>
            <a:r>
              <a:rPr lang="en-US" b="1" i="0" dirty="0">
                <a:effectLst/>
                <a:latin typeface="Söhne"/>
              </a:rPr>
              <a:t>expedite the computational computing process</a:t>
            </a:r>
            <a:r>
              <a:rPr lang="en-US" b="0" i="0" dirty="0">
                <a:effectLst/>
                <a:latin typeface="Söhne"/>
              </a:rPr>
              <a:t> within the Hadoop ecosystem. Spark achieves this by leveraging in-memory computing and optimizing various operations to reduce disk I/O.</a:t>
            </a:r>
            <a:endParaRPr lang="en-US" dirty="0">
              <a:latin typeface="Söhne"/>
            </a:endParaRPr>
          </a:p>
          <a:p>
            <a:r>
              <a:rPr lang="en-US" b="0" i="0" dirty="0">
                <a:effectLst/>
                <a:latin typeface="Söhne"/>
              </a:rPr>
              <a:t>Spark comes with its own </a:t>
            </a:r>
            <a:r>
              <a:rPr lang="en-US" b="1" i="0" dirty="0">
                <a:effectLst/>
                <a:latin typeface="Söhne"/>
              </a:rPr>
              <a:t>cluster management capabilities</a:t>
            </a:r>
            <a:r>
              <a:rPr lang="en-US" b="0" i="0" dirty="0">
                <a:effectLst/>
                <a:latin typeface="Söhne"/>
              </a:rPr>
              <a:t>, allowing it to efficiently handle resources and distribute work across clusters of machines. This feature contributes to its ability to process data more rapidly and efficiently.</a:t>
            </a:r>
            <a:endParaRPr lang="en-US" dirty="0"/>
          </a:p>
        </p:txBody>
      </p:sp>
    </p:spTree>
    <p:extLst>
      <p:ext uri="{BB962C8B-B14F-4D97-AF65-F5344CB8AC3E}">
        <p14:creationId xmlns:p14="http://schemas.microsoft.com/office/powerpoint/2010/main" val="280458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46B6-F06C-896A-22A5-4FB0C5D3DBBC}"/>
              </a:ext>
            </a:extLst>
          </p:cNvPr>
          <p:cNvSpPr>
            <a:spLocks noGrp="1"/>
          </p:cNvSpPr>
          <p:nvPr>
            <p:ph type="title"/>
          </p:nvPr>
        </p:nvSpPr>
        <p:spPr/>
        <p:txBody>
          <a:bodyPr/>
          <a:lstStyle/>
          <a:p>
            <a:r>
              <a:rPr lang="en-US" dirty="0"/>
              <a:t>What does spark utilize Hadoop for?</a:t>
            </a:r>
          </a:p>
        </p:txBody>
      </p:sp>
      <p:sp>
        <p:nvSpPr>
          <p:cNvPr id="3" name="Content Placeholder 2">
            <a:extLst>
              <a:ext uri="{FF2B5EF4-FFF2-40B4-BE49-F238E27FC236}">
                <a16:creationId xmlns:a16="http://schemas.microsoft.com/office/drawing/2014/main" id="{913F580A-B10A-8B33-2C9E-14C6C340249F}"/>
              </a:ext>
            </a:extLst>
          </p:cNvPr>
          <p:cNvSpPr>
            <a:spLocks noGrp="1"/>
          </p:cNvSpPr>
          <p:nvPr>
            <p:ph idx="1"/>
          </p:nvPr>
        </p:nvSpPr>
        <p:spPr/>
        <p:txBody>
          <a:bodyPr/>
          <a:lstStyle/>
          <a:p>
            <a:r>
              <a:rPr lang="en-US" b="0" i="0" dirty="0">
                <a:effectLst/>
                <a:latin typeface="Söhne"/>
              </a:rPr>
              <a:t>Spark can utilize Hadoop's distributed file system (HDFS) </a:t>
            </a:r>
            <a:r>
              <a:rPr lang="en-US" b="1" i="0" dirty="0">
                <a:effectLst/>
                <a:latin typeface="Söhne"/>
              </a:rPr>
              <a:t>for storage purposes</a:t>
            </a:r>
            <a:r>
              <a:rPr lang="en-US" b="0" i="0" dirty="0">
                <a:effectLst/>
                <a:latin typeface="Söhne"/>
              </a:rPr>
              <a:t>. Additionally, Spark can leverage </a:t>
            </a:r>
            <a:r>
              <a:rPr lang="en-US" b="1" i="0" dirty="0">
                <a:effectLst/>
                <a:latin typeface="Söhne"/>
              </a:rPr>
              <a:t>Hadoop's MapReduce framework for processing purposes</a:t>
            </a:r>
            <a:r>
              <a:rPr lang="en-US" b="0" i="0" dirty="0">
                <a:effectLst/>
                <a:latin typeface="Söhne"/>
              </a:rPr>
              <a:t>, integrating it as one of the options within the Spark ecosystem.</a:t>
            </a:r>
          </a:p>
          <a:p>
            <a:r>
              <a:rPr lang="en-US" dirty="0">
                <a:latin typeface="Söhne"/>
              </a:rPr>
              <a:t>W</a:t>
            </a:r>
            <a:r>
              <a:rPr lang="en-US" b="0" i="0" dirty="0">
                <a:effectLst/>
                <a:latin typeface="Söhne"/>
              </a:rPr>
              <a:t>hile Spark uses Hadoop for storage purposes, </a:t>
            </a:r>
            <a:r>
              <a:rPr lang="en-US" b="1" i="0" dirty="0">
                <a:effectLst/>
                <a:latin typeface="Söhne"/>
              </a:rPr>
              <a:t>it doesn't rely solely on Hadoop for its computation and processing tasks</a:t>
            </a:r>
            <a:r>
              <a:rPr lang="en-US" b="0" i="0" dirty="0">
                <a:effectLst/>
                <a:latin typeface="Söhne"/>
              </a:rPr>
              <a:t>. Instead, Spark's core engine is optimized for speed and efficiency, allowing it to handle various data processing tasks independently.</a:t>
            </a:r>
            <a:endParaRPr lang="en-US" dirty="0"/>
          </a:p>
        </p:txBody>
      </p:sp>
    </p:spTree>
    <p:extLst>
      <p:ext uri="{BB962C8B-B14F-4D97-AF65-F5344CB8AC3E}">
        <p14:creationId xmlns:p14="http://schemas.microsoft.com/office/powerpoint/2010/main" val="1824044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DD08-8300-F102-6A57-D68BE217096B}"/>
              </a:ext>
            </a:extLst>
          </p:cNvPr>
          <p:cNvSpPr>
            <a:spLocks noGrp="1"/>
          </p:cNvSpPr>
          <p:nvPr>
            <p:ph type="title"/>
          </p:nvPr>
        </p:nvSpPr>
        <p:spPr/>
        <p:txBody>
          <a:bodyPr/>
          <a:lstStyle/>
          <a:p>
            <a:r>
              <a:rPr lang="en-US" dirty="0"/>
              <a:t>Advantages of spark</a:t>
            </a:r>
          </a:p>
        </p:txBody>
      </p:sp>
      <p:sp>
        <p:nvSpPr>
          <p:cNvPr id="3" name="Content Placeholder 2">
            <a:extLst>
              <a:ext uri="{FF2B5EF4-FFF2-40B4-BE49-F238E27FC236}">
                <a16:creationId xmlns:a16="http://schemas.microsoft.com/office/drawing/2014/main" id="{2EA78963-F133-5550-42E5-1E1A7DD21089}"/>
              </a:ext>
            </a:extLst>
          </p:cNvPr>
          <p:cNvSpPr>
            <a:spLocks noGrp="1"/>
          </p:cNvSpPr>
          <p:nvPr>
            <p:ph idx="1"/>
          </p:nvPr>
        </p:nvSpPr>
        <p:spPr>
          <a:xfrm>
            <a:off x="1024128" y="1765300"/>
            <a:ext cx="10926572" cy="4838700"/>
          </a:xfrm>
        </p:spPr>
        <p:txBody>
          <a:bodyPr>
            <a:noAutofit/>
          </a:bodyPr>
          <a:lstStyle/>
          <a:p>
            <a:pPr algn="l">
              <a:buFont typeface="Arial" panose="020B0604020202020204" pitchFamily="34" charset="0"/>
              <a:buChar char="•"/>
            </a:pPr>
            <a:r>
              <a:rPr lang="en-US" sz="2800" b="1" i="0" dirty="0">
                <a:solidFill>
                  <a:srgbClr val="32373F"/>
                </a:solidFill>
                <a:effectLst/>
                <a:latin typeface="Avenir"/>
              </a:rPr>
              <a:t>Speed:</a:t>
            </a:r>
            <a:r>
              <a:rPr lang="en-US" sz="2800" b="0" i="0" dirty="0">
                <a:solidFill>
                  <a:srgbClr val="32373F"/>
                </a:solidFill>
                <a:effectLst/>
                <a:latin typeface="Avenir"/>
              </a:rPr>
              <a:t> Spark's in-memory processing enables significantly faster data processing compared to disk-based processing in Hadoop's MapReduce.</a:t>
            </a:r>
          </a:p>
          <a:p>
            <a:pPr algn="l">
              <a:buFont typeface="Arial" panose="020B0604020202020204" pitchFamily="34" charset="0"/>
              <a:buChar char="•"/>
            </a:pPr>
            <a:r>
              <a:rPr lang="en-US" sz="2800" b="1" i="0" dirty="0">
                <a:solidFill>
                  <a:srgbClr val="32373F"/>
                </a:solidFill>
                <a:effectLst/>
                <a:latin typeface="Avenir"/>
              </a:rPr>
              <a:t>Versatility:</a:t>
            </a:r>
            <a:r>
              <a:rPr lang="en-US" sz="2800" b="0" i="0" dirty="0">
                <a:solidFill>
                  <a:srgbClr val="32373F"/>
                </a:solidFill>
                <a:effectLst/>
                <a:latin typeface="Avenir"/>
              </a:rPr>
              <a:t> Spark supports batch processing, interactive queries, machine learning, and streaming data processing in a unified platform.</a:t>
            </a:r>
          </a:p>
          <a:p>
            <a:pPr algn="l">
              <a:buFont typeface="Arial" panose="020B0604020202020204" pitchFamily="34" charset="0"/>
              <a:buChar char="•"/>
            </a:pPr>
            <a:r>
              <a:rPr lang="en-US" sz="2800" b="1" i="0" dirty="0">
                <a:solidFill>
                  <a:srgbClr val="32373F"/>
                </a:solidFill>
                <a:effectLst/>
                <a:latin typeface="Avenir"/>
              </a:rPr>
              <a:t>Ease of Use:</a:t>
            </a:r>
            <a:r>
              <a:rPr lang="en-US" sz="2800" b="0" i="0" dirty="0">
                <a:solidFill>
                  <a:srgbClr val="32373F"/>
                </a:solidFill>
                <a:effectLst/>
                <a:latin typeface="Avenir"/>
              </a:rPr>
              <a:t> Spark's APIs are more intuitive and developer-friendly, making it easier for newcomers to get started.</a:t>
            </a:r>
          </a:p>
          <a:p>
            <a:pPr algn="l">
              <a:buFont typeface="Arial" panose="020B0604020202020204" pitchFamily="34" charset="0"/>
              <a:buChar char="•"/>
            </a:pPr>
            <a:r>
              <a:rPr lang="en-US" sz="2800" b="1" i="0" dirty="0">
                <a:solidFill>
                  <a:srgbClr val="32373F"/>
                </a:solidFill>
                <a:effectLst/>
                <a:latin typeface="Avenir"/>
              </a:rPr>
              <a:t>Advanced Analytics:</a:t>
            </a:r>
            <a:r>
              <a:rPr lang="en-US" sz="2800" b="0" i="0" dirty="0">
                <a:solidFill>
                  <a:srgbClr val="32373F"/>
                </a:solidFill>
                <a:effectLst/>
                <a:latin typeface="Avenir"/>
              </a:rPr>
              <a:t> Spark's </a:t>
            </a:r>
            <a:r>
              <a:rPr lang="en-US" sz="2800" b="0" i="0" dirty="0" err="1">
                <a:solidFill>
                  <a:srgbClr val="32373F"/>
                </a:solidFill>
                <a:effectLst/>
                <a:latin typeface="Avenir"/>
              </a:rPr>
              <a:t>MLlib</a:t>
            </a:r>
            <a:r>
              <a:rPr lang="en-US" sz="2800" b="0" i="0" dirty="0">
                <a:solidFill>
                  <a:srgbClr val="32373F"/>
                </a:solidFill>
                <a:effectLst/>
                <a:latin typeface="Avenir"/>
              </a:rPr>
              <a:t> library offers machine learning capabilities, allowing data engineers to perform advanced analytics tasks.</a:t>
            </a:r>
          </a:p>
          <a:p>
            <a:pPr algn="l">
              <a:buFont typeface="Arial" panose="020B0604020202020204" pitchFamily="34" charset="0"/>
              <a:buChar char="•"/>
            </a:pPr>
            <a:r>
              <a:rPr lang="en-US" sz="2800" b="1" i="0" dirty="0">
                <a:solidFill>
                  <a:srgbClr val="32373F"/>
                </a:solidFill>
                <a:effectLst/>
                <a:latin typeface="Avenir"/>
              </a:rPr>
              <a:t>Real-time Processing:</a:t>
            </a:r>
            <a:r>
              <a:rPr lang="en-US" sz="2800" b="0" i="0" dirty="0">
                <a:solidFill>
                  <a:srgbClr val="32373F"/>
                </a:solidFill>
                <a:effectLst/>
                <a:latin typeface="Avenir"/>
              </a:rPr>
              <a:t> Spark Streaming enables real-time data processing, making it suitable for use cases requiring quick insights from streaming data.</a:t>
            </a:r>
          </a:p>
          <a:p>
            <a:endParaRPr lang="en-US" sz="2800" dirty="0"/>
          </a:p>
        </p:txBody>
      </p:sp>
    </p:spTree>
    <p:extLst>
      <p:ext uri="{BB962C8B-B14F-4D97-AF65-F5344CB8AC3E}">
        <p14:creationId xmlns:p14="http://schemas.microsoft.com/office/powerpoint/2010/main" val="3485437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3714-7ABB-0CE1-08DD-FC14E9D390D5}"/>
              </a:ext>
            </a:extLst>
          </p:cNvPr>
          <p:cNvSpPr>
            <a:spLocks noGrp="1"/>
          </p:cNvSpPr>
          <p:nvPr>
            <p:ph type="title"/>
          </p:nvPr>
        </p:nvSpPr>
        <p:spPr/>
        <p:txBody>
          <a:bodyPr/>
          <a:lstStyle/>
          <a:p>
            <a:r>
              <a:rPr lang="en-US" dirty="0"/>
              <a:t>Drawbacks of spark</a:t>
            </a:r>
          </a:p>
        </p:txBody>
      </p:sp>
      <p:sp>
        <p:nvSpPr>
          <p:cNvPr id="3" name="Content Placeholder 2">
            <a:extLst>
              <a:ext uri="{FF2B5EF4-FFF2-40B4-BE49-F238E27FC236}">
                <a16:creationId xmlns:a16="http://schemas.microsoft.com/office/drawing/2014/main" id="{03C11175-2CB9-C26D-0355-C351473BBF9A}"/>
              </a:ext>
            </a:extLst>
          </p:cNvPr>
          <p:cNvSpPr>
            <a:spLocks noGrp="1"/>
          </p:cNvSpPr>
          <p:nvPr>
            <p:ph idx="1"/>
          </p:nvPr>
        </p:nvSpPr>
        <p:spPr/>
        <p:txBody>
          <a:bodyPr/>
          <a:lstStyle/>
          <a:p>
            <a:pPr algn="l"/>
            <a:r>
              <a:rPr lang="en-US" b="1" i="0" dirty="0">
                <a:solidFill>
                  <a:srgbClr val="32373F"/>
                </a:solidFill>
                <a:effectLst/>
                <a:latin typeface="Avenir"/>
              </a:rPr>
              <a:t>Memory Requirement:</a:t>
            </a:r>
            <a:r>
              <a:rPr lang="en-US" b="0" i="0" dirty="0">
                <a:solidFill>
                  <a:srgbClr val="32373F"/>
                </a:solidFill>
                <a:effectLst/>
                <a:latin typeface="Avenir"/>
              </a:rPr>
              <a:t> Spark's in-memory processing can demand substantial memory resources, which might lead to higher infrastructure costs.</a:t>
            </a:r>
          </a:p>
          <a:p>
            <a:pPr algn="l"/>
            <a:r>
              <a:rPr lang="en-US" b="1" i="0" dirty="0">
                <a:solidFill>
                  <a:srgbClr val="32373F"/>
                </a:solidFill>
                <a:effectLst/>
                <a:latin typeface="Avenir"/>
              </a:rPr>
              <a:t>Learning Curve:</a:t>
            </a:r>
            <a:r>
              <a:rPr lang="en-US" b="0" i="0" dirty="0">
                <a:solidFill>
                  <a:srgbClr val="32373F"/>
                </a:solidFill>
                <a:effectLst/>
                <a:latin typeface="Avenir"/>
              </a:rPr>
              <a:t> While more user-friendly than MapReduce, Spark still requires a learning curve, especially for more complex tasks.</a:t>
            </a:r>
          </a:p>
          <a:p>
            <a:pPr algn="l"/>
            <a:r>
              <a:rPr lang="en-US" b="1" i="0" dirty="0">
                <a:solidFill>
                  <a:srgbClr val="32373F"/>
                </a:solidFill>
                <a:effectLst/>
                <a:latin typeface="Avenir"/>
              </a:rPr>
              <a:t>Compatibility:</a:t>
            </a:r>
            <a:r>
              <a:rPr lang="en-US" b="0" i="0" dirty="0">
                <a:solidFill>
                  <a:srgbClr val="32373F"/>
                </a:solidFill>
                <a:effectLst/>
                <a:latin typeface="Avenir"/>
              </a:rPr>
              <a:t> Spark is relatively newer than Hadoop, so certain legacy systems might be more compatible with Hadoop-based solutions.</a:t>
            </a:r>
          </a:p>
          <a:p>
            <a:endParaRPr lang="en-US" dirty="0"/>
          </a:p>
        </p:txBody>
      </p:sp>
    </p:spTree>
    <p:extLst>
      <p:ext uri="{BB962C8B-B14F-4D97-AF65-F5344CB8AC3E}">
        <p14:creationId xmlns:p14="http://schemas.microsoft.com/office/powerpoint/2010/main" val="426343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3E65-9733-7C45-659E-104887777063}"/>
              </a:ext>
            </a:extLst>
          </p:cNvPr>
          <p:cNvSpPr>
            <a:spLocks noGrp="1"/>
          </p:cNvSpPr>
          <p:nvPr>
            <p:ph type="title"/>
          </p:nvPr>
        </p:nvSpPr>
        <p:spPr/>
        <p:txBody>
          <a:bodyPr/>
          <a:lstStyle/>
          <a:p>
            <a:r>
              <a:rPr lang="en-US" dirty="0"/>
              <a:t>Summary: Hadoop and spark</a:t>
            </a:r>
          </a:p>
        </p:txBody>
      </p:sp>
      <p:sp>
        <p:nvSpPr>
          <p:cNvPr id="3" name="Content Placeholder 2">
            <a:extLst>
              <a:ext uri="{FF2B5EF4-FFF2-40B4-BE49-F238E27FC236}">
                <a16:creationId xmlns:a16="http://schemas.microsoft.com/office/drawing/2014/main" id="{912A225B-6DD5-D1FE-B618-2B43E424D6FA}"/>
              </a:ext>
            </a:extLst>
          </p:cNvPr>
          <p:cNvSpPr>
            <a:spLocks noGrp="1"/>
          </p:cNvSpPr>
          <p:nvPr>
            <p:ph idx="1"/>
          </p:nvPr>
        </p:nvSpPr>
        <p:spPr/>
        <p:txBody>
          <a:bodyPr/>
          <a:lstStyle/>
          <a:p>
            <a:pPr algn="l">
              <a:buFont typeface="Arial" panose="020B0604020202020204" pitchFamily="34" charset="0"/>
              <a:buChar char="•"/>
            </a:pPr>
            <a:r>
              <a:rPr lang="en-US" b="0" i="0" dirty="0">
                <a:solidFill>
                  <a:srgbClr val="32373F"/>
                </a:solidFill>
                <a:effectLst/>
                <a:latin typeface="Avenir"/>
              </a:rPr>
              <a:t>Hadoop: distributed computation and storage</a:t>
            </a:r>
          </a:p>
          <a:p>
            <a:pPr algn="l">
              <a:buFont typeface="Arial" panose="020B0604020202020204" pitchFamily="34" charset="0"/>
              <a:buChar char="•"/>
            </a:pPr>
            <a:r>
              <a:rPr lang="en-US" b="0" i="0" dirty="0">
                <a:solidFill>
                  <a:srgbClr val="32373F"/>
                </a:solidFill>
                <a:effectLst/>
                <a:latin typeface="Avenir"/>
              </a:rPr>
              <a:t>Hadoop: Writes intermediate data to disk</a:t>
            </a:r>
          </a:p>
          <a:p>
            <a:pPr algn="l">
              <a:buFont typeface="Arial" panose="020B0604020202020204" pitchFamily="34" charset="0"/>
              <a:buChar char="•"/>
            </a:pPr>
            <a:r>
              <a:rPr lang="en-US" b="0" i="0" dirty="0">
                <a:solidFill>
                  <a:srgbClr val="32373F"/>
                </a:solidFill>
                <a:effectLst/>
                <a:latin typeface="Avenir"/>
              </a:rPr>
              <a:t>Spark: Distributed computation</a:t>
            </a:r>
          </a:p>
          <a:p>
            <a:pPr algn="l">
              <a:buFont typeface="Arial" panose="020B0604020202020204" pitchFamily="34" charset="0"/>
              <a:buChar char="•"/>
            </a:pPr>
            <a:r>
              <a:rPr lang="en-US" b="0" i="0" dirty="0">
                <a:solidFill>
                  <a:srgbClr val="32373F"/>
                </a:solidFill>
                <a:effectLst/>
                <a:latin typeface="Avenir"/>
              </a:rPr>
              <a:t>Spark: Keeps data in memory</a:t>
            </a:r>
          </a:p>
          <a:p>
            <a:endParaRPr lang="en-US" dirty="0"/>
          </a:p>
        </p:txBody>
      </p:sp>
    </p:spTree>
    <p:extLst>
      <p:ext uri="{BB962C8B-B14F-4D97-AF65-F5344CB8AC3E}">
        <p14:creationId xmlns:p14="http://schemas.microsoft.com/office/powerpoint/2010/main" val="19900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DEFB-1F81-71EF-00B2-644ED762B167}"/>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51670988-7674-850A-4858-C606A313BB06}"/>
              </a:ext>
            </a:extLst>
          </p:cNvPr>
          <p:cNvSpPr>
            <a:spLocks noGrp="1"/>
          </p:cNvSpPr>
          <p:nvPr>
            <p:ph idx="1"/>
          </p:nvPr>
        </p:nvSpPr>
        <p:spPr/>
        <p:txBody>
          <a:bodyPr/>
          <a:lstStyle/>
          <a:p>
            <a:r>
              <a:rPr lang="en-US" b="0" i="0" dirty="0">
                <a:solidFill>
                  <a:srgbClr val="32373F"/>
                </a:solidFill>
                <a:effectLst/>
                <a:latin typeface="Avenir"/>
              </a:rPr>
              <a:t>Use Apache Spark in Azure Databrick: </a:t>
            </a:r>
            <a:r>
              <a:rPr lang="en-US" b="0" i="0" dirty="0">
                <a:solidFill>
                  <a:srgbClr val="155BDA"/>
                </a:solidFill>
                <a:effectLst/>
                <a:latin typeface="Avenir"/>
                <a:hlinkClick r:id="rId2" tooltip="https://learn.microsoft.com/en-us/training/modules/use-apache-spark-azure-databricks/"/>
              </a:rPr>
              <a:t>https://learn.microsoft.com/en-us/training/modules/use-apache-spark-azure-databricks/</a:t>
            </a:r>
            <a:endParaRPr lang="en-US" dirty="0"/>
          </a:p>
        </p:txBody>
      </p:sp>
    </p:spTree>
    <p:extLst>
      <p:ext uri="{BB962C8B-B14F-4D97-AF65-F5344CB8AC3E}">
        <p14:creationId xmlns:p14="http://schemas.microsoft.com/office/powerpoint/2010/main" val="2073874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BF68-A730-9FEC-9DA6-0C1DF8C85764}"/>
              </a:ext>
            </a:extLst>
          </p:cNvPr>
          <p:cNvSpPr>
            <a:spLocks noGrp="1"/>
          </p:cNvSpPr>
          <p:nvPr>
            <p:ph type="title"/>
          </p:nvPr>
        </p:nvSpPr>
        <p:spPr/>
        <p:txBody>
          <a:bodyPr/>
          <a:lstStyle/>
          <a:p>
            <a:r>
              <a:rPr lang="en-US" dirty="0"/>
              <a:t>Choosing between Hadoop and spark</a:t>
            </a:r>
          </a:p>
        </p:txBody>
      </p:sp>
      <p:sp>
        <p:nvSpPr>
          <p:cNvPr id="3" name="Content Placeholder 2">
            <a:extLst>
              <a:ext uri="{FF2B5EF4-FFF2-40B4-BE49-F238E27FC236}">
                <a16:creationId xmlns:a16="http://schemas.microsoft.com/office/drawing/2014/main" id="{6AFE5529-9E42-640A-525E-ADD044860D65}"/>
              </a:ext>
            </a:extLst>
          </p:cNvPr>
          <p:cNvSpPr>
            <a:spLocks noGrp="1"/>
          </p:cNvSpPr>
          <p:nvPr>
            <p:ph idx="1"/>
          </p:nvPr>
        </p:nvSpPr>
        <p:spPr>
          <a:xfrm>
            <a:off x="1024128" y="2286000"/>
            <a:ext cx="10672572" cy="4368800"/>
          </a:xfrm>
        </p:spPr>
        <p:txBody>
          <a:bodyPr>
            <a:normAutofit lnSpcReduction="10000"/>
          </a:bodyPr>
          <a:lstStyle/>
          <a:p>
            <a:pPr algn="l"/>
            <a:r>
              <a:rPr lang="en-US" b="0" i="0" dirty="0">
                <a:solidFill>
                  <a:srgbClr val="32373F"/>
                </a:solidFill>
                <a:effectLst/>
                <a:latin typeface="Avenir"/>
              </a:rPr>
              <a:t>New data engineers need not strictly decide between Hadoop and Spark; both have their places in the data engineering landscape. The choice depends on factors like:</a:t>
            </a:r>
          </a:p>
          <a:p>
            <a:pPr algn="l">
              <a:buFont typeface="Arial" panose="020B0604020202020204" pitchFamily="34" charset="0"/>
              <a:buChar char="•"/>
            </a:pPr>
            <a:r>
              <a:rPr lang="en-US" b="1" i="0" dirty="0">
                <a:solidFill>
                  <a:srgbClr val="32373F"/>
                </a:solidFill>
                <a:effectLst/>
                <a:latin typeface="Avenir"/>
              </a:rPr>
              <a:t>Use Case:</a:t>
            </a:r>
            <a:r>
              <a:rPr lang="en-US" b="0" i="0" dirty="0">
                <a:solidFill>
                  <a:srgbClr val="32373F"/>
                </a:solidFill>
                <a:effectLst/>
                <a:latin typeface="Avenir"/>
              </a:rPr>
              <a:t> Hadoop might be preferred for batch processing, while Spark is more suitable for real-time processing and versatile analytics.</a:t>
            </a:r>
          </a:p>
          <a:p>
            <a:pPr algn="l">
              <a:buFont typeface="Arial" panose="020B0604020202020204" pitchFamily="34" charset="0"/>
              <a:buChar char="•"/>
            </a:pPr>
            <a:r>
              <a:rPr lang="en-US" b="1" i="0" dirty="0">
                <a:solidFill>
                  <a:srgbClr val="32373F"/>
                </a:solidFill>
                <a:effectLst/>
                <a:latin typeface="Avenir"/>
              </a:rPr>
              <a:t>Skill Set:</a:t>
            </a:r>
            <a:r>
              <a:rPr lang="en-US" b="0" i="0" dirty="0">
                <a:solidFill>
                  <a:srgbClr val="32373F"/>
                </a:solidFill>
                <a:effectLst/>
                <a:latin typeface="Avenir"/>
              </a:rPr>
              <a:t> If you're more comfortable with Java or have MapReduce expertise, Hadoop might be a natural choice. Spark's easier APIs might be appealing if you're starting fresh.</a:t>
            </a:r>
          </a:p>
          <a:p>
            <a:pPr algn="l">
              <a:buFont typeface="Arial" panose="020B0604020202020204" pitchFamily="34" charset="0"/>
              <a:buChar char="•"/>
            </a:pPr>
            <a:r>
              <a:rPr lang="en-US" b="1" i="0" dirty="0">
                <a:solidFill>
                  <a:srgbClr val="32373F"/>
                </a:solidFill>
                <a:effectLst/>
                <a:latin typeface="Avenir"/>
              </a:rPr>
              <a:t>Infrastructure:</a:t>
            </a:r>
            <a:r>
              <a:rPr lang="en-US" b="0" i="0" dirty="0">
                <a:solidFill>
                  <a:srgbClr val="32373F"/>
                </a:solidFill>
                <a:effectLst/>
                <a:latin typeface="Avenir"/>
              </a:rPr>
              <a:t> Consider your existing infrastructure. If you have a Hadoop cluster in place, it might make sense to continue leveraging it.</a:t>
            </a:r>
          </a:p>
          <a:p>
            <a:pPr algn="l">
              <a:buFont typeface="Arial" panose="020B0604020202020204" pitchFamily="34" charset="0"/>
              <a:buChar char="•"/>
            </a:pPr>
            <a:r>
              <a:rPr lang="en-US" b="1" i="0" dirty="0">
                <a:solidFill>
                  <a:srgbClr val="32373F"/>
                </a:solidFill>
                <a:effectLst/>
                <a:latin typeface="Avenir"/>
              </a:rPr>
              <a:t>Performance:</a:t>
            </a:r>
            <a:r>
              <a:rPr lang="en-US" b="0" i="0" dirty="0">
                <a:solidFill>
                  <a:srgbClr val="32373F"/>
                </a:solidFill>
                <a:effectLst/>
                <a:latin typeface="Avenir"/>
              </a:rPr>
              <a:t> Spark's speed advantage can be crucial for time-sensitive applications, but Hadoop's ecosystem might be preferred for certain tasks.</a:t>
            </a:r>
          </a:p>
          <a:p>
            <a:br>
              <a:rPr lang="en-US" dirty="0"/>
            </a:br>
            <a:endParaRPr lang="en-US" dirty="0"/>
          </a:p>
        </p:txBody>
      </p:sp>
    </p:spTree>
    <p:extLst>
      <p:ext uri="{BB962C8B-B14F-4D97-AF65-F5344CB8AC3E}">
        <p14:creationId xmlns:p14="http://schemas.microsoft.com/office/powerpoint/2010/main" val="62148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F1FB-318D-9CFB-635F-E796C29FE172}"/>
              </a:ext>
            </a:extLst>
          </p:cNvPr>
          <p:cNvSpPr>
            <a:spLocks noGrp="1"/>
          </p:cNvSpPr>
          <p:nvPr>
            <p:ph type="title"/>
          </p:nvPr>
        </p:nvSpPr>
        <p:spPr>
          <a:xfrm>
            <a:off x="2471928" y="2477516"/>
            <a:ext cx="9720072" cy="1499616"/>
          </a:xfrm>
        </p:spPr>
        <p:txBody>
          <a:bodyPr/>
          <a:lstStyle/>
          <a:p>
            <a:r>
              <a:rPr lang="en-US" dirty="0"/>
              <a:t>Overview of big data platforms</a:t>
            </a:r>
          </a:p>
        </p:txBody>
      </p:sp>
    </p:spTree>
    <p:extLst>
      <p:ext uri="{BB962C8B-B14F-4D97-AF65-F5344CB8AC3E}">
        <p14:creationId xmlns:p14="http://schemas.microsoft.com/office/powerpoint/2010/main" val="353251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EF1A-5FA9-993E-C02A-1C91C4EB9329}"/>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291CEB05-6D19-8E48-81CD-C6AEBEC7ABCF}"/>
              </a:ext>
            </a:extLst>
          </p:cNvPr>
          <p:cNvSpPr>
            <a:spLocks noGrp="1"/>
          </p:cNvSpPr>
          <p:nvPr>
            <p:ph idx="1"/>
          </p:nvPr>
        </p:nvSpPr>
        <p:spPr/>
        <p:txBody>
          <a:bodyPr/>
          <a:lstStyle/>
          <a:p>
            <a:pPr marL="0" indent="0">
              <a:buNone/>
            </a:pPr>
            <a:r>
              <a:rPr lang="en-US" dirty="0"/>
              <a:t>Case studies can be found at: Link</a:t>
            </a:r>
          </a:p>
        </p:txBody>
      </p:sp>
    </p:spTree>
    <p:extLst>
      <p:ext uri="{BB962C8B-B14F-4D97-AF65-F5344CB8AC3E}">
        <p14:creationId xmlns:p14="http://schemas.microsoft.com/office/powerpoint/2010/main" val="537273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5EAB9-CD2F-2701-AC22-6C542FFBD08A}"/>
              </a:ext>
            </a:extLst>
          </p:cNvPr>
          <p:cNvSpPr>
            <a:spLocks noGrp="1"/>
          </p:cNvSpPr>
          <p:nvPr>
            <p:ph idx="1"/>
          </p:nvPr>
        </p:nvSpPr>
        <p:spPr>
          <a:xfrm>
            <a:off x="825500" y="2654300"/>
            <a:ext cx="10998200" cy="3987800"/>
          </a:xfrm>
        </p:spPr>
        <p:txBody>
          <a:bodyPr/>
          <a:lstStyle/>
          <a:p>
            <a:r>
              <a:rPr lang="en-US" dirty="0"/>
              <a:t>In many cases, organizations use both Hadoop and Spark together. Hadoop serves as a reliable storage layer, while Spark accelerates processing. Data engineers can leverage both tools based on their strengths and requirements. Ultimately, understanding both Hadoop and Spark is beneficial, as they provide a broader skill set and the ability to choose the right tool for the task at hand.</a:t>
            </a:r>
          </a:p>
        </p:txBody>
      </p:sp>
    </p:spTree>
    <p:extLst>
      <p:ext uri="{BB962C8B-B14F-4D97-AF65-F5344CB8AC3E}">
        <p14:creationId xmlns:p14="http://schemas.microsoft.com/office/powerpoint/2010/main" val="36871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F72E-0856-9CB7-3A3A-217E52C0CEA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0755677-E7D0-54A3-AA59-B04A7FB07212}"/>
              </a:ext>
            </a:extLst>
          </p:cNvPr>
          <p:cNvSpPr>
            <a:spLocks noGrp="1"/>
          </p:cNvSpPr>
          <p:nvPr>
            <p:ph idx="1"/>
          </p:nvPr>
        </p:nvSpPr>
        <p:spPr/>
        <p:txBody>
          <a:bodyPr/>
          <a:lstStyle/>
          <a:p>
            <a:pPr marL="0" indent="0">
              <a:buNone/>
            </a:pPr>
            <a:r>
              <a:rPr lang="en-US" dirty="0"/>
              <a:t>1. Introduce Apache Hadoop</a:t>
            </a:r>
          </a:p>
          <a:p>
            <a:pPr marL="0" indent="0">
              <a:buNone/>
            </a:pPr>
            <a:r>
              <a:rPr lang="en-US" dirty="0"/>
              <a:t>2. MapReduce Dataflow</a:t>
            </a:r>
          </a:p>
          <a:p>
            <a:pPr marL="0" indent="0">
              <a:buNone/>
            </a:pPr>
            <a:r>
              <a:rPr lang="en-US" dirty="0"/>
              <a:t>3. Introduce Spark</a:t>
            </a:r>
          </a:p>
          <a:p>
            <a:pPr marL="0" indent="0">
              <a:buNone/>
            </a:pPr>
            <a:r>
              <a:rPr lang="en-US" dirty="0"/>
              <a:t>4. Spark Concepts</a:t>
            </a:r>
          </a:p>
          <a:p>
            <a:endParaRPr lang="en-US" dirty="0"/>
          </a:p>
        </p:txBody>
      </p:sp>
    </p:spTree>
    <p:extLst>
      <p:ext uri="{BB962C8B-B14F-4D97-AF65-F5344CB8AC3E}">
        <p14:creationId xmlns:p14="http://schemas.microsoft.com/office/powerpoint/2010/main" val="182304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56098-25BF-2951-AC32-013065F16D33}"/>
              </a:ext>
            </a:extLst>
          </p:cNvPr>
          <p:cNvSpPr>
            <a:spLocks noGrp="1"/>
          </p:cNvSpPr>
          <p:nvPr>
            <p:ph type="title"/>
          </p:nvPr>
        </p:nvSpPr>
        <p:spPr/>
        <p:txBody>
          <a:bodyPr/>
          <a:lstStyle/>
          <a:p>
            <a:r>
              <a:rPr lang="en-US" dirty="0"/>
              <a:t>What do we mean when we say big data?</a:t>
            </a:r>
          </a:p>
        </p:txBody>
      </p:sp>
      <p:sp>
        <p:nvSpPr>
          <p:cNvPr id="3" name="Content Placeholder 2">
            <a:extLst>
              <a:ext uri="{FF2B5EF4-FFF2-40B4-BE49-F238E27FC236}">
                <a16:creationId xmlns:a16="http://schemas.microsoft.com/office/drawing/2014/main" id="{16435D71-8BF3-D19C-AE99-61D9EDBC6B28}"/>
              </a:ext>
            </a:extLst>
          </p:cNvPr>
          <p:cNvSpPr>
            <a:spLocks noGrp="1"/>
          </p:cNvSpPr>
          <p:nvPr>
            <p:ph idx="1"/>
          </p:nvPr>
        </p:nvSpPr>
        <p:spPr/>
        <p:txBody>
          <a:bodyPr>
            <a:normAutofit/>
          </a:bodyPr>
          <a:lstStyle/>
          <a:p>
            <a:pPr marL="457200" indent="-457200">
              <a:buFont typeface="+mj-lt"/>
              <a:buAutoNum type="arabicPeriod"/>
            </a:pPr>
            <a:r>
              <a:rPr lang="en-US" sz="4000" b="0" i="0" dirty="0">
                <a:solidFill>
                  <a:srgbClr val="32373F"/>
                </a:solidFill>
                <a:effectLst/>
                <a:latin typeface="Avenir"/>
              </a:rPr>
              <a:t>Data too big for single machine</a:t>
            </a:r>
          </a:p>
          <a:p>
            <a:pPr marL="457200" indent="-457200">
              <a:buFont typeface="+mj-lt"/>
              <a:buAutoNum type="arabicPeriod"/>
            </a:pPr>
            <a:r>
              <a:rPr lang="en-US" sz="4000" b="0" i="0" dirty="0">
                <a:solidFill>
                  <a:srgbClr val="32373F"/>
                </a:solidFill>
                <a:effectLst/>
                <a:latin typeface="Avenir"/>
              </a:rPr>
              <a:t>Distributed data storage</a:t>
            </a:r>
          </a:p>
          <a:p>
            <a:pPr marL="457200" indent="-457200">
              <a:buFont typeface="+mj-lt"/>
              <a:buAutoNum type="arabicPeriod"/>
            </a:pPr>
            <a:r>
              <a:rPr lang="en-US" sz="4000" b="0" i="0" dirty="0">
                <a:solidFill>
                  <a:srgbClr val="32373F"/>
                </a:solidFill>
                <a:effectLst/>
                <a:latin typeface="Avenir"/>
              </a:rPr>
              <a:t>Distributed data processing</a:t>
            </a:r>
          </a:p>
          <a:p>
            <a:pPr marL="457200" indent="-457200">
              <a:buFont typeface="+mj-lt"/>
              <a:buAutoNum type="arabicPeriod"/>
            </a:pPr>
            <a:endParaRPr lang="en-US" sz="4000" dirty="0"/>
          </a:p>
        </p:txBody>
      </p:sp>
    </p:spTree>
    <p:extLst>
      <p:ext uri="{BB962C8B-B14F-4D97-AF65-F5344CB8AC3E}">
        <p14:creationId xmlns:p14="http://schemas.microsoft.com/office/powerpoint/2010/main" val="187501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79EF-8BD6-AA04-ACAA-E5CE308EDA42}"/>
              </a:ext>
            </a:extLst>
          </p:cNvPr>
          <p:cNvSpPr>
            <a:spLocks noGrp="1"/>
          </p:cNvSpPr>
          <p:nvPr>
            <p:ph type="title"/>
          </p:nvPr>
        </p:nvSpPr>
        <p:spPr/>
        <p:txBody>
          <a:bodyPr/>
          <a:lstStyle/>
          <a:p>
            <a:r>
              <a:rPr lang="en-US" dirty="0"/>
              <a:t>Big Data Platforms</a:t>
            </a:r>
          </a:p>
        </p:txBody>
      </p:sp>
      <p:sp>
        <p:nvSpPr>
          <p:cNvPr id="3" name="Content Placeholder 2">
            <a:extLst>
              <a:ext uri="{FF2B5EF4-FFF2-40B4-BE49-F238E27FC236}">
                <a16:creationId xmlns:a16="http://schemas.microsoft.com/office/drawing/2014/main" id="{38BB3FC7-7FBE-0AF3-E004-C5F8C97D0F45}"/>
              </a:ext>
            </a:extLst>
          </p:cNvPr>
          <p:cNvSpPr>
            <a:spLocks noGrp="1"/>
          </p:cNvSpPr>
          <p:nvPr>
            <p:ph idx="1"/>
          </p:nvPr>
        </p:nvSpPr>
        <p:spPr/>
        <p:txBody>
          <a:bodyPr/>
          <a:lstStyle/>
          <a:p>
            <a:pPr algn="l">
              <a:buFont typeface="Arial" panose="020B0604020202020204" pitchFamily="34" charset="0"/>
              <a:buChar char="•"/>
            </a:pPr>
            <a:r>
              <a:rPr lang="en-US" sz="4000" b="0" i="0" dirty="0">
                <a:solidFill>
                  <a:srgbClr val="32373F"/>
                </a:solidFill>
                <a:effectLst/>
                <a:latin typeface="Avenir"/>
              </a:rPr>
              <a:t>Hadoop</a:t>
            </a:r>
          </a:p>
          <a:p>
            <a:pPr algn="l">
              <a:buFont typeface="Arial" panose="020B0604020202020204" pitchFamily="34" charset="0"/>
              <a:buChar char="•"/>
            </a:pPr>
            <a:r>
              <a:rPr lang="en-US" sz="4000" b="0" i="0" dirty="0">
                <a:solidFill>
                  <a:srgbClr val="32373F"/>
                </a:solidFill>
                <a:effectLst/>
                <a:latin typeface="Avenir"/>
              </a:rPr>
              <a:t>Spark</a:t>
            </a:r>
          </a:p>
          <a:p>
            <a:pPr algn="l">
              <a:buFont typeface="Arial" panose="020B0604020202020204" pitchFamily="34" charset="0"/>
              <a:buChar char="•"/>
            </a:pPr>
            <a:r>
              <a:rPr lang="en-US" sz="4000" b="0" i="0" dirty="0">
                <a:solidFill>
                  <a:srgbClr val="32373F"/>
                </a:solidFill>
                <a:effectLst/>
                <a:latin typeface="Avenir"/>
              </a:rPr>
              <a:t>Snowflake</a:t>
            </a:r>
          </a:p>
          <a:p>
            <a:pPr algn="l">
              <a:buFont typeface="Arial" panose="020B0604020202020204" pitchFamily="34" charset="0"/>
              <a:buChar char="•"/>
            </a:pPr>
            <a:r>
              <a:rPr lang="en-US" sz="4000" b="0" i="0" dirty="0">
                <a:solidFill>
                  <a:srgbClr val="32373F"/>
                </a:solidFill>
                <a:effectLst/>
                <a:latin typeface="Avenir"/>
              </a:rPr>
              <a:t>Databricks</a:t>
            </a:r>
          </a:p>
          <a:p>
            <a:endParaRPr lang="en-US" dirty="0"/>
          </a:p>
        </p:txBody>
      </p:sp>
    </p:spTree>
    <p:extLst>
      <p:ext uri="{BB962C8B-B14F-4D97-AF65-F5344CB8AC3E}">
        <p14:creationId xmlns:p14="http://schemas.microsoft.com/office/powerpoint/2010/main" val="315443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C5EA-8941-2E03-DF9E-7FC35B7E29A9}"/>
              </a:ext>
            </a:extLst>
          </p:cNvPr>
          <p:cNvSpPr>
            <a:spLocks noGrp="1"/>
          </p:cNvSpPr>
          <p:nvPr>
            <p:ph type="title"/>
          </p:nvPr>
        </p:nvSpPr>
        <p:spPr/>
        <p:txBody>
          <a:bodyPr/>
          <a:lstStyle/>
          <a:p>
            <a:r>
              <a:rPr lang="en-US" dirty="0" err="1"/>
              <a:t>hadoop</a:t>
            </a:r>
            <a:endParaRPr lang="en-US" dirty="0"/>
          </a:p>
        </p:txBody>
      </p:sp>
      <p:sp>
        <p:nvSpPr>
          <p:cNvPr id="3" name="Content Placeholder 2">
            <a:extLst>
              <a:ext uri="{FF2B5EF4-FFF2-40B4-BE49-F238E27FC236}">
                <a16:creationId xmlns:a16="http://schemas.microsoft.com/office/drawing/2014/main" id="{ABF5EC20-A652-F23B-7488-B2F77829CD48}"/>
              </a:ext>
            </a:extLst>
          </p:cNvPr>
          <p:cNvSpPr>
            <a:spLocks noGrp="1"/>
          </p:cNvSpPr>
          <p:nvPr>
            <p:ph idx="1"/>
          </p:nvPr>
        </p:nvSpPr>
        <p:spPr/>
        <p:txBody>
          <a:bodyPr/>
          <a:lstStyle/>
          <a:p>
            <a:pPr marL="457200" indent="-457200" algn="l">
              <a:buFont typeface="+mj-lt"/>
              <a:buAutoNum type="arabicPeriod"/>
            </a:pPr>
            <a:r>
              <a:rPr lang="en-US" sz="3600" b="0" i="0" dirty="0">
                <a:solidFill>
                  <a:srgbClr val="32373F"/>
                </a:solidFill>
                <a:effectLst/>
                <a:latin typeface="Avenir"/>
              </a:rPr>
              <a:t>Platform for processing big data</a:t>
            </a:r>
          </a:p>
          <a:p>
            <a:pPr marL="457200" indent="-457200" algn="l">
              <a:buFont typeface="+mj-lt"/>
              <a:buAutoNum type="arabicPeriod"/>
            </a:pPr>
            <a:r>
              <a:rPr lang="en-US" sz="3600" b="0" i="0" dirty="0">
                <a:solidFill>
                  <a:srgbClr val="32373F"/>
                </a:solidFill>
                <a:effectLst/>
                <a:latin typeface="Avenir"/>
              </a:rPr>
              <a:t>Implementation of MapReduce programming model</a:t>
            </a:r>
          </a:p>
          <a:p>
            <a:pPr marL="457200" indent="-457200" algn="l">
              <a:buFont typeface="+mj-lt"/>
              <a:buAutoNum type="arabicPeriod"/>
            </a:pPr>
            <a:r>
              <a:rPr lang="en-US" sz="3600" b="0" i="0" dirty="0">
                <a:solidFill>
                  <a:srgbClr val="32373F"/>
                </a:solidFill>
                <a:effectLst/>
                <a:latin typeface="Avenir"/>
              </a:rPr>
              <a:t>Distributes work across multiple machines (nodes)</a:t>
            </a:r>
          </a:p>
          <a:p>
            <a:pPr marL="457200" indent="-457200" algn="l">
              <a:buFont typeface="+mj-lt"/>
              <a:buAutoNum type="arabicPeriod"/>
            </a:pPr>
            <a:r>
              <a:rPr lang="en-US" sz="3600" dirty="0">
                <a:solidFill>
                  <a:srgbClr val="32373F"/>
                </a:solidFill>
                <a:latin typeface="Avenir"/>
              </a:rPr>
              <a:t>W</a:t>
            </a:r>
            <a:r>
              <a:rPr lang="en-US" sz="3600" b="0" i="0" dirty="0">
                <a:solidFill>
                  <a:srgbClr val="32373F"/>
                </a:solidFill>
                <a:effectLst/>
                <a:latin typeface="Avenir"/>
              </a:rPr>
              <a:t>rites intermediate data to disk</a:t>
            </a:r>
          </a:p>
          <a:p>
            <a:endParaRPr lang="en-US" dirty="0"/>
          </a:p>
        </p:txBody>
      </p:sp>
    </p:spTree>
    <p:extLst>
      <p:ext uri="{BB962C8B-B14F-4D97-AF65-F5344CB8AC3E}">
        <p14:creationId xmlns:p14="http://schemas.microsoft.com/office/powerpoint/2010/main" val="280025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C73B-86BB-A373-8F52-6B7BA463AAFE}"/>
              </a:ext>
            </a:extLst>
          </p:cNvPr>
          <p:cNvSpPr>
            <a:spLocks noGrp="1"/>
          </p:cNvSpPr>
          <p:nvPr>
            <p:ph type="title"/>
          </p:nvPr>
        </p:nvSpPr>
        <p:spPr/>
        <p:txBody>
          <a:bodyPr/>
          <a:lstStyle/>
          <a:p>
            <a:r>
              <a:rPr lang="en-US" dirty="0"/>
              <a:t>Hadoop</a:t>
            </a:r>
          </a:p>
        </p:txBody>
      </p:sp>
      <p:pic>
        <p:nvPicPr>
          <p:cNvPr id="5" name="Content Placeholder 4">
            <a:extLst>
              <a:ext uri="{FF2B5EF4-FFF2-40B4-BE49-F238E27FC236}">
                <a16:creationId xmlns:a16="http://schemas.microsoft.com/office/drawing/2014/main" id="{818C3AD4-3F38-9A4A-BD4F-EB5A0295CFF7}"/>
              </a:ext>
            </a:extLst>
          </p:cNvPr>
          <p:cNvPicPr>
            <a:picLocks noGrp="1" noChangeAspect="1"/>
          </p:cNvPicPr>
          <p:nvPr>
            <p:ph idx="1"/>
          </p:nvPr>
        </p:nvPicPr>
        <p:blipFill>
          <a:blip r:embed="rId2"/>
          <a:stretch>
            <a:fillRect/>
          </a:stretch>
        </p:blipFill>
        <p:spPr>
          <a:xfrm>
            <a:off x="2222500" y="1805598"/>
            <a:ext cx="8775700" cy="4796656"/>
          </a:xfrm>
        </p:spPr>
      </p:pic>
    </p:spTree>
    <p:extLst>
      <p:ext uri="{BB962C8B-B14F-4D97-AF65-F5344CB8AC3E}">
        <p14:creationId xmlns:p14="http://schemas.microsoft.com/office/powerpoint/2010/main" val="150001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D86A-58AF-B094-5F02-23C65B325BCA}"/>
              </a:ext>
            </a:extLst>
          </p:cNvPr>
          <p:cNvSpPr>
            <a:spLocks noGrp="1"/>
          </p:cNvSpPr>
          <p:nvPr>
            <p:ph type="title"/>
          </p:nvPr>
        </p:nvSpPr>
        <p:spPr/>
        <p:txBody>
          <a:bodyPr/>
          <a:lstStyle/>
          <a:p>
            <a:r>
              <a:rPr lang="en-US" dirty="0"/>
              <a:t>Advantages of </a:t>
            </a:r>
            <a:r>
              <a:rPr lang="en-US" dirty="0" err="1"/>
              <a:t>hadoop</a:t>
            </a:r>
            <a:endParaRPr lang="en-US" dirty="0"/>
          </a:p>
        </p:txBody>
      </p:sp>
      <p:sp>
        <p:nvSpPr>
          <p:cNvPr id="3" name="Content Placeholder 2">
            <a:extLst>
              <a:ext uri="{FF2B5EF4-FFF2-40B4-BE49-F238E27FC236}">
                <a16:creationId xmlns:a16="http://schemas.microsoft.com/office/drawing/2014/main" id="{E7257542-12C4-F407-7BAB-FBB217C551B1}"/>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32373F"/>
                </a:solidFill>
                <a:effectLst/>
                <a:latin typeface="Avenir"/>
              </a:rPr>
              <a:t>Scalability:</a:t>
            </a:r>
            <a:r>
              <a:rPr lang="en-US" b="0" i="0" dirty="0">
                <a:solidFill>
                  <a:srgbClr val="32373F"/>
                </a:solidFill>
                <a:effectLst/>
                <a:latin typeface="Avenir"/>
              </a:rPr>
              <a:t> Hadoop's distributed storage (HDFS) and processing (MapReduce) architecture make it suitable for handling vast amounts of data across clusters of commodity hardware.</a:t>
            </a:r>
          </a:p>
          <a:p>
            <a:pPr algn="l">
              <a:buFont typeface="Arial" panose="020B0604020202020204" pitchFamily="34" charset="0"/>
              <a:buChar char="•"/>
            </a:pPr>
            <a:r>
              <a:rPr lang="en-US" b="1" i="0" dirty="0">
                <a:solidFill>
                  <a:srgbClr val="32373F"/>
                </a:solidFill>
                <a:effectLst/>
                <a:latin typeface="Avenir"/>
              </a:rPr>
              <a:t>Batch Processing:</a:t>
            </a:r>
            <a:r>
              <a:rPr lang="en-US" b="0" i="0" dirty="0">
                <a:solidFill>
                  <a:srgbClr val="32373F"/>
                </a:solidFill>
                <a:effectLst/>
                <a:latin typeface="Avenir"/>
              </a:rPr>
              <a:t> Hadoop excels in batch processing scenarios, where large datasets are processed sequentially using MapReduce jobs.</a:t>
            </a:r>
          </a:p>
          <a:p>
            <a:pPr algn="l">
              <a:buFont typeface="Arial" panose="020B0604020202020204" pitchFamily="34" charset="0"/>
              <a:buChar char="•"/>
            </a:pPr>
            <a:r>
              <a:rPr lang="en-US" b="1" i="0" dirty="0">
                <a:solidFill>
                  <a:srgbClr val="32373F"/>
                </a:solidFill>
                <a:effectLst/>
                <a:latin typeface="Avenir"/>
              </a:rPr>
              <a:t>Ecosystem:</a:t>
            </a:r>
            <a:r>
              <a:rPr lang="en-US" b="0" i="0" dirty="0">
                <a:solidFill>
                  <a:srgbClr val="32373F"/>
                </a:solidFill>
                <a:effectLst/>
                <a:latin typeface="Avenir"/>
              </a:rPr>
              <a:t> Hadoop offers a rich ecosystem of tools, including Hive for querying, Pig for data processing, and more, making it versatile for various data-related tasks.</a:t>
            </a:r>
          </a:p>
          <a:p>
            <a:pPr algn="l">
              <a:buFont typeface="Arial" panose="020B0604020202020204" pitchFamily="34" charset="0"/>
              <a:buChar char="•"/>
            </a:pPr>
            <a:r>
              <a:rPr lang="en-US" b="1" i="0" dirty="0">
                <a:solidFill>
                  <a:srgbClr val="32373F"/>
                </a:solidFill>
                <a:effectLst/>
                <a:latin typeface="Avenir"/>
              </a:rPr>
              <a:t>Data Resilience:</a:t>
            </a:r>
            <a:r>
              <a:rPr lang="en-US" b="0" i="0" dirty="0">
                <a:solidFill>
                  <a:srgbClr val="32373F"/>
                </a:solidFill>
                <a:effectLst/>
                <a:latin typeface="Avenir"/>
              </a:rPr>
              <a:t> HDFS's data replication ensures data redundancy and fault tolerance, safeguarding against node failures.</a:t>
            </a:r>
          </a:p>
          <a:p>
            <a:pPr algn="l">
              <a:buFont typeface="Arial" panose="020B0604020202020204" pitchFamily="34" charset="0"/>
              <a:buChar char="•"/>
            </a:pPr>
            <a:r>
              <a:rPr lang="en-US" b="1" i="0" dirty="0">
                <a:solidFill>
                  <a:srgbClr val="32373F"/>
                </a:solidFill>
                <a:effectLst/>
                <a:latin typeface="Avenir"/>
              </a:rPr>
              <a:t>Cost-Effectiveness:</a:t>
            </a:r>
            <a:r>
              <a:rPr lang="en-US" b="0" i="0" dirty="0">
                <a:solidFill>
                  <a:srgbClr val="32373F"/>
                </a:solidFill>
                <a:effectLst/>
                <a:latin typeface="Avenir"/>
              </a:rPr>
              <a:t> Hadoop's open-source nature and ability to run on commodity hardware can offer cost-effective solutions for storing and processing large datasets.</a:t>
            </a:r>
          </a:p>
          <a:p>
            <a:endParaRPr lang="en-US" dirty="0"/>
          </a:p>
        </p:txBody>
      </p:sp>
    </p:spTree>
    <p:extLst>
      <p:ext uri="{BB962C8B-B14F-4D97-AF65-F5344CB8AC3E}">
        <p14:creationId xmlns:p14="http://schemas.microsoft.com/office/powerpoint/2010/main" val="1595493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C8CF-72D7-ED61-A9C8-56CE9D8C4FFA}"/>
              </a:ext>
            </a:extLst>
          </p:cNvPr>
          <p:cNvSpPr>
            <a:spLocks noGrp="1"/>
          </p:cNvSpPr>
          <p:nvPr>
            <p:ph type="title"/>
          </p:nvPr>
        </p:nvSpPr>
        <p:spPr/>
        <p:txBody>
          <a:bodyPr/>
          <a:lstStyle/>
          <a:p>
            <a:r>
              <a:rPr lang="en-US" dirty="0"/>
              <a:t>Drawbacks of </a:t>
            </a:r>
            <a:r>
              <a:rPr lang="en-US" dirty="0" err="1"/>
              <a:t>hadoop</a:t>
            </a:r>
            <a:endParaRPr lang="en-US" dirty="0"/>
          </a:p>
        </p:txBody>
      </p:sp>
      <p:sp>
        <p:nvSpPr>
          <p:cNvPr id="3" name="Content Placeholder 2">
            <a:extLst>
              <a:ext uri="{FF2B5EF4-FFF2-40B4-BE49-F238E27FC236}">
                <a16:creationId xmlns:a16="http://schemas.microsoft.com/office/drawing/2014/main" id="{A2925222-5A99-9F64-63AC-0E1EE702D1BD}"/>
              </a:ext>
            </a:extLst>
          </p:cNvPr>
          <p:cNvSpPr>
            <a:spLocks noGrp="1"/>
          </p:cNvSpPr>
          <p:nvPr>
            <p:ph idx="1"/>
          </p:nvPr>
        </p:nvSpPr>
        <p:spPr>
          <a:xfrm>
            <a:off x="1024128" y="1739900"/>
            <a:ext cx="10926572" cy="4838700"/>
          </a:xfrm>
        </p:spPr>
        <p:txBody>
          <a:bodyPr>
            <a:normAutofit/>
          </a:bodyPr>
          <a:lstStyle/>
          <a:p>
            <a:pPr algn="l"/>
            <a:r>
              <a:rPr lang="en-US" sz="3200" b="1" i="0" dirty="0">
                <a:solidFill>
                  <a:srgbClr val="32373F"/>
                </a:solidFill>
                <a:effectLst/>
                <a:latin typeface="Avenir"/>
              </a:rPr>
              <a:t>Latency:</a:t>
            </a:r>
            <a:r>
              <a:rPr lang="en-US" sz="3200" b="0" i="0" dirty="0">
                <a:solidFill>
                  <a:srgbClr val="32373F"/>
                </a:solidFill>
                <a:effectLst/>
                <a:latin typeface="Avenir"/>
              </a:rPr>
              <a:t> Hadoop's batch processing nature can result in higher latencies for real-time processing needs.</a:t>
            </a:r>
          </a:p>
          <a:p>
            <a:pPr algn="l"/>
            <a:r>
              <a:rPr lang="en-US" sz="3200" b="1" i="0" dirty="0">
                <a:solidFill>
                  <a:srgbClr val="32373F"/>
                </a:solidFill>
                <a:effectLst/>
                <a:latin typeface="Avenir"/>
              </a:rPr>
              <a:t>Complexity:</a:t>
            </a:r>
            <a:r>
              <a:rPr lang="en-US" sz="3200" b="0" i="0" dirty="0">
                <a:solidFill>
                  <a:srgbClr val="32373F"/>
                </a:solidFill>
                <a:effectLst/>
                <a:latin typeface="Avenir"/>
              </a:rPr>
              <a:t> Setting up, configuring, and managing a Hadoop cluster can be complex and require specialized skills.</a:t>
            </a:r>
          </a:p>
          <a:p>
            <a:pPr algn="l"/>
            <a:r>
              <a:rPr lang="en-US" sz="3200" b="1" i="0" dirty="0">
                <a:solidFill>
                  <a:srgbClr val="32373F"/>
                </a:solidFill>
                <a:effectLst/>
                <a:latin typeface="Avenir"/>
              </a:rPr>
              <a:t>Programming Model</a:t>
            </a:r>
            <a:r>
              <a:rPr lang="en-US" sz="3200" b="0" i="0" dirty="0">
                <a:solidFill>
                  <a:srgbClr val="32373F"/>
                </a:solidFill>
                <a:effectLst/>
                <a:latin typeface="Avenir"/>
              </a:rPr>
              <a:t>: MapReduce's programming model can be intricate, and developing applications might require more effort compared to newer alternatives.</a:t>
            </a:r>
          </a:p>
          <a:p>
            <a:pPr marL="0" indent="0">
              <a:buNone/>
            </a:pPr>
            <a:endParaRPr lang="en-US" sz="3200" dirty="0"/>
          </a:p>
        </p:txBody>
      </p:sp>
    </p:spTree>
    <p:extLst>
      <p:ext uri="{BB962C8B-B14F-4D97-AF65-F5344CB8AC3E}">
        <p14:creationId xmlns:p14="http://schemas.microsoft.com/office/powerpoint/2010/main" val="925410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59</TotalTime>
  <Words>1119</Words>
  <Application>Microsoft Office PowerPoint</Application>
  <PresentationFormat>Widescreen</PresentationFormat>
  <Paragraphs>91</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Avenir</vt:lpstr>
      <vt:lpstr>Calibri</vt:lpstr>
      <vt:lpstr>helvetica neue</vt:lpstr>
      <vt:lpstr>Söhne</vt:lpstr>
      <vt:lpstr>Tw Cen MT</vt:lpstr>
      <vt:lpstr>Tw Cen MT Condensed</vt:lpstr>
      <vt:lpstr>Wingdings 3</vt:lpstr>
      <vt:lpstr>Integral</vt:lpstr>
      <vt:lpstr>spark</vt:lpstr>
      <vt:lpstr>Overview of big data platforms</vt:lpstr>
      <vt:lpstr>overview</vt:lpstr>
      <vt:lpstr>What do we mean when we say big data?</vt:lpstr>
      <vt:lpstr>Big Data Platforms</vt:lpstr>
      <vt:lpstr>hadoop</vt:lpstr>
      <vt:lpstr>Hadoop</vt:lpstr>
      <vt:lpstr>Advantages of hadoop</vt:lpstr>
      <vt:lpstr>Drawbacks of hadoop</vt:lpstr>
      <vt:lpstr>Spark</vt:lpstr>
      <vt:lpstr>Getting started with spark</vt:lpstr>
      <vt:lpstr>Spark concepts</vt:lpstr>
      <vt:lpstr>spark</vt:lpstr>
      <vt:lpstr>What does spark utilize Hadoop for?</vt:lpstr>
      <vt:lpstr>Advantages of spark</vt:lpstr>
      <vt:lpstr>Drawbacks of spark</vt:lpstr>
      <vt:lpstr>Summary: Hadoop and spark</vt:lpstr>
      <vt:lpstr>Additional Resources</vt:lpstr>
      <vt:lpstr>Choosing between Hadoop and spark</vt:lpstr>
      <vt:lpstr>Case studies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lazyrook</dc:creator>
  <cp:lastModifiedBy>lazyrook</cp:lastModifiedBy>
  <cp:revision>2</cp:revision>
  <dcterms:created xsi:type="dcterms:W3CDTF">2023-10-25T17:57:07Z</dcterms:created>
  <dcterms:modified xsi:type="dcterms:W3CDTF">2023-10-25T18:57:04Z</dcterms:modified>
</cp:coreProperties>
</file>