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347E1AE-FE0A-49C2-AF24-5F9E3C1D0C6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29421-3204-4EDD-8CF3-ED20130DD7A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4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7E1AE-FE0A-49C2-AF24-5F9E3C1D0C6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34314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7E1AE-FE0A-49C2-AF24-5F9E3C1D0C6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29421-3204-4EDD-8CF3-ED20130DD7A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14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7E1AE-FE0A-49C2-AF24-5F9E3C1D0C6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125092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7E1AE-FE0A-49C2-AF24-5F9E3C1D0C6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29421-3204-4EDD-8CF3-ED20130DD7A5}"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7E1AE-FE0A-49C2-AF24-5F9E3C1D0C62}"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380520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7E1AE-FE0A-49C2-AF24-5F9E3C1D0C62}"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74783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7E1AE-FE0A-49C2-AF24-5F9E3C1D0C62}"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313065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7E1AE-FE0A-49C2-AF24-5F9E3C1D0C62}"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188914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7E1AE-FE0A-49C2-AF24-5F9E3C1D0C62}"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29421-3204-4EDD-8CF3-ED20130DD7A5}" type="slidenum">
              <a:rPr lang="en-US" smtClean="0"/>
              <a:t>‹#›</a:t>
            </a:fld>
            <a:endParaRPr lang="en-US"/>
          </a:p>
        </p:txBody>
      </p:sp>
    </p:spTree>
    <p:extLst>
      <p:ext uri="{BB962C8B-B14F-4D97-AF65-F5344CB8AC3E}">
        <p14:creationId xmlns:p14="http://schemas.microsoft.com/office/powerpoint/2010/main" val="129099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47E1AE-FE0A-49C2-AF24-5F9E3C1D0C62}"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29421-3204-4EDD-8CF3-ED20130DD7A5}"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3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47E1AE-FE0A-49C2-AF24-5F9E3C1D0C62}" type="datetimeFigureOut">
              <a:rPr lang="en-US" smtClean="0"/>
              <a:t>10/26/2023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6329421-3204-4EDD-8CF3-ED20130DD7A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4205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hyyEf-OdxSnV9FiG1on4tMkV_TMs_7zC?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tabricks.com/blog/2016/07/14/a-tale-of-three-apache-spark-apis-rdds-dataframes-and-datasets.html" TargetMode="External"/><Relationship Id="rId2" Type="http://schemas.openxmlformats.org/officeDocument/2006/relationships/hyperlink" Target="https://www.databricks.com/glossary/what-is-rd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CDF9-41D1-6033-2A5C-C0C7E8426138}"/>
              </a:ext>
            </a:extLst>
          </p:cNvPr>
          <p:cNvSpPr>
            <a:spLocks noGrp="1"/>
          </p:cNvSpPr>
          <p:nvPr>
            <p:ph type="ctrTitle"/>
          </p:nvPr>
        </p:nvSpPr>
        <p:spPr/>
        <p:txBody>
          <a:bodyPr/>
          <a:lstStyle/>
          <a:p>
            <a:r>
              <a:rPr lang="en-US" dirty="0"/>
              <a:t>Resilient distributed datasets</a:t>
            </a:r>
          </a:p>
        </p:txBody>
      </p:sp>
      <p:sp>
        <p:nvSpPr>
          <p:cNvPr id="3" name="Subtitle 2">
            <a:extLst>
              <a:ext uri="{FF2B5EF4-FFF2-40B4-BE49-F238E27FC236}">
                <a16:creationId xmlns:a16="http://schemas.microsoft.com/office/drawing/2014/main" id="{939C9039-01CF-51F9-718C-5157FCDD16F3}"/>
              </a:ext>
            </a:extLst>
          </p:cNvPr>
          <p:cNvSpPr>
            <a:spLocks noGrp="1"/>
          </p:cNvSpPr>
          <p:nvPr>
            <p:ph type="subTitle" idx="1"/>
          </p:nvPr>
        </p:nvSpPr>
        <p:spPr/>
        <p:txBody>
          <a:bodyPr/>
          <a:lstStyle/>
          <a:p>
            <a:r>
              <a:rPr lang="en-US" dirty="0"/>
              <a:t>Gaurav Ojha</a:t>
            </a:r>
          </a:p>
        </p:txBody>
      </p:sp>
    </p:spTree>
    <p:extLst>
      <p:ext uri="{BB962C8B-B14F-4D97-AF65-F5344CB8AC3E}">
        <p14:creationId xmlns:p14="http://schemas.microsoft.com/office/powerpoint/2010/main" val="239241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F468-9FE1-70D6-8262-D945A33C64D1}"/>
              </a:ext>
            </a:extLst>
          </p:cNvPr>
          <p:cNvSpPr>
            <a:spLocks noGrp="1"/>
          </p:cNvSpPr>
          <p:nvPr>
            <p:ph type="title"/>
          </p:nvPr>
        </p:nvSpPr>
        <p:spPr/>
        <p:txBody>
          <a:bodyPr/>
          <a:lstStyle/>
          <a:p>
            <a:r>
              <a:rPr lang="en-US" dirty="0" err="1"/>
              <a:t>Rdd</a:t>
            </a:r>
            <a:r>
              <a:rPr lang="en-US" dirty="0"/>
              <a:t> demo</a:t>
            </a:r>
          </a:p>
        </p:txBody>
      </p:sp>
      <p:sp>
        <p:nvSpPr>
          <p:cNvPr id="3" name="Content Placeholder 2">
            <a:extLst>
              <a:ext uri="{FF2B5EF4-FFF2-40B4-BE49-F238E27FC236}">
                <a16:creationId xmlns:a16="http://schemas.microsoft.com/office/drawing/2014/main" id="{95278665-D768-F5A0-3806-5371C70D1809}"/>
              </a:ext>
            </a:extLst>
          </p:cNvPr>
          <p:cNvSpPr>
            <a:spLocks noGrp="1"/>
          </p:cNvSpPr>
          <p:nvPr>
            <p:ph idx="1"/>
          </p:nvPr>
        </p:nvSpPr>
        <p:spPr/>
        <p:txBody>
          <a:bodyPr/>
          <a:lstStyle/>
          <a:p>
            <a:r>
              <a:rPr lang="en-US" dirty="0"/>
              <a:t>Notebook can be found at: </a:t>
            </a:r>
            <a:r>
              <a:rPr lang="en-US" dirty="0">
                <a:hlinkClick r:id="rId2"/>
              </a:rPr>
              <a:t>https://colab.research.google.com/drive/1hyyEf-OdxSnV9FiG1on4tMkV_TMs_7zC?usp=sharing</a:t>
            </a:r>
            <a:endParaRPr lang="en-US" dirty="0"/>
          </a:p>
          <a:p>
            <a:endParaRPr lang="en-US" dirty="0"/>
          </a:p>
        </p:txBody>
      </p:sp>
    </p:spTree>
    <p:extLst>
      <p:ext uri="{BB962C8B-B14F-4D97-AF65-F5344CB8AC3E}">
        <p14:creationId xmlns:p14="http://schemas.microsoft.com/office/powerpoint/2010/main" val="9341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BC20-68CA-34AD-8BF3-B812B35313C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82B0C8B-5D83-F60E-D904-B11E4972F95C}"/>
              </a:ext>
            </a:extLst>
          </p:cNvPr>
          <p:cNvSpPr>
            <a:spLocks noGrp="1"/>
          </p:cNvSpPr>
          <p:nvPr>
            <p:ph idx="1"/>
          </p:nvPr>
        </p:nvSpPr>
        <p:spPr/>
        <p:txBody>
          <a:bodyPr/>
          <a:lstStyle/>
          <a:p>
            <a:pPr algn="l">
              <a:buFont typeface="Arial" panose="020B0604020202020204" pitchFamily="34" charset="0"/>
              <a:buChar char="•"/>
            </a:pPr>
            <a:r>
              <a:rPr lang="en-US" b="0" i="0" dirty="0">
                <a:solidFill>
                  <a:srgbClr val="32373F"/>
                </a:solidFill>
                <a:effectLst/>
                <a:latin typeface="Avenir"/>
              </a:rPr>
              <a:t>RDD processes data in partitions</a:t>
            </a:r>
          </a:p>
          <a:p>
            <a:pPr algn="l">
              <a:buFont typeface="Arial" panose="020B0604020202020204" pitchFamily="34" charset="0"/>
              <a:buChar char="•"/>
            </a:pPr>
            <a:r>
              <a:rPr lang="en-US" b="0" i="0" dirty="0">
                <a:solidFill>
                  <a:srgbClr val="32373F"/>
                </a:solidFill>
                <a:effectLst/>
                <a:latin typeface="Avenir"/>
              </a:rPr>
              <a:t>RDDs have 2 types of operations: Transformations and Actions</a:t>
            </a:r>
          </a:p>
          <a:p>
            <a:pPr algn="l">
              <a:buFont typeface="Arial" panose="020B0604020202020204" pitchFamily="34" charset="0"/>
              <a:buChar char="•"/>
            </a:pPr>
            <a:r>
              <a:rPr lang="en-US" b="0" i="0" dirty="0">
                <a:solidFill>
                  <a:srgbClr val="32373F"/>
                </a:solidFill>
                <a:effectLst/>
                <a:latin typeface="Avenir"/>
              </a:rPr>
              <a:t>Transformations are lazy</a:t>
            </a:r>
          </a:p>
          <a:p>
            <a:pPr algn="l">
              <a:buFont typeface="Arial" panose="020B0604020202020204" pitchFamily="34" charset="0"/>
              <a:buChar char="•"/>
            </a:pPr>
            <a:r>
              <a:rPr lang="en-US" b="0" i="0" dirty="0">
                <a:solidFill>
                  <a:srgbClr val="32373F"/>
                </a:solidFill>
                <a:effectLst/>
                <a:latin typeface="Avenir"/>
              </a:rPr>
              <a:t>Actions cause computations</a:t>
            </a:r>
          </a:p>
          <a:p>
            <a:pPr algn="l">
              <a:buFont typeface="Arial" panose="020B0604020202020204" pitchFamily="34" charset="0"/>
              <a:buChar char="•"/>
            </a:pPr>
            <a:r>
              <a:rPr lang="en-US" b="0" i="0" dirty="0">
                <a:solidFill>
                  <a:srgbClr val="32373F"/>
                </a:solidFill>
                <a:effectLst/>
                <a:latin typeface="Avenir"/>
              </a:rPr>
              <a:t>RDDs are grouped into stages</a:t>
            </a:r>
          </a:p>
          <a:p>
            <a:endParaRPr lang="en-US" dirty="0"/>
          </a:p>
        </p:txBody>
      </p:sp>
    </p:spTree>
    <p:extLst>
      <p:ext uri="{BB962C8B-B14F-4D97-AF65-F5344CB8AC3E}">
        <p14:creationId xmlns:p14="http://schemas.microsoft.com/office/powerpoint/2010/main" val="126183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69FC-78BF-282F-5FF5-5790397A255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F54A9C8-D163-6154-9BF2-F5883F64CFD5}"/>
              </a:ext>
            </a:extLst>
          </p:cNvPr>
          <p:cNvSpPr>
            <a:spLocks noGrp="1"/>
          </p:cNvSpPr>
          <p:nvPr>
            <p:ph idx="1"/>
          </p:nvPr>
        </p:nvSpPr>
        <p:spPr/>
        <p:txBody>
          <a:bodyPr>
            <a:normAutofit/>
          </a:bodyPr>
          <a:lstStyle/>
          <a:p>
            <a:pPr algn="l">
              <a:buFont typeface="Arial" panose="020B0604020202020204" pitchFamily="34" charset="0"/>
              <a:buChar char="•"/>
            </a:pPr>
            <a:r>
              <a:rPr lang="en-US" sz="3600" b="0" i="0" dirty="0">
                <a:solidFill>
                  <a:srgbClr val="32373F"/>
                </a:solidFill>
                <a:effectLst/>
                <a:latin typeface="Avenir"/>
              </a:rPr>
              <a:t>Introduce Resilient Distributed Dataset (RDD)</a:t>
            </a:r>
          </a:p>
          <a:p>
            <a:pPr algn="l">
              <a:buFont typeface="Arial" panose="020B0604020202020204" pitchFamily="34" charset="0"/>
              <a:buChar char="•"/>
            </a:pPr>
            <a:r>
              <a:rPr lang="en-US" sz="3600" b="0" i="0" dirty="0">
                <a:solidFill>
                  <a:srgbClr val="32373F"/>
                </a:solidFill>
                <a:effectLst/>
                <a:latin typeface="Avenir"/>
              </a:rPr>
              <a:t>RDD Dataflow</a:t>
            </a:r>
          </a:p>
          <a:p>
            <a:pPr algn="l">
              <a:buFont typeface="Arial" panose="020B0604020202020204" pitchFamily="34" charset="0"/>
              <a:buChar char="•"/>
            </a:pPr>
            <a:r>
              <a:rPr lang="en-US" sz="3600" b="0" i="0" dirty="0">
                <a:solidFill>
                  <a:srgbClr val="32373F"/>
                </a:solidFill>
                <a:effectLst/>
                <a:latin typeface="Avenir"/>
              </a:rPr>
              <a:t>Create and manipulate a RDD</a:t>
            </a:r>
          </a:p>
          <a:p>
            <a:endParaRPr lang="en-US" sz="3600" dirty="0"/>
          </a:p>
        </p:txBody>
      </p:sp>
    </p:spTree>
    <p:extLst>
      <p:ext uri="{BB962C8B-B14F-4D97-AF65-F5344CB8AC3E}">
        <p14:creationId xmlns:p14="http://schemas.microsoft.com/office/powerpoint/2010/main" val="334775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B3CD-3746-8FE6-F54E-79623DAF30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B470D51-F84C-1440-0A30-95E9067DE8FA}"/>
              </a:ext>
            </a:extLst>
          </p:cNvPr>
          <p:cNvSpPr>
            <a:spLocks noGrp="1"/>
          </p:cNvSpPr>
          <p:nvPr>
            <p:ph idx="1"/>
          </p:nvPr>
        </p:nvSpPr>
        <p:spPr>
          <a:xfrm>
            <a:off x="774700" y="1968500"/>
            <a:ext cx="9969499" cy="4340860"/>
          </a:xfrm>
        </p:spPr>
        <p:txBody>
          <a:bodyPr>
            <a:normAutofit/>
          </a:bodyPr>
          <a:lstStyle/>
          <a:p>
            <a:br>
              <a:rPr lang="en-US" sz="3200" dirty="0"/>
            </a:br>
            <a:r>
              <a:rPr lang="en-US" sz="3200" b="0" i="0" dirty="0">
                <a:effectLst/>
                <a:latin typeface="Söhne"/>
              </a:rPr>
              <a:t>RDD stands for Resilient Distributed Dataset, which is a fundamental data structure in Apache Spark. It represents an immutable distributed collection of objects that are partitioned across the nodes in a cluster. RDDs are designed to provide a fault-tolerant, parallel, and distributed data processing system for large-scale data processing tasks.</a:t>
            </a:r>
            <a:endParaRPr lang="en-US" sz="3200" dirty="0"/>
          </a:p>
        </p:txBody>
      </p:sp>
    </p:spTree>
    <p:extLst>
      <p:ext uri="{BB962C8B-B14F-4D97-AF65-F5344CB8AC3E}">
        <p14:creationId xmlns:p14="http://schemas.microsoft.com/office/powerpoint/2010/main" val="310521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3E6D-A4BD-CC92-FB78-C804A1F2B27C}"/>
              </a:ext>
            </a:extLst>
          </p:cNvPr>
          <p:cNvSpPr>
            <a:spLocks noGrp="1"/>
          </p:cNvSpPr>
          <p:nvPr>
            <p:ph type="title"/>
          </p:nvPr>
        </p:nvSpPr>
        <p:spPr/>
        <p:txBody>
          <a:bodyPr/>
          <a:lstStyle/>
          <a:p>
            <a:r>
              <a:rPr lang="en-US" dirty="0"/>
              <a:t>Key features of </a:t>
            </a:r>
            <a:r>
              <a:rPr lang="en-US" dirty="0" err="1"/>
              <a:t>rdd</a:t>
            </a:r>
            <a:endParaRPr lang="en-US" dirty="0"/>
          </a:p>
        </p:txBody>
      </p:sp>
      <p:sp>
        <p:nvSpPr>
          <p:cNvPr id="3" name="Content Placeholder 2">
            <a:extLst>
              <a:ext uri="{FF2B5EF4-FFF2-40B4-BE49-F238E27FC236}">
                <a16:creationId xmlns:a16="http://schemas.microsoft.com/office/drawing/2014/main" id="{7BFD860F-E3FF-0FB2-AE85-73D53BD1703D}"/>
              </a:ext>
            </a:extLst>
          </p:cNvPr>
          <p:cNvSpPr>
            <a:spLocks noGrp="1"/>
          </p:cNvSpPr>
          <p:nvPr>
            <p:ph idx="1"/>
          </p:nvPr>
        </p:nvSpPr>
        <p:spPr/>
        <p:txBody>
          <a:bodyPr>
            <a:normAutofit fontScale="92500"/>
          </a:bodyPr>
          <a:lstStyle/>
          <a:p>
            <a:pPr algn="l">
              <a:buFont typeface="+mj-lt"/>
              <a:buAutoNum type="arabicPeriod"/>
            </a:pPr>
            <a:r>
              <a:rPr lang="en-US" b="1" i="0" dirty="0">
                <a:effectLst/>
                <a:latin typeface="Söhne"/>
              </a:rPr>
              <a:t>Resilient:</a:t>
            </a:r>
            <a:r>
              <a:rPr lang="en-US" b="0" i="0" dirty="0">
                <a:effectLst/>
                <a:latin typeface="Söhne"/>
              </a:rPr>
              <a:t> RDDs are resilient in the sense that they can recover automatically from node failures. Spark maintains lineage information about the transformations used to build a dataset, enabling it to recompute the lost partitions of the data in case of failure.</a:t>
            </a:r>
          </a:p>
          <a:p>
            <a:pPr algn="l">
              <a:buFont typeface="+mj-lt"/>
              <a:buAutoNum type="arabicPeriod"/>
            </a:pPr>
            <a:r>
              <a:rPr lang="en-US" b="1" i="0" dirty="0">
                <a:effectLst/>
                <a:latin typeface="Söhne"/>
              </a:rPr>
              <a:t>Distributed:</a:t>
            </a:r>
            <a:r>
              <a:rPr lang="en-US" b="0" i="0" dirty="0">
                <a:effectLst/>
                <a:latin typeface="Söhne"/>
              </a:rPr>
              <a:t> RDDs are distributed across multiple nodes in a cluster, allowing Spark to process data in parallel. Each partition of an RDD is processed independently on different nodes, enabling efficient and scalable data processing.</a:t>
            </a:r>
          </a:p>
          <a:p>
            <a:pPr algn="l">
              <a:buFont typeface="+mj-lt"/>
              <a:buAutoNum type="arabicPeriod"/>
            </a:pPr>
            <a:r>
              <a:rPr lang="en-US" b="1" i="0" dirty="0">
                <a:effectLst/>
                <a:latin typeface="Söhne"/>
              </a:rPr>
              <a:t>Immutable:</a:t>
            </a:r>
            <a:r>
              <a:rPr lang="en-US" b="0" i="0" dirty="0">
                <a:effectLst/>
                <a:latin typeface="Söhne"/>
              </a:rPr>
              <a:t> RDDs are immutable, meaning that once created, they cannot be modified. However, you can transform one RDD into another by applying various operations such as map, filter, and reduce.</a:t>
            </a:r>
          </a:p>
          <a:p>
            <a:pPr algn="l">
              <a:buFont typeface="+mj-lt"/>
              <a:buAutoNum type="arabicPeriod"/>
            </a:pPr>
            <a:r>
              <a:rPr lang="en-US" b="1" i="0" dirty="0">
                <a:effectLst/>
                <a:latin typeface="Söhne"/>
              </a:rPr>
              <a:t>Dataset:</a:t>
            </a:r>
            <a:r>
              <a:rPr lang="en-US" b="0" i="0" dirty="0">
                <a:effectLst/>
                <a:latin typeface="Söhne"/>
              </a:rPr>
              <a:t> RDDs represent a collection of records or elements that can be of various data types, including tuples, lists, or custom objects. They can be created from Hadoop </a:t>
            </a:r>
            <a:r>
              <a:rPr lang="en-US" b="0" i="0" dirty="0" err="1">
                <a:effectLst/>
                <a:latin typeface="Söhne"/>
              </a:rPr>
              <a:t>InputFormats</a:t>
            </a:r>
            <a:r>
              <a:rPr lang="en-US" b="0" i="0" dirty="0">
                <a:effectLst/>
                <a:latin typeface="Söhne"/>
              </a:rPr>
              <a:t> (such as HDFS files), from other RDDs, or from local collections of objects.</a:t>
            </a:r>
          </a:p>
          <a:p>
            <a:endParaRPr lang="en-US" dirty="0"/>
          </a:p>
        </p:txBody>
      </p:sp>
    </p:spTree>
    <p:extLst>
      <p:ext uri="{BB962C8B-B14F-4D97-AF65-F5344CB8AC3E}">
        <p14:creationId xmlns:p14="http://schemas.microsoft.com/office/powerpoint/2010/main" val="359564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57C-699F-5508-AA0C-416B85EFB2B1}"/>
              </a:ext>
            </a:extLst>
          </p:cNvPr>
          <p:cNvSpPr>
            <a:spLocks noGrp="1"/>
          </p:cNvSpPr>
          <p:nvPr>
            <p:ph type="title"/>
          </p:nvPr>
        </p:nvSpPr>
        <p:spPr/>
        <p:txBody>
          <a:bodyPr/>
          <a:lstStyle/>
          <a:p>
            <a:r>
              <a:rPr lang="en-US" dirty="0" err="1"/>
              <a:t>Rdd</a:t>
            </a:r>
            <a:r>
              <a:rPr lang="en-US" dirty="0"/>
              <a:t>: Operations</a:t>
            </a:r>
          </a:p>
        </p:txBody>
      </p:sp>
      <p:sp>
        <p:nvSpPr>
          <p:cNvPr id="3" name="Content Placeholder 2">
            <a:extLst>
              <a:ext uri="{FF2B5EF4-FFF2-40B4-BE49-F238E27FC236}">
                <a16:creationId xmlns:a16="http://schemas.microsoft.com/office/drawing/2014/main" id="{F5E72459-0D61-2567-3923-4AF7353F9A75}"/>
              </a:ext>
            </a:extLst>
          </p:cNvPr>
          <p:cNvSpPr>
            <a:spLocks noGrp="1"/>
          </p:cNvSpPr>
          <p:nvPr>
            <p:ph idx="1"/>
          </p:nvPr>
        </p:nvSpPr>
        <p:spPr>
          <a:xfrm>
            <a:off x="846328" y="1714500"/>
            <a:ext cx="11155172" cy="4953000"/>
          </a:xfrm>
        </p:spPr>
        <p:txBody>
          <a:bodyPr>
            <a:noAutofit/>
          </a:bodyPr>
          <a:lstStyle/>
          <a:p>
            <a:r>
              <a:rPr lang="en-US" sz="1800" dirty="0">
                <a:latin typeface="Times New Roman" panose="02020603050405020304" pitchFamily="18" charset="0"/>
                <a:cs typeface="Times New Roman" panose="02020603050405020304" pitchFamily="18" charset="0"/>
              </a:rPr>
              <a:t>RDDs in Apache Spark support two fundamental types of operations: Actions and Transformations.</a:t>
            </a:r>
          </a:p>
          <a:p>
            <a:r>
              <a:rPr lang="en-US" sz="1800" b="1" dirty="0">
                <a:latin typeface="Times New Roman" panose="02020603050405020304" pitchFamily="18" charset="0"/>
                <a:cs typeface="Times New Roman" panose="02020603050405020304" pitchFamily="18" charset="0"/>
              </a:rPr>
              <a:t>Actions:</a:t>
            </a:r>
          </a:p>
          <a:p>
            <a:r>
              <a:rPr lang="en-US" sz="1800" dirty="0">
                <a:latin typeface="Times New Roman" panose="02020603050405020304" pitchFamily="18" charset="0"/>
                <a:cs typeface="Times New Roman" panose="02020603050405020304" pitchFamily="18" charset="0"/>
              </a:rPr>
              <a:t>Actions in Spark trigger the computation of an RDD and return a final value to the driver program. When an action function is called over an RDD object, the execution of the data processing pipeline is initiated, and the computed result is returned. Common action operations include `foreach`, `</a:t>
            </a:r>
            <a:r>
              <a:rPr lang="en-US" sz="1800" dirty="0" err="1">
                <a:latin typeface="Times New Roman" panose="02020603050405020304" pitchFamily="18" charset="0"/>
                <a:cs typeface="Times New Roman" panose="02020603050405020304" pitchFamily="18" charset="0"/>
              </a:rPr>
              <a:t>countByKey</a:t>
            </a:r>
            <a:r>
              <a:rPr lang="en-US" sz="1800" dirty="0">
                <a:latin typeface="Times New Roman" panose="02020603050405020304" pitchFamily="18" charset="0"/>
                <a:cs typeface="Times New Roman" panose="02020603050405020304" pitchFamily="18" charset="0"/>
              </a:rPr>
              <a:t>`, `take`, `first`, `count`, `collect`, and `reduce`. These actions are essential for retrieving computed results and performing specific tasks based on the processed data.</a:t>
            </a:r>
          </a:p>
          <a:p>
            <a:r>
              <a:rPr lang="en-US" sz="1800" b="1" dirty="0">
                <a:latin typeface="Times New Roman" panose="02020603050405020304" pitchFamily="18" charset="0"/>
                <a:cs typeface="Times New Roman" panose="02020603050405020304" pitchFamily="18" charset="0"/>
              </a:rPr>
              <a:t>Transformations:</a:t>
            </a:r>
          </a:p>
          <a:p>
            <a:r>
              <a:rPr lang="en-US" sz="1800" dirty="0">
                <a:latin typeface="Times New Roman" panose="02020603050405020304" pitchFamily="18" charset="0"/>
                <a:cs typeface="Times New Roman" panose="02020603050405020304" pitchFamily="18" charset="0"/>
              </a:rPr>
              <a:t>On the other hand, transformations in Spark do not immediately compute a result. Instead, they create a new RDD by applying the transformation function to the existing RDD. These transformations </a:t>
            </a:r>
            <a:r>
              <a:rPr lang="en-US" sz="1800" b="1" dirty="0">
                <a:latin typeface="Times New Roman" panose="02020603050405020304" pitchFamily="18" charset="0"/>
                <a:cs typeface="Times New Roman" panose="02020603050405020304" pitchFamily="18" charset="0"/>
              </a:rPr>
              <a:t>are lazily evaluated</a:t>
            </a:r>
            <a:r>
              <a:rPr lang="en-US" sz="1800" dirty="0">
                <a:latin typeface="Times New Roman" panose="02020603050405020304" pitchFamily="18" charset="0"/>
                <a:cs typeface="Times New Roman" panose="02020603050405020304" pitchFamily="18" charset="0"/>
              </a:rPr>
              <a:t>, meaning the actual computation is triggered only when an action is called on the resulting RDD. Examples of transformation operations include `coalesce`, `pipe`, `</a:t>
            </a:r>
            <a:r>
              <a:rPr lang="en-US" sz="1800" dirty="0" err="1">
                <a:latin typeface="Times New Roman" panose="02020603050405020304" pitchFamily="18" charset="0"/>
                <a:cs typeface="Times New Roman" panose="02020603050405020304" pitchFamily="18" charset="0"/>
              </a:rPr>
              <a:t>aggregateByKey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reduceByKey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groupByKey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flatMap</a:t>
            </a:r>
            <a:r>
              <a:rPr lang="en-US" sz="1800" dirty="0">
                <a:latin typeface="Times New Roman" panose="02020603050405020304" pitchFamily="18" charset="0"/>
                <a:cs typeface="Times New Roman" panose="02020603050405020304" pitchFamily="18" charset="0"/>
              </a:rPr>
              <a:t>`, `filter`, and `map`. Transformations allow for the creation of a new RDD that can be further used in subsequent actions or transformations, facilitating a flexible and powerful data processing pipeline.</a:t>
            </a:r>
          </a:p>
          <a:p>
            <a:r>
              <a:rPr lang="en-US" sz="1800" dirty="0">
                <a:latin typeface="Times New Roman" panose="02020603050405020304" pitchFamily="18" charset="0"/>
                <a:cs typeface="Times New Roman" panose="02020603050405020304" pitchFamily="18" charset="0"/>
              </a:rPr>
              <a:t>By utilizing a combination of actions and transformations, users can build complex data processing pipelines in Spark, enabling efficient and scalable data analysis and manipulation for various big data applications.</a:t>
            </a:r>
          </a:p>
        </p:txBody>
      </p:sp>
    </p:spTree>
    <p:extLst>
      <p:ext uri="{BB962C8B-B14F-4D97-AF65-F5344CB8AC3E}">
        <p14:creationId xmlns:p14="http://schemas.microsoft.com/office/powerpoint/2010/main" val="14225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8FC1-858E-6382-6D9B-A0543DD0BB47}"/>
              </a:ext>
            </a:extLst>
          </p:cNvPr>
          <p:cNvSpPr>
            <a:spLocks noGrp="1"/>
          </p:cNvSpPr>
          <p:nvPr>
            <p:ph type="title"/>
          </p:nvPr>
        </p:nvSpPr>
        <p:spPr/>
        <p:txBody>
          <a:bodyPr/>
          <a:lstStyle/>
          <a:p>
            <a:r>
              <a:rPr lang="en-US" dirty="0" err="1"/>
              <a:t>Rdd</a:t>
            </a:r>
            <a:r>
              <a:rPr lang="en-US" dirty="0"/>
              <a:t> dataflow</a:t>
            </a:r>
          </a:p>
        </p:txBody>
      </p:sp>
      <p:sp>
        <p:nvSpPr>
          <p:cNvPr id="3" name="Content Placeholder 2">
            <a:extLst>
              <a:ext uri="{FF2B5EF4-FFF2-40B4-BE49-F238E27FC236}">
                <a16:creationId xmlns:a16="http://schemas.microsoft.com/office/drawing/2014/main" id="{009DCC2A-2471-4BA9-4C5F-F57E528A125B}"/>
              </a:ext>
            </a:extLst>
          </p:cNvPr>
          <p:cNvSpPr>
            <a:spLocks noGrp="1"/>
          </p:cNvSpPr>
          <p:nvPr>
            <p:ph idx="1"/>
          </p:nvPr>
        </p:nvSpPr>
        <p:spPr/>
        <p:txBody>
          <a:bodyPr>
            <a:normAutofit/>
          </a:bodyPr>
          <a:lstStyle/>
          <a:p>
            <a:r>
              <a:rPr lang="en-US" dirty="0"/>
              <a:t>"Starting with raw data, we transform it into a resilient distributed dataset (RDD) in Spark. The automatic partitioning within the RDD is customizable, allowing for manual controls as needed. Each job typically involves multiple transformations, creating several intermediate RDDs. These transformations remain dormant until an 'Action' is triggered, initiating the data processing. The execution of an Action prompts the necessary data transformation.</a:t>
            </a:r>
          </a:p>
          <a:p>
            <a:r>
              <a:rPr lang="en-US" dirty="0"/>
              <a:t>During this process, data may be repartitioned as needed, involving 'shuffle operations' that are relatively resource-intensive. These operations involve writing data to disks. Shuffle operations delineate stages, where non-shuffle operations occur within each stage. In case of failure, shuffle operations serve as crucial points for potential data recovery."</a:t>
            </a:r>
          </a:p>
        </p:txBody>
      </p:sp>
    </p:spTree>
    <p:extLst>
      <p:ext uri="{BB962C8B-B14F-4D97-AF65-F5344CB8AC3E}">
        <p14:creationId xmlns:p14="http://schemas.microsoft.com/office/powerpoint/2010/main" val="189996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98C4-7328-FB24-CA33-9587F1EB327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9568CE7-21BA-839D-CA2B-B3171F30E174}"/>
              </a:ext>
            </a:extLst>
          </p:cNvPr>
          <p:cNvPicPr>
            <a:picLocks noGrp="1" noChangeAspect="1"/>
          </p:cNvPicPr>
          <p:nvPr>
            <p:ph idx="1"/>
          </p:nvPr>
        </p:nvPicPr>
        <p:blipFill>
          <a:blip r:embed="rId2"/>
          <a:stretch>
            <a:fillRect/>
          </a:stretch>
        </p:blipFill>
        <p:spPr>
          <a:xfrm>
            <a:off x="0" y="297515"/>
            <a:ext cx="12065001" cy="6498001"/>
          </a:xfrm>
        </p:spPr>
      </p:pic>
    </p:spTree>
    <p:extLst>
      <p:ext uri="{BB962C8B-B14F-4D97-AF65-F5344CB8AC3E}">
        <p14:creationId xmlns:p14="http://schemas.microsoft.com/office/powerpoint/2010/main" val="51222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03D4-7D89-A5CD-39FA-80BFCFBF7BB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BD703C5-3E6C-C362-BEDF-22341B68F5D9}"/>
              </a:ext>
            </a:extLst>
          </p:cNvPr>
          <p:cNvPicPr>
            <a:picLocks noGrp="1" noChangeAspect="1"/>
          </p:cNvPicPr>
          <p:nvPr>
            <p:ph idx="1"/>
          </p:nvPr>
        </p:nvPicPr>
        <p:blipFill>
          <a:blip r:embed="rId2"/>
          <a:stretch>
            <a:fillRect/>
          </a:stretch>
        </p:blipFill>
        <p:spPr>
          <a:xfrm>
            <a:off x="34437" y="146050"/>
            <a:ext cx="12123125" cy="6565900"/>
          </a:xfrm>
        </p:spPr>
      </p:pic>
    </p:spTree>
    <p:extLst>
      <p:ext uri="{BB962C8B-B14F-4D97-AF65-F5344CB8AC3E}">
        <p14:creationId xmlns:p14="http://schemas.microsoft.com/office/powerpoint/2010/main" val="22541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534D-6034-0F0C-E1BF-D2B4487CDA7B}"/>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44FAAC87-D323-61CC-CEC2-C657C2ADEF0E}"/>
              </a:ext>
            </a:extLst>
          </p:cNvPr>
          <p:cNvSpPr>
            <a:spLocks noGrp="1"/>
          </p:cNvSpPr>
          <p:nvPr>
            <p:ph idx="1"/>
          </p:nvPr>
        </p:nvSpPr>
        <p:spPr/>
        <p:txBody>
          <a:bodyPr/>
          <a:lstStyle/>
          <a:p>
            <a:pPr algn="l"/>
            <a:r>
              <a:rPr lang="en-US" b="0" i="0" dirty="0">
                <a:solidFill>
                  <a:srgbClr val="155BDA"/>
                </a:solidFill>
                <a:effectLst/>
                <a:latin typeface="Avenir"/>
                <a:hlinkClick r:id="rId2" tooltip="https://www.databricks.com/glossary/what-is-rdd"/>
              </a:rPr>
              <a:t>https://www.databricks.com/glossary/what-is-rdd</a:t>
            </a:r>
            <a:endParaRPr lang="en-US" b="0" i="0" dirty="0">
              <a:solidFill>
                <a:srgbClr val="32373F"/>
              </a:solidFill>
              <a:effectLst/>
              <a:latin typeface="Avenir"/>
            </a:endParaRPr>
          </a:p>
          <a:p>
            <a:pPr algn="l"/>
            <a:r>
              <a:rPr lang="en-US" b="0" i="0" dirty="0">
                <a:solidFill>
                  <a:srgbClr val="155BDA"/>
                </a:solidFill>
                <a:effectLst/>
                <a:latin typeface="Avenir"/>
                <a:hlinkClick r:id="rId3" tooltip="https://www.databricks.com/blog/2016/07/14/a-tale-of-three-apache-spark-apis-rdds-dataframes-and-datasets.html"/>
              </a:rPr>
              <a:t>https://www.databricks.com/blog/2016/07/14/a-tale-of-three-apache-spark-apis-rdds-dataframes-and-datasets.html</a:t>
            </a:r>
            <a:endParaRPr lang="en-US" b="0" i="0" dirty="0">
              <a:solidFill>
                <a:srgbClr val="32373F"/>
              </a:solidFill>
              <a:effectLst/>
              <a:latin typeface="Avenir"/>
            </a:endParaRPr>
          </a:p>
          <a:p>
            <a:endParaRPr lang="en-US" dirty="0"/>
          </a:p>
        </p:txBody>
      </p:sp>
    </p:spTree>
    <p:extLst>
      <p:ext uri="{BB962C8B-B14F-4D97-AF65-F5344CB8AC3E}">
        <p14:creationId xmlns:p14="http://schemas.microsoft.com/office/powerpoint/2010/main" val="1513381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25</TotalTime>
  <Words>733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vt:lpstr>
      <vt:lpstr>Söhne</vt:lpstr>
      <vt:lpstr>Times New Roman</vt:lpstr>
      <vt:lpstr>Tw Cen MT</vt:lpstr>
      <vt:lpstr>Tw Cen MT Condensed</vt:lpstr>
      <vt:lpstr>Wingdings 3</vt:lpstr>
      <vt:lpstr>Integral</vt:lpstr>
      <vt:lpstr>Resilient distributed datasets</vt:lpstr>
      <vt:lpstr>overview</vt:lpstr>
      <vt:lpstr>introduction</vt:lpstr>
      <vt:lpstr>Key features of rdd</vt:lpstr>
      <vt:lpstr>Rdd: Operations</vt:lpstr>
      <vt:lpstr>Rdd dataflow</vt:lpstr>
      <vt:lpstr>PowerPoint Presentation</vt:lpstr>
      <vt:lpstr>PowerPoint Presentation</vt:lpstr>
      <vt:lpstr>Additional resources</vt:lpstr>
      <vt:lpstr>Rdd demo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distributed datasets</dc:title>
  <dc:creator>lazyrook</dc:creator>
  <cp:lastModifiedBy>lazyrook</cp:lastModifiedBy>
  <cp:revision>1</cp:revision>
  <dcterms:created xsi:type="dcterms:W3CDTF">2023-10-25T18:57:48Z</dcterms:created>
  <dcterms:modified xsi:type="dcterms:W3CDTF">2023-10-25T19:22:53Z</dcterms:modified>
</cp:coreProperties>
</file>