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87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5" r:id="rId21"/>
    <p:sldId id="277" r:id="rId22"/>
    <p:sldId id="278" r:id="rId23"/>
    <p:sldId id="279" r:id="rId24"/>
    <p:sldId id="258" r:id="rId25"/>
    <p:sldId id="280" r:id="rId26"/>
    <p:sldId id="283" r:id="rId27"/>
    <p:sldId id="284" r:id="rId28"/>
    <p:sldId id="282" r:id="rId29"/>
    <p:sldId id="285" r:id="rId30"/>
    <p:sldId id="281" r:id="rId31"/>
    <p:sldId id="286" r:id="rId32"/>
    <p:sldId id="257" r:id="rId3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64" autoAdjust="0"/>
    <p:restoredTop sz="94660"/>
  </p:normalViewPr>
  <p:slideViewPr>
    <p:cSldViewPr snapToGrid="0">
      <p:cViewPr varScale="1">
        <p:scale>
          <a:sx n="57" d="100"/>
          <a:sy n="57" d="100"/>
        </p:scale>
        <p:origin x="36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9AEB61-7061-4344-92D1-830B4F48A7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223E5B2-2559-4766-BBEB-ED26D7F65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05172D-65F5-49F5-A8C2-04AE8A309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120D1-C34D-46FC-B334-D95B7568D9B7}" type="datetimeFigureOut">
              <a:rPr lang="ru-RU" smtClean="0"/>
              <a:t>03.09.2022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644AD6-665E-4159-8C30-96119E71B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0A4081-672F-4E74-9D73-42A9E8A65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CB464-A2F0-406F-84B8-68537B6EC3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6450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3B9844-E968-4D47-B028-FCE196E48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5B79840-9866-4ED8-A1C1-8ABA62C88C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5D95F4-D4B8-4F3E-81ED-1FA0722A3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120D1-C34D-46FC-B334-D95B7568D9B7}" type="datetimeFigureOut">
              <a:rPr lang="ru-RU" smtClean="0"/>
              <a:t>03.09.2022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3FDE16-3B77-40C9-8C6C-AB470522E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782F53-1759-4E4B-87F0-5EA43EBD0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CB464-A2F0-406F-84B8-68537B6EC3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9989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D79B491-7C61-44B6-A9DF-E96FE7F3A7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D54CBED-4C0C-4EEC-94D9-4321187B6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995331-62D7-4C66-9CFF-B2C662D00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120D1-C34D-46FC-B334-D95B7568D9B7}" type="datetimeFigureOut">
              <a:rPr lang="ru-RU" smtClean="0"/>
              <a:t>03.09.2022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C56CC3-FE96-4B6B-A7AD-E82E529E3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A1C18F-8800-42D6-8462-12E69C785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CB464-A2F0-406F-84B8-68537B6EC3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0223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33F8AA-5E2A-4D51-A547-72A475755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847729-D937-41D0-A736-EB9A1AC7F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B36AB3-503B-49D3-A58B-67EBD2E51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120D1-C34D-46FC-B334-D95B7568D9B7}" type="datetimeFigureOut">
              <a:rPr lang="ru-RU" smtClean="0"/>
              <a:t>03.09.2022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93AEC5-19CA-4F99-9D37-824376CC2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CCB008-F29E-49CA-8C24-C522FBCF4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CB464-A2F0-406F-84B8-68537B6EC3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7399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1DF71D-29A8-4B33-9AC4-0D364B426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92F3EA6-61DC-48AA-8E35-1958F2268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FCC6B6-668C-4A3C-A1A0-99CF80D49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120D1-C34D-46FC-B334-D95B7568D9B7}" type="datetimeFigureOut">
              <a:rPr lang="ru-RU" smtClean="0"/>
              <a:t>03.09.2022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6E177C-A76E-4CC2-A493-26DA75E2E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B9AD90-E64A-4EC1-8287-6DD14E522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CB464-A2F0-406F-84B8-68537B6EC3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03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B72531-3B16-4240-B107-7275E3660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D0FC48-5544-462A-9984-7E25536016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9211F84-13CF-4395-8C37-63DD6A1CE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5AAC3C0-0F4E-40D3-927D-A6BADFA5B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120D1-C34D-46FC-B334-D95B7568D9B7}" type="datetimeFigureOut">
              <a:rPr lang="ru-RU" smtClean="0"/>
              <a:t>03.09.2022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C2288E9-0B97-491C-8C28-08553B382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7245FBF-22FF-4065-9C57-45687464B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CB464-A2F0-406F-84B8-68537B6EC3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2724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8FA237-7E3F-42AE-B36F-D7EE32DEB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AA36F6B-BFF1-46C6-B04B-038206F96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9F863AC-142F-49FC-97DC-298CB0E0E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8E47E5B-E150-4719-AF0B-7ACD30BA13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671F715-C051-4B20-8B3B-DD54A26FB0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B41484D-ECE6-40DD-848C-B7735C051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120D1-C34D-46FC-B334-D95B7568D9B7}" type="datetimeFigureOut">
              <a:rPr lang="ru-RU" smtClean="0"/>
              <a:t>03.09.2022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626811B-6572-44AC-8636-9E8AAC1B4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8092B92-FB02-415B-8F72-D27584EF1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CB464-A2F0-406F-84B8-68537B6EC3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1000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664A8E-C2B5-4579-BB87-4F0DC668E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C2D3030-3814-41C8-8063-C883D29F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120D1-C34D-46FC-B334-D95B7568D9B7}" type="datetimeFigureOut">
              <a:rPr lang="ru-RU" smtClean="0"/>
              <a:t>03.09.2022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08F77D3-27F8-42A2-BFBC-4D315017F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2AF4F53-67C0-4701-9C64-83A31FF8E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CB464-A2F0-406F-84B8-68537B6EC3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6762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BB03E8A-40B1-4352-A567-459689F38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120D1-C34D-46FC-B334-D95B7568D9B7}" type="datetimeFigureOut">
              <a:rPr lang="ru-RU" smtClean="0"/>
              <a:t>03.09.2022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06DD96D-D3E9-4B74-9C68-1949EA17C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F81C0ED-5F8B-4881-9323-3BDA15FE1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CB464-A2F0-406F-84B8-68537B6EC3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9681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136D04-E6EA-4FB3-9259-A7DB1B82F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47AF70-5DFE-4B73-BB4A-DA339E11C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7138B9F-15DE-4A86-9B55-9C587B6D8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4CF0F8F-029F-4591-ABB6-41F2F56E6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120D1-C34D-46FC-B334-D95B7568D9B7}" type="datetimeFigureOut">
              <a:rPr lang="ru-RU" smtClean="0"/>
              <a:t>03.09.2022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55E786-1D81-4F19-935A-77908DA26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1EB9F49-2AA9-4503-8EE5-4EFAE6C46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CB464-A2F0-406F-84B8-68537B6EC3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8662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401114-C37B-41AD-A112-813ACB74F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5C4F61D-DCFC-4803-BE76-E9F9F2286F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254C6AC-F9C5-4E8F-B03E-64683963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4CC0C72-5CEC-4584-BDCB-3FB147C6F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120D1-C34D-46FC-B334-D95B7568D9B7}" type="datetimeFigureOut">
              <a:rPr lang="ru-RU" smtClean="0"/>
              <a:t>03.09.2022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4A5B7B-FF4F-4BE7-89B9-CD57B7DAC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B0EF6E8-EFFA-4F19-BAB3-55C7DCEA1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CB464-A2F0-406F-84B8-68537B6EC3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033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943419-FA8C-4BB2-AEE4-9C125D64A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F99DA5B-0D72-4608-8454-D33AF2B83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EC3195-56C0-4A2A-BE95-E8DDDEBAB9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120D1-C34D-46FC-B334-D95B7568D9B7}" type="datetimeFigureOut">
              <a:rPr lang="ru-RU" smtClean="0"/>
              <a:t>03.09.2022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210414-3CB0-4BA9-B9D3-5818C24E15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118BC8-50ED-4A43-AD85-DECDDA2623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CB464-A2F0-406F-84B8-68537B6EC3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655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209BB9-2B1A-430B-A8EA-E414ECEDB2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Математические методы анализа данных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B0A06A3-81FF-495D-B100-2213E508EA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73024"/>
            <a:ext cx="9144000" cy="928317"/>
          </a:xfrm>
        </p:spPr>
        <p:txBody>
          <a:bodyPr/>
          <a:lstStyle/>
          <a:p>
            <a:pPr algn="r"/>
            <a:r>
              <a:rPr lang="ru-RU" dirty="0"/>
              <a:t>Лежнина Юлия Аркадьевна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24CD1E6E-1D3C-4549-AF9F-B8705955E085}"/>
              </a:ext>
            </a:extLst>
          </p:cNvPr>
          <p:cNvSpPr txBox="1">
            <a:spLocks/>
          </p:cNvSpPr>
          <p:nvPr/>
        </p:nvSpPr>
        <p:spPr>
          <a:xfrm>
            <a:off x="1524000" y="546543"/>
            <a:ext cx="9144000" cy="1053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Московский политехнический университет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AB7DF187-5CE2-406D-B6D8-9A54C98EDFB2}"/>
              </a:ext>
            </a:extLst>
          </p:cNvPr>
          <p:cNvSpPr txBox="1">
            <a:spLocks/>
          </p:cNvSpPr>
          <p:nvPr/>
        </p:nvSpPr>
        <p:spPr>
          <a:xfrm>
            <a:off x="4229724" y="5912851"/>
            <a:ext cx="3732551" cy="797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Москва 2022</a:t>
            </a:r>
          </a:p>
        </p:txBody>
      </p:sp>
    </p:spTree>
    <p:extLst>
      <p:ext uri="{BB962C8B-B14F-4D97-AF65-F5344CB8AC3E}">
        <p14:creationId xmlns:p14="http://schemas.microsoft.com/office/powerpoint/2010/main" val="128819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B0D59A-1854-4B14-B001-0782D4030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распределения. </a:t>
            </a:r>
            <a:br>
              <a:rPr lang="ru-RU" dirty="0"/>
            </a:br>
            <a:r>
              <a:rPr lang="ru-RU" dirty="0"/>
              <a:t>Плотность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C180A12D-EF14-492F-80E6-A95579ED30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3542" y="1563536"/>
            <a:ext cx="9785216" cy="529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468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DDB89B-F9B7-450F-86E1-588C6F81C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Равномерное распределение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10B6333-2123-4157-8A7C-2185A71644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36077"/>
            <a:ext cx="4025630" cy="3394833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24EEEE0-51EF-4392-9784-99FE03D7C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260" y="2420490"/>
            <a:ext cx="4025182" cy="132556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0442051-6CE6-42E2-AC5B-0D6CE06951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0754" y="4023051"/>
            <a:ext cx="5545759" cy="24232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715A21D-C81C-4119-AF7E-16E536F792A9}"/>
              </a:ext>
            </a:extLst>
          </p:cNvPr>
          <p:cNvSpPr txBox="1"/>
          <p:nvPr/>
        </p:nvSpPr>
        <p:spPr>
          <a:xfrm>
            <a:off x="989293" y="1497160"/>
            <a:ext cx="10364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Говорят, что случайная величина имеет непрерывное равномерное распределение на отрезке </a:t>
            </a:r>
            <a:r>
              <a:rPr lang="en-US" dirty="0"/>
              <a:t>[</a:t>
            </a:r>
            <a:r>
              <a:rPr lang="en-US" dirty="0" err="1"/>
              <a:t>a,b</a:t>
            </a:r>
            <a:r>
              <a:rPr lang="en-US" dirty="0"/>
              <a:t>], </a:t>
            </a:r>
            <a:r>
              <a:rPr lang="ru-RU" dirty="0"/>
              <a:t>где </a:t>
            </a:r>
            <a:r>
              <a:rPr lang="en-US" dirty="0"/>
              <a:t>a </a:t>
            </a:r>
            <a:r>
              <a:rPr lang="ru-RU" dirty="0"/>
              <a:t>и</a:t>
            </a:r>
            <a:r>
              <a:rPr lang="en-US" dirty="0"/>
              <a:t> b</a:t>
            </a:r>
            <a:r>
              <a:rPr lang="ru-RU" dirty="0"/>
              <a:t> действительные числа</a:t>
            </a:r>
            <a:r>
              <a:rPr lang="en-US" dirty="0"/>
              <a:t>, </a:t>
            </a:r>
            <a:r>
              <a:rPr lang="ru-RU" dirty="0"/>
              <a:t>если её плотность </a:t>
            </a:r>
            <a:r>
              <a:rPr lang="en-US" dirty="0" err="1"/>
              <a:t>fX</a:t>
            </a:r>
            <a:r>
              <a:rPr lang="en-US" dirty="0"/>
              <a:t>(x) </a:t>
            </a:r>
            <a:r>
              <a:rPr lang="ru-RU" dirty="0"/>
              <a:t>имеет вид:</a:t>
            </a:r>
          </a:p>
        </p:txBody>
      </p:sp>
    </p:spTree>
    <p:extLst>
      <p:ext uri="{BB962C8B-B14F-4D97-AF65-F5344CB8AC3E}">
        <p14:creationId xmlns:p14="http://schemas.microsoft.com/office/powerpoint/2010/main" val="3415835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120B87-9E30-4766-A6EB-6D26FE282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Нормальное распределение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83B3ADA-3ABF-49F3-8C8F-B67877758B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296124"/>
            <a:ext cx="4122906" cy="351985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CD1503-24EF-4674-9B07-5B7410BE1E0B}"/>
              </a:ext>
            </a:extLst>
          </p:cNvPr>
          <p:cNvSpPr txBox="1"/>
          <p:nvPr/>
        </p:nvSpPr>
        <p:spPr>
          <a:xfrm>
            <a:off x="838199" y="1450060"/>
            <a:ext cx="1079608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/>
              <a:t>Норма́льное</a:t>
            </a:r>
            <a:r>
              <a:rPr lang="ru-RU" dirty="0"/>
              <a:t> </a:t>
            </a:r>
            <a:r>
              <a:rPr lang="ru-RU" dirty="0" err="1"/>
              <a:t>распределе́ние</a:t>
            </a:r>
            <a:r>
              <a:rPr lang="ru-RU" dirty="0"/>
              <a:t>, также называемое распределением Гаусса или Гаусса — Лапласа — распределение вероятностей, которое в одномерном случае задаётся функцией плотности вероятности, совпадающей с функцией Гаусса (здесь параметр µ</a:t>
            </a:r>
            <a:r>
              <a:rPr lang="en-US" dirty="0"/>
              <a:t>  — </a:t>
            </a:r>
            <a:r>
              <a:rPr lang="ru-RU" dirty="0"/>
              <a:t>математическое ожидание (среднее значение), медиана и мода распределения, а параметр </a:t>
            </a:r>
            <a:r>
              <a:rPr lang="el-GR" dirty="0"/>
              <a:t>σ </a:t>
            </a:r>
            <a:r>
              <a:rPr lang="en-US" dirty="0"/>
              <a:t>— </a:t>
            </a:r>
            <a:r>
              <a:rPr lang="ru-RU" dirty="0"/>
              <a:t>среднеквадратическое отклонение, </a:t>
            </a:r>
            <a:r>
              <a:rPr lang="el-GR" dirty="0"/>
              <a:t>σ </a:t>
            </a:r>
            <a:r>
              <a:rPr lang="en-US" dirty="0"/>
              <a:t>^{2} — </a:t>
            </a:r>
            <a:r>
              <a:rPr lang="ru-RU" dirty="0"/>
              <a:t>дисперсия распределения :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7BB6BDB-D196-49BC-8CAE-76379C8E8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2187" y="2775623"/>
            <a:ext cx="4347554" cy="1365174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9620EBF-A905-48E5-8886-4697D23C23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2187" y="4673282"/>
            <a:ext cx="4347554" cy="182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316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317CEB-DBB7-493B-8095-0933227E1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Распределение Бернулли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F99D167-95A7-4028-99F3-392982E6B6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3429000"/>
            <a:ext cx="3986719" cy="302024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208363-18D4-46A9-A43C-43D91A1C9B6C}"/>
              </a:ext>
            </a:extLst>
          </p:cNvPr>
          <p:cNvSpPr txBox="1"/>
          <p:nvPr/>
        </p:nvSpPr>
        <p:spPr>
          <a:xfrm>
            <a:off x="838199" y="1690688"/>
            <a:ext cx="111268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Случайная величина </a:t>
            </a:r>
            <a:r>
              <a:rPr lang="en-US" dirty="0"/>
              <a:t>X </a:t>
            </a:r>
            <a:r>
              <a:rPr lang="ru-RU" dirty="0"/>
              <a:t>имеет распределение Бернулли, если она принимает всего два значения: 1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0 </a:t>
            </a:r>
            <a:r>
              <a:rPr lang="ru-RU" dirty="0"/>
              <a:t>с вероятностями </a:t>
            </a:r>
            <a:r>
              <a:rPr lang="en-US" dirty="0"/>
              <a:t>p</a:t>
            </a:r>
            <a:r>
              <a:rPr lang="ru-RU" dirty="0"/>
              <a:t> и </a:t>
            </a:r>
            <a:r>
              <a:rPr lang="en-US" dirty="0"/>
              <a:t>q</a:t>
            </a:r>
            <a:r>
              <a:rPr lang="ru-RU" dirty="0"/>
              <a:t>=</a:t>
            </a:r>
            <a:r>
              <a:rPr lang="en-US" dirty="0"/>
              <a:t> 1-p </a:t>
            </a:r>
            <a:r>
              <a:rPr lang="ru-RU" dirty="0"/>
              <a:t>соответственно. Таким образом: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A1C253B-3A29-46F0-882D-17B920AD7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636" y="2558804"/>
            <a:ext cx="2062669" cy="91489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A93C3FC-40C6-40AE-833B-7D1F7E29AD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1636" y="3695483"/>
            <a:ext cx="4280577" cy="277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686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56909C-DCEF-4768-8807-2571BE17B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Биномиальное распределение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DBC2F3B-0E36-4E69-91B6-6041E2A9C3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459660"/>
            <a:ext cx="4453647" cy="303321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990AF1-46C1-410C-B23E-737BAF7DEF94}"/>
              </a:ext>
            </a:extLst>
          </p:cNvPr>
          <p:cNvSpPr txBox="1"/>
          <p:nvPr/>
        </p:nvSpPr>
        <p:spPr>
          <a:xfrm>
            <a:off x="838200" y="1448705"/>
            <a:ext cx="10515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Пусть </a:t>
            </a:r>
            <a:r>
              <a:rPr lang="en-US" dirty="0"/>
              <a:t>X_1,</a:t>
            </a:r>
            <a:r>
              <a:rPr lang="ru-RU" dirty="0"/>
              <a:t>…</a:t>
            </a:r>
            <a:r>
              <a:rPr lang="en-US" dirty="0"/>
              <a:t>,</a:t>
            </a:r>
            <a:r>
              <a:rPr lang="en-US" dirty="0" err="1"/>
              <a:t>X_n</a:t>
            </a:r>
            <a:r>
              <a:rPr lang="ru-RU" dirty="0"/>
              <a:t> </a:t>
            </a:r>
            <a:r>
              <a:rPr lang="en-US" dirty="0"/>
              <a:t>— </a:t>
            </a:r>
            <a:r>
              <a:rPr lang="ru-RU" dirty="0"/>
              <a:t>конечная последовательность независимых случайных величин, имеющих одинаковое распределение Бернулли с параметром </a:t>
            </a:r>
            <a:r>
              <a:rPr lang="en-US" dirty="0"/>
              <a:t>p, </a:t>
            </a:r>
            <a:r>
              <a:rPr lang="ru-RU" dirty="0"/>
              <a:t>то есть при каждом </a:t>
            </a:r>
            <a:r>
              <a:rPr lang="en-US" dirty="0"/>
              <a:t>n </a:t>
            </a:r>
            <a:r>
              <a:rPr lang="ru-RU" dirty="0"/>
              <a:t>величина </a:t>
            </a:r>
            <a:r>
              <a:rPr lang="en-US" dirty="0" err="1"/>
              <a:t>X_i</a:t>
            </a:r>
            <a:r>
              <a:rPr lang="en-US" dirty="0"/>
              <a:t> </a:t>
            </a:r>
            <a:r>
              <a:rPr lang="ru-RU" dirty="0"/>
              <a:t>принимает значения </a:t>
            </a:r>
            <a:r>
              <a:rPr lang="en-US" dirty="0"/>
              <a:t>1 («</a:t>
            </a:r>
            <a:r>
              <a:rPr lang="ru-RU" dirty="0"/>
              <a:t>успех») и </a:t>
            </a:r>
            <a:r>
              <a:rPr lang="en-US" dirty="0"/>
              <a:t>0 («</a:t>
            </a:r>
            <a:r>
              <a:rPr lang="ru-RU" dirty="0"/>
              <a:t>неудача») с вероятностями </a:t>
            </a:r>
            <a:r>
              <a:rPr lang="en-US" dirty="0"/>
              <a:t>p </a:t>
            </a:r>
            <a:r>
              <a:rPr lang="ru-RU" dirty="0"/>
              <a:t>и </a:t>
            </a:r>
            <a:r>
              <a:rPr lang="en-US" dirty="0"/>
              <a:t>q=1-p </a:t>
            </a:r>
            <a:r>
              <a:rPr lang="ru-RU" dirty="0"/>
              <a:t>соответственно. Тогда случайная величина </a:t>
            </a:r>
            <a:r>
              <a:rPr lang="en-US" dirty="0"/>
              <a:t>Y=X_1+…+</a:t>
            </a:r>
            <a:r>
              <a:rPr lang="en-US" dirty="0" err="1"/>
              <a:t>X_n</a:t>
            </a:r>
            <a:r>
              <a:rPr lang="en-US" dirty="0"/>
              <a:t> </a:t>
            </a:r>
            <a:r>
              <a:rPr lang="ru-RU" dirty="0"/>
              <a:t>имеет биномиальное распределение с параметрами </a:t>
            </a:r>
            <a:r>
              <a:rPr lang="en-US" dirty="0"/>
              <a:t>n </a:t>
            </a:r>
            <a:r>
              <a:rPr lang="ru-RU" dirty="0"/>
              <a:t>и </a:t>
            </a:r>
            <a:r>
              <a:rPr lang="en-US" dirty="0"/>
              <a:t>p.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65CEBFE-4ACA-4F81-9071-1DD8AE25C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658" y="2778880"/>
            <a:ext cx="5506006" cy="96905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5C857D7-F934-4D96-B683-AAB2123D10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4962" y="3809095"/>
            <a:ext cx="5043285" cy="260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380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59B535-45F7-4E55-BC7C-8E1C474C3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Распределение Пуассона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3A52FD11-24CD-41FC-BF0A-1DE3DECF79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84966"/>
            <a:ext cx="5077212" cy="38079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F47957-7D72-4C1A-AD90-5A2FE39CCD46}"/>
              </a:ext>
            </a:extLst>
          </p:cNvPr>
          <p:cNvSpPr txBox="1"/>
          <p:nvPr/>
        </p:nvSpPr>
        <p:spPr>
          <a:xfrm>
            <a:off x="838200" y="1495590"/>
            <a:ext cx="108349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 err="1"/>
              <a:t>Распределе́ние</a:t>
            </a:r>
            <a:r>
              <a:rPr lang="ru-RU" b="1" dirty="0"/>
              <a:t> </a:t>
            </a:r>
            <a:r>
              <a:rPr lang="ru-RU" b="1" dirty="0" err="1"/>
              <a:t>Пуассо́на</a:t>
            </a:r>
            <a:r>
              <a:rPr lang="ru-RU" b="1" dirty="0"/>
              <a:t> </a:t>
            </a:r>
            <a:r>
              <a:rPr lang="ru-RU" dirty="0"/>
              <a:t>— распределение дискретного типа случайной величины, представляющей собой число событий, произошедших за фиксированное время, при условии, что данные события происходят с некоторой фиксированной средней интенсивностью и независимо друг от друга.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948EC97-E5A0-4AC0-9D59-3B5B811FC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2238" y="4439081"/>
            <a:ext cx="4867310" cy="175223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55749B6-E63C-49A9-AFBB-297BE1A958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2242" y="2821153"/>
            <a:ext cx="3915603" cy="92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754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9CAD4C-4F30-4FD8-A034-0245E3A2C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Карта связей распределений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36FAA02-D2FD-4913-BD56-B27D7E37C6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9694" y="1825625"/>
            <a:ext cx="9914106" cy="435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303720-4A9C-4184-B02F-F52154C26AFE}"/>
              </a:ext>
            </a:extLst>
          </p:cNvPr>
          <p:cNvSpPr txBox="1"/>
          <p:nvPr/>
        </p:nvSpPr>
        <p:spPr>
          <a:xfrm>
            <a:off x="7913451" y="6311900"/>
            <a:ext cx="6099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https://habr.com/ru/post/331060/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6697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CE5C75-141D-4B5E-B3C7-FF21E0455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Центральная предельная теорема (Ляпунова)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C0A8C1-412B-4D06-B71B-1E49C7152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698804" cy="1477328"/>
          </a:xfrm>
        </p:spPr>
        <p:txBody>
          <a:bodyPr>
            <a:normAutofit lnSpcReduction="10000"/>
          </a:bodyPr>
          <a:lstStyle/>
          <a:p>
            <a:r>
              <a:rPr lang="ru-RU" b="0" i="0" dirty="0">
                <a:solidFill>
                  <a:srgbClr val="414B52"/>
                </a:solidFill>
                <a:effectLst/>
                <a:latin typeface="Arial" panose="020B0604020202020204" pitchFamily="34" charset="0"/>
              </a:rPr>
              <a:t>Сумма большого числа как угодно распределенных независимых случайных величин распределена асимптотически нормально, если только слагаемые вносят равномерно малый вклад в сумму.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52795B6-5C16-44DE-94E4-E03F19D8F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792" y="3168016"/>
            <a:ext cx="4548795" cy="34368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719B2B-E58C-4A61-B5DF-3A81357F3078}"/>
              </a:ext>
            </a:extLst>
          </p:cNvPr>
          <p:cNvSpPr txBox="1"/>
          <p:nvPr/>
        </p:nvSpPr>
        <p:spPr>
          <a:xfrm>
            <a:off x="5858179" y="5015547"/>
            <a:ext cx="609924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«Сглаживание» распределения суммированием. Показана функция плотности вероятности одной случайной величины, а также распределения суммы двух, трёх и четырёх случайных величин с такой же функцией распределения.</a:t>
            </a:r>
          </a:p>
        </p:txBody>
      </p:sp>
    </p:spTree>
    <p:extLst>
      <p:ext uri="{BB962C8B-B14F-4D97-AF65-F5344CB8AC3E}">
        <p14:creationId xmlns:p14="http://schemas.microsoft.com/office/powerpoint/2010/main" val="273545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C64FF1-00E1-4B75-ADA9-8F6F94C3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Характеристики случайных величин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142306B-A8C0-43C0-9EB9-6B77B08AA4AC}"/>
              </a:ext>
            </a:extLst>
          </p:cNvPr>
          <p:cNvSpPr/>
          <p:nvPr/>
        </p:nvSpPr>
        <p:spPr>
          <a:xfrm>
            <a:off x="3521413" y="1690688"/>
            <a:ext cx="5136204" cy="9941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dirty="0"/>
              <a:t>Математическое ожидание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37995EA-48F7-4B7B-A578-65126C169A2F}"/>
              </a:ext>
            </a:extLst>
          </p:cNvPr>
          <p:cNvSpPr/>
          <p:nvPr/>
        </p:nvSpPr>
        <p:spPr>
          <a:xfrm>
            <a:off x="838200" y="2976664"/>
            <a:ext cx="4298004" cy="9941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/>
              <a:t>Дискретная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79065FF-C0B2-4465-BB13-765FF98EB12B}"/>
              </a:ext>
            </a:extLst>
          </p:cNvPr>
          <p:cNvSpPr/>
          <p:nvPr/>
        </p:nvSpPr>
        <p:spPr>
          <a:xfrm>
            <a:off x="7055796" y="3016251"/>
            <a:ext cx="4298004" cy="9941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/>
              <a:t>Непрерывная</a:t>
            </a: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7B327722-CC50-45F6-B3CA-82ECE35F90F4}"/>
              </a:ext>
            </a:extLst>
          </p:cNvPr>
          <p:cNvCxnSpPr>
            <a:stCxn id="4" idx="1"/>
          </p:cNvCxnSpPr>
          <p:nvPr/>
        </p:nvCxnSpPr>
        <p:spPr>
          <a:xfrm flipH="1">
            <a:off x="2431915" y="2187761"/>
            <a:ext cx="1089498" cy="788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0666F2D4-CC85-416D-9858-DD87835661BD}"/>
              </a:ext>
            </a:extLst>
          </p:cNvPr>
          <p:cNvCxnSpPr>
            <a:stCxn id="4" idx="3"/>
          </p:cNvCxnSpPr>
          <p:nvPr/>
        </p:nvCxnSpPr>
        <p:spPr>
          <a:xfrm>
            <a:off x="8657617" y="2187761"/>
            <a:ext cx="1186774" cy="788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77D60B9-761C-415E-AF1F-21E24D861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889" y="4147732"/>
            <a:ext cx="3727315" cy="101958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A8C5576-6986-45E3-9D2F-6517E6589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991" y="5276124"/>
            <a:ext cx="2683213" cy="1136639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D777315-41A1-4D54-950E-FC22EFAD4F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5796" y="4356075"/>
            <a:ext cx="1069650" cy="602894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2DEF2945-A5E1-4EAF-8D5F-E03BA58E7C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4090" y="5361793"/>
            <a:ext cx="2920301" cy="99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5148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A6C13A-A837-490C-8AB4-992017110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Квантили, мода, медиана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E11E851C-FFEC-449D-957D-C52DAC2DBF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009" y="2159650"/>
            <a:ext cx="5169958" cy="384888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A02AF10-3DAD-42F4-A7AB-46628C876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863" y="2159649"/>
            <a:ext cx="5252128" cy="384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964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95C3BF-149F-44D1-A3C6-5640E03B7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лекции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58BF02-E3D6-43B0-B479-5804D4C0C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33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Основы теории вероятностей.</a:t>
            </a:r>
            <a:endParaRPr lang="ru-RU" sz="3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29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Свойства вероятности.</a:t>
            </a:r>
            <a:endParaRPr lang="ru-RU" sz="2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29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Условная вероятность.</a:t>
            </a:r>
            <a:endParaRPr lang="ru-RU" sz="2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33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Случайные величины.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29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Примеры.</a:t>
            </a:r>
            <a:endParaRPr lang="ru-RU" sz="2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29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Характеристики случайных величин.</a:t>
            </a:r>
            <a:endParaRPr lang="ru-RU" sz="2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3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Графический анализ.</a:t>
            </a:r>
            <a:endParaRPr lang="ru-RU" sz="3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29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Эмпирическая функция.</a:t>
            </a:r>
            <a:endParaRPr lang="ru-RU" sz="2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29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Гистограммы.</a:t>
            </a:r>
            <a:endParaRPr lang="ru-RU" sz="2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29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Ящик с усами.</a:t>
            </a:r>
            <a:endParaRPr lang="ru-RU" sz="2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29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Диаграмма рассеивания.</a:t>
            </a:r>
            <a:endParaRPr lang="ru-RU" sz="2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8724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A6C13A-A837-490C-8AB4-992017110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Квантили, мода, медиана</a:t>
            </a:r>
          </a:p>
        </p:txBody>
      </p:sp>
      <p:pic>
        <p:nvPicPr>
          <p:cNvPr id="2052" name="Picture 4" descr="Нормальное распределение в статистике с примером решения">
            <a:extLst>
              <a:ext uri="{FF2B5EF4-FFF2-40B4-BE49-F238E27FC236}">
                <a16:creationId xmlns:a16="http://schemas.microsoft.com/office/drawing/2014/main" id="{0424BBD6-4715-4FC5-B596-4195E4ED7A9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132" y="1653037"/>
            <a:ext cx="9941668" cy="4609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57079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E4801D-D3AB-4E72-8B89-E97FD0EC6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6875CB-39A6-487B-9B80-4E8F61D2B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N=25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01DDC70-00E6-46EB-8E4E-CA7AB9F5F7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145892"/>
              </p:ext>
            </p:extLst>
          </p:nvPr>
        </p:nvGraphicFramePr>
        <p:xfrm>
          <a:off x="385865" y="2933573"/>
          <a:ext cx="1142027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7534">
                  <a:extLst>
                    <a:ext uri="{9D8B030D-6E8A-4147-A177-3AD203B41FA5}">
                      <a16:colId xmlns:a16="http://schemas.microsoft.com/office/drawing/2014/main" val="299069101"/>
                    </a:ext>
                  </a:extLst>
                </a:gridCol>
                <a:gridCol w="1249092">
                  <a:extLst>
                    <a:ext uri="{9D8B030D-6E8A-4147-A177-3AD203B41FA5}">
                      <a16:colId xmlns:a16="http://schemas.microsoft.com/office/drawing/2014/main" val="1370264566"/>
                    </a:ext>
                  </a:extLst>
                </a:gridCol>
                <a:gridCol w="1249092">
                  <a:extLst>
                    <a:ext uri="{9D8B030D-6E8A-4147-A177-3AD203B41FA5}">
                      <a16:colId xmlns:a16="http://schemas.microsoft.com/office/drawing/2014/main" val="2388270169"/>
                    </a:ext>
                  </a:extLst>
                </a:gridCol>
                <a:gridCol w="1249092">
                  <a:extLst>
                    <a:ext uri="{9D8B030D-6E8A-4147-A177-3AD203B41FA5}">
                      <a16:colId xmlns:a16="http://schemas.microsoft.com/office/drawing/2014/main" val="3362183470"/>
                    </a:ext>
                  </a:extLst>
                </a:gridCol>
                <a:gridCol w="1249092">
                  <a:extLst>
                    <a:ext uri="{9D8B030D-6E8A-4147-A177-3AD203B41FA5}">
                      <a16:colId xmlns:a16="http://schemas.microsoft.com/office/drawing/2014/main" val="3184365675"/>
                    </a:ext>
                  </a:extLst>
                </a:gridCol>
                <a:gridCol w="1249092">
                  <a:extLst>
                    <a:ext uri="{9D8B030D-6E8A-4147-A177-3AD203B41FA5}">
                      <a16:colId xmlns:a16="http://schemas.microsoft.com/office/drawing/2014/main" val="623026127"/>
                    </a:ext>
                  </a:extLst>
                </a:gridCol>
                <a:gridCol w="1249092">
                  <a:extLst>
                    <a:ext uri="{9D8B030D-6E8A-4147-A177-3AD203B41FA5}">
                      <a16:colId xmlns:a16="http://schemas.microsoft.com/office/drawing/2014/main" val="2953008512"/>
                    </a:ext>
                  </a:extLst>
                </a:gridCol>
                <a:gridCol w="1249092">
                  <a:extLst>
                    <a:ext uri="{9D8B030D-6E8A-4147-A177-3AD203B41FA5}">
                      <a16:colId xmlns:a16="http://schemas.microsoft.com/office/drawing/2014/main" val="1613293075"/>
                    </a:ext>
                  </a:extLst>
                </a:gridCol>
                <a:gridCol w="1249092">
                  <a:extLst>
                    <a:ext uri="{9D8B030D-6E8A-4147-A177-3AD203B41FA5}">
                      <a16:colId xmlns:a16="http://schemas.microsoft.com/office/drawing/2014/main" val="1445605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Кол-во человек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113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Зарплата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45000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15000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tx1"/>
                          </a:solidFill>
                        </a:rPr>
                        <a:t>5700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5500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3700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60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примечание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матожидание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медиана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мода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470659"/>
                  </a:ext>
                </a:extLst>
              </a:tr>
            </a:tbl>
          </a:graphicData>
        </a:graphic>
      </p:graphicFrame>
      <p:sp>
        <p:nvSpPr>
          <p:cNvPr id="5" name="Овал 4">
            <a:extLst>
              <a:ext uri="{FF2B5EF4-FFF2-40B4-BE49-F238E27FC236}">
                <a16:creationId xmlns:a16="http://schemas.microsoft.com/office/drawing/2014/main" id="{3BE07F09-809B-4973-94B2-A644D1B342D4}"/>
              </a:ext>
            </a:extLst>
          </p:cNvPr>
          <p:cNvSpPr/>
          <p:nvPr/>
        </p:nvSpPr>
        <p:spPr>
          <a:xfrm>
            <a:off x="5100536" y="5116749"/>
            <a:ext cx="1990928" cy="106021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Оптимистичный вариант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9AB7D0E4-883A-4781-B806-C9D677B2DB53}"/>
              </a:ext>
            </a:extLst>
          </p:cNvPr>
          <p:cNvSpPr/>
          <p:nvPr/>
        </p:nvSpPr>
        <p:spPr>
          <a:xfrm>
            <a:off x="10000034" y="5116749"/>
            <a:ext cx="1806101" cy="10739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Пессимистичный вариант</a:t>
            </a: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ECB0D15F-3B0A-4FE6-8DD8-7A6986E6352A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6096000" y="4670933"/>
            <a:ext cx="0" cy="445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88C0DB05-41FA-4BF4-AD52-923AEB1E965B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10894979" y="4670933"/>
            <a:ext cx="8106" cy="445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4062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2366FE-4E0F-440F-BC88-0ED5108E5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Вариативность случайной величины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34445F8-2E20-4CF4-9BB3-9897449E4D76}"/>
              </a:ext>
            </a:extLst>
          </p:cNvPr>
          <p:cNvSpPr/>
          <p:nvPr/>
        </p:nvSpPr>
        <p:spPr>
          <a:xfrm>
            <a:off x="3521413" y="1690688"/>
            <a:ext cx="5136204" cy="9941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dirty="0"/>
              <a:t>Дисперсия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B81D123-4323-4ED1-81DE-5D05BF97B9E8}"/>
              </a:ext>
            </a:extLst>
          </p:cNvPr>
          <p:cNvSpPr/>
          <p:nvPr/>
        </p:nvSpPr>
        <p:spPr>
          <a:xfrm>
            <a:off x="778821" y="3667125"/>
            <a:ext cx="4298004" cy="9941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/>
              <a:t>Дискретная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382B73B-8CBF-4368-B5BB-FE2927381F75}"/>
              </a:ext>
            </a:extLst>
          </p:cNvPr>
          <p:cNvSpPr/>
          <p:nvPr/>
        </p:nvSpPr>
        <p:spPr>
          <a:xfrm>
            <a:off x="7037354" y="3676093"/>
            <a:ext cx="4298004" cy="9941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/>
              <a:t>Непрерывная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0C186026-7BC4-4867-9E5D-6615AF514DEE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2509736" y="2187761"/>
            <a:ext cx="1011677" cy="1479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DE075405-FF31-410E-8351-0F40440DF4E1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8657617" y="2187761"/>
            <a:ext cx="1011677" cy="1479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1B09433-F5CA-4653-908D-6079AE287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3429" y="2792092"/>
            <a:ext cx="3745142" cy="87503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8734AD3-AC2A-4560-8E56-5B4BE5ECA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572" y="5034840"/>
            <a:ext cx="6213682" cy="1458035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AED682A1-E54D-46F2-9236-CF2733A5A8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6674" y="4895334"/>
            <a:ext cx="4773562" cy="173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1196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A6C13A-A837-490C-8AB4-992017110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Квартили, правило двух </a:t>
            </a:r>
            <a:r>
              <a:rPr lang="el-GR" dirty="0"/>
              <a:t>σ</a:t>
            </a:r>
            <a:r>
              <a:rPr lang="ru-RU" dirty="0"/>
              <a:t> 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560C184A-9BCD-4CE6-96A4-9AEEC58782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8498" y="1924152"/>
            <a:ext cx="7934527" cy="39765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D43E4A-2076-401D-9D10-2F2F4D45456E}"/>
              </a:ext>
            </a:extLst>
          </p:cNvPr>
          <p:cNvSpPr txBox="1"/>
          <p:nvPr/>
        </p:nvSpPr>
        <p:spPr>
          <a:xfrm>
            <a:off x="8643024" y="1690688"/>
            <a:ext cx="24678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а=900</a:t>
            </a:r>
          </a:p>
          <a:p>
            <a:r>
              <a:rPr lang="ru-RU" sz="2800" dirty="0"/>
              <a:t>σ</a:t>
            </a:r>
            <a:r>
              <a:rPr lang="en-US" sz="2800" dirty="0"/>
              <a:t>^2=</a:t>
            </a:r>
            <a:r>
              <a:rPr lang="ru-RU" sz="2800" dirty="0"/>
              <a:t>400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54EE55-D58C-4362-8C69-8229CC175D53}"/>
              </a:ext>
            </a:extLst>
          </p:cNvPr>
          <p:cNvSpPr txBox="1"/>
          <p:nvPr/>
        </p:nvSpPr>
        <p:spPr>
          <a:xfrm>
            <a:off x="8643024" y="3049994"/>
            <a:ext cx="31858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Сколько кликов ожидать с вероятностью 95%?</a:t>
            </a:r>
          </a:p>
        </p:txBody>
      </p:sp>
    </p:spTree>
    <p:extLst>
      <p:ext uri="{BB962C8B-B14F-4D97-AF65-F5344CB8AC3E}">
        <p14:creationId xmlns:p14="http://schemas.microsoft.com/office/powerpoint/2010/main" val="24598776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C62E04-51EC-438D-BE0E-089C2102D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Квартет </a:t>
            </a:r>
            <a:r>
              <a:rPr lang="ru-RU" dirty="0" err="1"/>
              <a:t>Энскомба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796D730-7519-44F8-8A87-8555256B8A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287978"/>
            <a:ext cx="5254154" cy="2778864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2E286CC-3DF4-4617-9907-73D6B5727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55484"/>
            <a:ext cx="4434191" cy="485588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A85263D-9A5B-4AE3-97C5-F76178848F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3744" y="3093357"/>
            <a:ext cx="5623805" cy="374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9862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27D242-5310-4F58-9D1E-5C9C3A5A1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361" y="365124"/>
            <a:ext cx="3694889" cy="1325563"/>
          </a:xfrm>
        </p:spPr>
        <p:txBody>
          <a:bodyPr/>
          <a:lstStyle/>
          <a:p>
            <a:r>
              <a:rPr lang="ru-RU" dirty="0"/>
              <a:t>Эмпирическая функция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32F1D5EE-A7C4-4671-9F14-7293BFBFFF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889" y="2782110"/>
            <a:ext cx="7790410" cy="407588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1585944-D4EB-4C4D-B05B-739DFB98F2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447" t="55052" b="5307"/>
          <a:stretch/>
        </p:blipFill>
        <p:spPr>
          <a:xfrm>
            <a:off x="7042826" y="167365"/>
            <a:ext cx="4649821" cy="235788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EDFACD1-A647-4381-BC69-29C1EB25FE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937" y="1475542"/>
            <a:ext cx="3694889" cy="101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731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8E4D89-A8B8-4D60-A525-6C57752EF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Гистограммы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97C7DC20-3196-4741-B50E-6DCEC1503A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98843"/>
            <a:ext cx="10739021" cy="326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4830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E2C72-5420-4BF3-8E9A-0C8DC9B42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540"/>
            <a:ext cx="10515600" cy="1325563"/>
          </a:xfrm>
        </p:spPr>
        <p:txBody>
          <a:bodyPr/>
          <a:lstStyle/>
          <a:p>
            <a:r>
              <a:rPr lang="ru-RU" dirty="0"/>
              <a:t>Гистограммы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BE8ADF70-7628-4712-9C63-83C7401DFC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647" y="1891469"/>
            <a:ext cx="6908857" cy="46014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543054-38C7-4757-B319-13989DF786F3}"/>
              </a:ext>
            </a:extLst>
          </p:cNvPr>
          <p:cNvSpPr txBox="1"/>
          <p:nvPr/>
        </p:nvSpPr>
        <p:spPr>
          <a:xfrm>
            <a:off x="7969388" y="221985"/>
            <a:ext cx="38427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Формулы для определения </a:t>
            </a:r>
          </a:p>
          <a:p>
            <a:r>
              <a:rPr lang="ru-RU" sz="2400" dirty="0"/>
              <a:t>количества интервалов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B6B0BF2-656C-48FA-B446-5234A5216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7555" y="1421006"/>
            <a:ext cx="2479062" cy="57905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E5BF713-3B9D-4CDA-9A6F-6D93737DFE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4561" y="2176144"/>
            <a:ext cx="1152525" cy="7239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2992836-8EA3-4599-AF04-D4C015BE88E3}"/>
              </a:ext>
            </a:extLst>
          </p:cNvPr>
          <p:cNvSpPr txBox="1"/>
          <p:nvPr/>
        </p:nvSpPr>
        <p:spPr>
          <a:xfrm>
            <a:off x="8092849" y="3468611"/>
            <a:ext cx="38427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Формулы для определения </a:t>
            </a:r>
          </a:p>
          <a:p>
            <a:r>
              <a:rPr lang="ru-RU" sz="2400" dirty="0"/>
              <a:t>ширины интервалов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6700F0E-1EBE-475F-ADB8-56A6F83A86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4561" y="4654106"/>
            <a:ext cx="2844165" cy="62054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2BFB10A7-1991-4862-B34C-CC92F8B994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4561" y="5713089"/>
            <a:ext cx="3230479" cy="62054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E72F192-D721-4396-9C8B-07A595A26A3F}"/>
              </a:ext>
            </a:extLst>
          </p:cNvPr>
          <p:cNvSpPr txBox="1"/>
          <p:nvPr/>
        </p:nvSpPr>
        <p:spPr>
          <a:xfrm>
            <a:off x="8017554" y="1112463"/>
            <a:ext cx="23395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метод </a:t>
            </a:r>
            <a:r>
              <a:rPr lang="ru-RU" dirty="0" err="1"/>
              <a:t>Стёрджеса</a:t>
            </a:r>
            <a:r>
              <a:rPr lang="ru-RU" dirty="0"/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62C48D-EB60-46B2-9ACA-76EEEBF06809}"/>
              </a:ext>
            </a:extLst>
          </p:cNvPr>
          <p:cNvSpPr txBox="1"/>
          <p:nvPr/>
        </p:nvSpPr>
        <p:spPr>
          <a:xfrm>
            <a:off x="8104561" y="4331650"/>
            <a:ext cx="1716932" cy="369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метод Скотта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BA325C-3B9A-4DE0-BE59-BE2DB230C7CE}"/>
              </a:ext>
            </a:extLst>
          </p:cNvPr>
          <p:cNvSpPr txBox="1"/>
          <p:nvPr/>
        </p:nvSpPr>
        <p:spPr>
          <a:xfrm>
            <a:off x="8092849" y="5338734"/>
            <a:ext cx="3253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метод Фридмана- Диакониса </a:t>
            </a:r>
          </a:p>
        </p:txBody>
      </p:sp>
    </p:spTree>
    <p:extLst>
      <p:ext uri="{BB962C8B-B14F-4D97-AF65-F5344CB8AC3E}">
        <p14:creationId xmlns:p14="http://schemas.microsoft.com/office/powerpoint/2010/main" val="18374603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28B210-857A-4957-AEA0-EDBCA276C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Гистограммы </a:t>
            </a:r>
            <a:r>
              <a:rPr lang="ru-RU" sz="4400" dirty="0"/>
              <a:t>для квартета </a:t>
            </a:r>
            <a:r>
              <a:rPr lang="ru-RU" sz="4400" dirty="0" err="1"/>
              <a:t>Энскомба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F0414DD-3E71-4CB1-B23D-75215D61C8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1534"/>
          <a:stretch/>
        </p:blipFill>
        <p:spPr>
          <a:xfrm>
            <a:off x="989289" y="1760619"/>
            <a:ext cx="10515600" cy="443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1713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601392-B104-479E-83C1-AEF81C1BF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Смеси распределений времени отклика</a:t>
            </a: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9CD17F53-73B0-4EF4-A464-6F74A8890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62" y="1690688"/>
            <a:ext cx="1126807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345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E8CA7F-2708-4983-AB1F-D2215E05F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40"/>
            <a:ext cx="10515600" cy="1325563"/>
          </a:xfrm>
        </p:spPr>
        <p:txBody>
          <a:bodyPr/>
          <a:lstStyle/>
          <a:p>
            <a:r>
              <a:rPr lang="ru-RU" dirty="0"/>
              <a:t>Основные понятия теории вероятностей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82CA2D-3B64-43A7-8924-3B180D9DD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480" y="1361503"/>
            <a:ext cx="9322009" cy="5258753"/>
          </a:xfrm>
        </p:spPr>
        <p:txBody>
          <a:bodyPr>
            <a:normAutofit lnSpcReduction="10000"/>
          </a:bodyPr>
          <a:lstStyle/>
          <a:p>
            <a:r>
              <a:rPr lang="ru-RU" b="1" dirty="0" err="1"/>
              <a:t>Случа́йный</a:t>
            </a:r>
            <a:r>
              <a:rPr lang="ru-RU" b="1" dirty="0"/>
              <a:t> </a:t>
            </a:r>
            <a:r>
              <a:rPr lang="ru-RU" b="1" dirty="0" err="1"/>
              <a:t>экспериме́нт</a:t>
            </a:r>
            <a:r>
              <a:rPr lang="ru-RU" b="1" dirty="0"/>
              <a:t> </a:t>
            </a:r>
            <a:r>
              <a:rPr lang="ru-RU" dirty="0"/>
              <a:t>(случайное испытание, случайный опыт) — математическая модель соответствующего реального эксперимента, результат которого невозможно точно предсказать.</a:t>
            </a:r>
          </a:p>
          <a:p>
            <a:r>
              <a:rPr lang="ru-RU" b="1" dirty="0"/>
              <a:t>Пространство элементарных событий </a:t>
            </a:r>
            <a:r>
              <a:rPr lang="ru-RU" dirty="0"/>
              <a:t>— множество Ω всех различных исходов случайного эксперимента. Элемент этого множества называется элементарным событием или исходом.</a:t>
            </a:r>
          </a:p>
          <a:p>
            <a:r>
              <a:rPr lang="ru-RU" b="1" dirty="0" err="1"/>
              <a:t>Случа́йное</a:t>
            </a:r>
            <a:r>
              <a:rPr lang="ru-RU" b="1" dirty="0"/>
              <a:t> </a:t>
            </a:r>
            <a:r>
              <a:rPr lang="ru-RU" b="1" dirty="0" err="1"/>
              <a:t>собы́тие</a:t>
            </a:r>
            <a:r>
              <a:rPr lang="ru-RU" b="1" dirty="0"/>
              <a:t> </a:t>
            </a:r>
            <a:r>
              <a:rPr lang="ru-RU" dirty="0"/>
              <a:t>— подмножество множества исходов случайного эксперимента.</a:t>
            </a:r>
          </a:p>
          <a:p>
            <a:r>
              <a:rPr lang="ru-RU" b="1" dirty="0"/>
              <a:t>Случайной величиной</a:t>
            </a:r>
            <a:r>
              <a:rPr lang="ru-RU" dirty="0"/>
              <a:t> называется функция, определенная на пространстве элементарных исходов, и принимающая свои значения на некотором множестве.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9B02D34-1C17-4651-9396-BC4A7DCFC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3489" y="1690688"/>
            <a:ext cx="1809424" cy="173831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47C29F1-5AB0-4804-BBC6-591ADF73F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2427" y="3959353"/>
            <a:ext cx="1640486" cy="17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5304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A77BC7-3745-4285-90CD-11DF06769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Ящик с усами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E7A1F46-95B4-47A0-9E56-948744F511C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157" y="1518628"/>
            <a:ext cx="4370614" cy="4763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3B10BD0-76D3-4460-A74C-567CB7633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752" y="2054212"/>
            <a:ext cx="5052361" cy="399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3464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A77BC7-3745-4285-90CD-11DF06769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Ящики с усами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6F12409-B695-4CFC-AE72-E78541B04C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72175"/>
            <a:ext cx="6528414" cy="30422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65002B-EBAD-4E9C-AB5A-27AB4B622C32}"/>
              </a:ext>
            </a:extLst>
          </p:cNvPr>
          <p:cNvSpPr txBox="1"/>
          <p:nvPr/>
        </p:nvSpPr>
        <p:spPr>
          <a:xfrm>
            <a:off x="838200" y="2019821"/>
            <a:ext cx="6042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Для квартета </a:t>
            </a:r>
            <a:r>
              <a:rPr lang="ru-RU" sz="2800" dirty="0" err="1"/>
              <a:t>Энскомба</a:t>
            </a:r>
            <a:endParaRPr lang="ru-RU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D64CAF-8B6D-4A0F-9EBA-51C917FDA752}"/>
              </a:ext>
            </a:extLst>
          </p:cNvPr>
          <p:cNvSpPr txBox="1"/>
          <p:nvPr/>
        </p:nvSpPr>
        <p:spPr>
          <a:xfrm>
            <a:off x="7877783" y="2019821"/>
            <a:ext cx="4106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Для времени отклика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757C674-AC3F-431A-B79F-122504E3D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2702" y="2774203"/>
            <a:ext cx="1815273" cy="314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9290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5D4789-6598-4098-8434-126225DB5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рассеивания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5807320-A81F-4E86-BB8C-CECD4BFF0F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699" y="1690688"/>
            <a:ext cx="7555042" cy="4484612"/>
          </a:xfr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F533285-100E-426D-A4FF-7178B098B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2795" y="1690688"/>
            <a:ext cx="3440891" cy="223657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60C40EC-8CAF-4ABD-81AF-DB47EBC851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2794" y="4059992"/>
            <a:ext cx="3440891" cy="227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657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24300F-05DC-4F6B-8F0B-97A075C18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Вероятность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CC9EF8-A9AF-4188-9E4F-1A6086B32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3913"/>
            <a:ext cx="10515600" cy="4351338"/>
          </a:xfrm>
        </p:spPr>
        <p:txBody>
          <a:bodyPr/>
          <a:lstStyle/>
          <a:p>
            <a:r>
              <a:rPr kumimoji="0" lang="ru-RU" altLang="ru-RU" sz="2800" b="0" i="1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Вероятностью случайного события 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0" lang="ru-RU" altLang="ru-RU" sz="2800" b="0" i="1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называется отношение числа 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kumimoji="0" lang="ru-RU" altLang="ru-RU" sz="2800" b="0" i="1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несовместимых равновероятных элементарных событий, составляющих событие 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0" lang="ru-RU" altLang="ru-RU" sz="2800" b="0" i="1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к числу всех возможных элементарных событий 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kumimoji="0" lang="ru-RU" altLang="ru-RU" sz="2800" b="0" i="1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kumimoji="0" lang="ru-RU" altLang="ru-RU" sz="8000" b="0" i="0" u="none" strike="noStrike" cap="none" normalizeH="0" baseline="0" dirty="0">
              <a:ln>
                <a:noFill/>
              </a:ln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9" name="AutoShape 6" descr="{\displaystyle \Pr(A)={\frac {n}{N}}}">
            <a:extLst>
              <a:ext uri="{FF2B5EF4-FFF2-40B4-BE49-F238E27FC236}">
                <a16:creationId xmlns:a16="http://schemas.microsoft.com/office/drawing/2014/main" id="{1E4315AD-B095-4CBD-8E4B-F782CBD3BB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6850" y="-1984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A0CD2F4-8947-4BA1-BFC7-910E85E4F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968" y="3458502"/>
            <a:ext cx="2284857" cy="118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142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B8082A-A09B-41EF-AF30-28FE39B69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9698"/>
            <a:ext cx="5294376" cy="1325563"/>
          </a:xfrm>
        </p:spPr>
        <p:txBody>
          <a:bodyPr>
            <a:normAutofit fontScale="90000"/>
          </a:bodyPr>
          <a:lstStyle/>
          <a:p>
            <a:r>
              <a:rPr lang="ru-RU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Жорж-Луи </a:t>
            </a:r>
            <a:r>
              <a:rPr lang="ru-RU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Лекле́рк</a:t>
            </a:r>
            <a:r>
              <a:rPr lang="ru-RU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граф де </a:t>
            </a:r>
            <a:r>
              <a:rPr lang="ru-RU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Бюффо́н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9FE3CB80-C06F-4B98-A429-F3DBCC65F5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5247" y="1715262"/>
            <a:ext cx="3159633" cy="3040918"/>
          </a:xfr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9531101-C104-4978-AA14-4783B4785A7E}"/>
              </a:ext>
            </a:extLst>
          </p:cNvPr>
          <p:cNvSpPr txBox="1">
            <a:spLocks/>
          </p:cNvSpPr>
          <p:nvPr/>
        </p:nvSpPr>
        <p:spPr>
          <a:xfrm>
            <a:off x="6687312" y="389699"/>
            <a:ext cx="46664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Карл </a:t>
            </a:r>
            <a:r>
              <a:rPr lang="ru-RU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Пи́рсон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B8DED75-1C4B-464A-9AC3-FC9D692D5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1105" y="1715261"/>
            <a:ext cx="3361973" cy="30030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E1267F-77F0-416E-B7EA-507EF537364A}"/>
              </a:ext>
            </a:extLst>
          </p:cNvPr>
          <p:cNvSpPr txBox="1"/>
          <p:nvPr/>
        </p:nvSpPr>
        <p:spPr>
          <a:xfrm>
            <a:off x="1136627" y="5142740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N=4040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81B38D-EE00-4FD8-8C35-FD5CD681034B}"/>
              </a:ext>
            </a:extLst>
          </p:cNvPr>
          <p:cNvSpPr txBox="1"/>
          <p:nvPr/>
        </p:nvSpPr>
        <p:spPr>
          <a:xfrm>
            <a:off x="1123949" y="5575466"/>
            <a:ext cx="2643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Орел – 2048 выпадений</a:t>
            </a:r>
          </a:p>
          <a:p>
            <a:r>
              <a:rPr lang="ru-RU" dirty="0"/>
              <a:t>Решка – 1992 выпадения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51D7B4-20B8-4EB7-A895-5507C612111B}"/>
              </a:ext>
            </a:extLst>
          </p:cNvPr>
          <p:cNvSpPr txBox="1"/>
          <p:nvPr/>
        </p:nvSpPr>
        <p:spPr>
          <a:xfrm>
            <a:off x="2380935" y="6283636"/>
            <a:ext cx="1588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Р(Орел)=0,507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394C6E-A7B5-4A64-91FA-DD1BCD2D6BED}"/>
              </a:ext>
            </a:extLst>
          </p:cNvPr>
          <p:cNvSpPr txBox="1"/>
          <p:nvPr/>
        </p:nvSpPr>
        <p:spPr>
          <a:xfrm>
            <a:off x="6913654" y="5079346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N=</a:t>
            </a:r>
            <a:r>
              <a:rPr lang="ru-RU" dirty="0"/>
              <a:t>24000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CA1359-0033-4B53-9390-F316C7836658}"/>
              </a:ext>
            </a:extLst>
          </p:cNvPr>
          <p:cNvSpPr txBox="1"/>
          <p:nvPr/>
        </p:nvSpPr>
        <p:spPr>
          <a:xfrm>
            <a:off x="6900976" y="5512072"/>
            <a:ext cx="2760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Орел – 12012 выпадений</a:t>
            </a:r>
          </a:p>
          <a:p>
            <a:r>
              <a:rPr lang="ru-RU" dirty="0"/>
              <a:t>Решка – 11988 выпадения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634B49-355F-4B9C-B31A-E4C137CECF1C}"/>
              </a:ext>
            </a:extLst>
          </p:cNvPr>
          <p:cNvSpPr txBox="1"/>
          <p:nvPr/>
        </p:nvSpPr>
        <p:spPr>
          <a:xfrm>
            <a:off x="8157962" y="6220242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Р(Орел)=0,5005</a:t>
            </a:r>
          </a:p>
        </p:txBody>
      </p:sp>
    </p:spTree>
    <p:extLst>
      <p:ext uri="{BB962C8B-B14F-4D97-AF65-F5344CB8AC3E}">
        <p14:creationId xmlns:p14="http://schemas.microsoft.com/office/powerpoint/2010/main" val="613573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69C938-6D7D-44A0-B177-22B15930F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Статистическая вероятность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14CE74-C051-496D-9A09-A93F9EED8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Статистической вероятностью случайного события называется отношение m, числа испытаний, в которых это событие появилось, к общему числу n, проведённых испытаний, и обозначается:</a:t>
            </a:r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32CABB8-ED7A-4530-9192-5EF4F7230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061" y="3429000"/>
            <a:ext cx="2028627" cy="90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023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06F60E-420F-4FB9-94D0-8384AEDE5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Свойства вероятности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DC771E7-4EE9-471E-9974-69924533CA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3091" y="1549917"/>
            <a:ext cx="2746034" cy="938815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2D6AA56-FF4C-4D8F-9085-FA7D1AC2F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461" y="3481705"/>
            <a:ext cx="3263501" cy="93881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4306F4F-E7B1-4F64-8C45-701EB83A78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2547" y="2527412"/>
            <a:ext cx="2925608" cy="93881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937B747-DABA-4EE6-84AF-3738E03E98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8539" y="3553276"/>
            <a:ext cx="5097702" cy="867244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636E6A7-E71A-4626-B6BD-FE08E1FB73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2131" y="2614461"/>
            <a:ext cx="3456189" cy="754077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E7E5E81-D8D6-45B5-AF66-1353D586F6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3040" y="4387612"/>
            <a:ext cx="6934771" cy="111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75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A85ED9-4F7F-4920-B579-95EA00434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104" y="365125"/>
            <a:ext cx="10515600" cy="1325563"/>
          </a:xfrm>
        </p:spPr>
        <p:txBody>
          <a:bodyPr/>
          <a:lstStyle/>
          <a:p>
            <a:r>
              <a:rPr lang="ru-RU" dirty="0"/>
              <a:t>Условная вероятность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006E875-BEE9-4BBC-AD61-74999E45CC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104" y="1786700"/>
            <a:ext cx="3590925" cy="1419225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C37AC35-E90E-4EB9-A0EC-8311F1C31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0529" y="1690688"/>
            <a:ext cx="7500367" cy="405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223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080E4A-EF6B-41DF-A9F8-90AE285B8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Законы распределения случайных величин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FDE2A57-73E9-45D6-A47F-77B3CBC6CCDB}"/>
              </a:ext>
            </a:extLst>
          </p:cNvPr>
          <p:cNvSpPr/>
          <p:nvPr/>
        </p:nvSpPr>
        <p:spPr>
          <a:xfrm>
            <a:off x="4362138" y="1596452"/>
            <a:ext cx="3402767" cy="1086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/>
              <a:t>Случайные величины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C882420-973C-4122-874C-8DD80A299B1A}"/>
              </a:ext>
            </a:extLst>
          </p:cNvPr>
          <p:cNvSpPr/>
          <p:nvPr/>
        </p:nvSpPr>
        <p:spPr>
          <a:xfrm>
            <a:off x="1499016" y="3087974"/>
            <a:ext cx="3912433" cy="1086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дискретные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44D23C6-B265-4EA1-A9AD-8816D186BA92}"/>
              </a:ext>
            </a:extLst>
          </p:cNvPr>
          <p:cNvSpPr/>
          <p:nvPr/>
        </p:nvSpPr>
        <p:spPr>
          <a:xfrm>
            <a:off x="6987915" y="3087974"/>
            <a:ext cx="3912433" cy="1086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непрерывные</a:t>
            </a: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AE1CB584-94FE-4A77-8FB1-36070BC82B1F}"/>
              </a:ext>
            </a:extLst>
          </p:cNvPr>
          <p:cNvCxnSpPr/>
          <p:nvPr/>
        </p:nvCxnSpPr>
        <p:spPr>
          <a:xfrm flipH="1">
            <a:off x="4362138" y="2716394"/>
            <a:ext cx="374754" cy="371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43674F81-4569-4342-B178-9FF9A7555BD5}"/>
              </a:ext>
            </a:extLst>
          </p:cNvPr>
          <p:cNvCxnSpPr/>
          <p:nvPr/>
        </p:nvCxnSpPr>
        <p:spPr>
          <a:xfrm>
            <a:off x="7345180" y="2683239"/>
            <a:ext cx="419725" cy="404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B7610EF-6AB5-4766-B862-9D55A08DD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7499" y="4349750"/>
            <a:ext cx="2143125" cy="2143125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0DC86F0-3FC9-4387-8621-3EB69683D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2760" y="4392392"/>
            <a:ext cx="1809424" cy="173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8070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2485</TotalTime>
  <Words>673</Words>
  <Application>Microsoft Office PowerPoint</Application>
  <PresentationFormat>Широкоэкранный</PresentationFormat>
  <Paragraphs>115</Paragraphs>
  <Slides>32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Тема Office</vt:lpstr>
      <vt:lpstr>Математические методы анализа данных</vt:lpstr>
      <vt:lpstr>План лекции 1</vt:lpstr>
      <vt:lpstr>Основные понятия теории вероятностей</vt:lpstr>
      <vt:lpstr>Вероятность</vt:lpstr>
      <vt:lpstr>Жорж-Луи Лекле́рк, граф де Бюффо́н </vt:lpstr>
      <vt:lpstr>Статистическая вероятность</vt:lpstr>
      <vt:lpstr>Свойства вероятности</vt:lpstr>
      <vt:lpstr>Условная вероятность</vt:lpstr>
      <vt:lpstr>Законы распределения случайных величин</vt:lpstr>
      <vt:lpstr>Функция распределения.  Плотность</vt:lpstr>
      <vt:lpstr>Равномерное распределение</vt:lpstr>
      <vt:lpstr>Нормальное распределение</vt:lpstr>
      <vt:lpstr>Распределение Бернулли</vt:lpstr>
      <vt:lpstr>Биномиальное распределение</vt:lpstr>
      <vt:lpstr>Распределение Пуассона</vt:lpstr>
      <vt:lpstr>Карта связей распределений</vt:lpstr>
      <vt:lpstr>Центральная предельная теорема (Ляпунова)</vt:lpstr>
      <vt:lpstr>Характеристики случайных величин</vt:lpstr>
      <vt:lpstr>Квантили, мода, медиана</vt:lpstr>
      <vt:lpstr>Квантили, мода, медиана</vt:lpstr>
      <vt:lpstr>пример</vt:lpstr>
      <vt:lpstr>Вариативность случайной величины</vt:lpstr>
      <vt:lpstr>Квартили, правило двух σ </vt:lpstr>
      <vt:lpstr>Квартет Энскомба</vt:lpstr>
      <vt:lpstr>Эмпирическая функция</vt:lpstr>
      <vt:lpstr>Гистограммы</vt:lpstr>
      <vt:lpstr>Гистограммы</vt:lpstr>
      <vt:lpstr>Гистограммы для квартета Энскомба</vt:lpstr>
      <vt:lpstr>Смеси распределений времени отклика</vt:lpstr>
      <vt:lpstr>Ящик с усами</vt:lpstr>
      <vt:lpstr>Ящики с усами</vt:lpstr>
      <vt:lpstr>Диаграмма рассеивания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Юлия Лежнина</dc:creator>
  <cp:lastModifiedBy>Юлия Лежнина</cp:lastModifiedBy>
  <cp:revision>62</cp:revision>
  <dcterms:created xsi:type="dcterms:W3CDTF">2021-11-15T18:24:56Z</dcterms:created>
  <dcterms:modified xsi:type="dcterms:W3CDTF">2022-09-04T17:58:48Z</dcterms:modified>
</cp:coreProperties>
</file>