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D4ED4-2ECB-43F6-95A6-00E89461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E6518-B1D9-4FFA-8A74-92001394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97938-BB44-43BC-A92E-B3243C75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7B9C8-BB48-4D6F-B25E-B39456F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860B-882E-4ECF-8BEF-66D2FA13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D2249-9232-4C3F-8A17-4D464A81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DE1D72-01B7-4DF6-9658-C5B63936B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E6F4E7-5315-43E4-A1F9-FA6E39D3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E91C4A-AC8F-4C4D-B6C0-099B41EF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C9D245-8467-43C7-8300-10395631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116C4D-9C21-40C7-A845-BFBB43905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04DDEE-B8E8-48D1-A5AA-CBA4608CC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7C3F5-8133-4681-8B3F-22F9D4BD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1C991-53EC-4690-A224-003B984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99201-668A-4848-9783-6B8816C8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19A11-BD83-4654-8A33-53DFC951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C2097-863B-4834-B3A2-748D636F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D9B49-D339-4271-B82E-893505A4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75A62-6796-48A4-AFEE-B4E1910B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F99E0-AA82-4E75-A788-8C0C08F6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4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2A79F-C302-42C3-A95B-4452AC00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A330F-722E-4BED-9A7B-B54AEC52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3D41B-A1E0-478F-A9E8-284304DF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A7B47-49D2-4341-84C3-9D637354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55096-3538-47E3-BBDF-7564761C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0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33910-D093-455E-9794-5FF7DFCF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36E34-1799-4751-931C-979250B1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6ECA45-D62B-446D-ACBD-538BAC0E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B49CD-BB74-49A0-BDC3-6AE21230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DEDA2E-4A80-4E37-9761-F864EF8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87C29-B652-4033-8B3C-1C197E2A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D137D-BFC5-48FB-8F9B-8A95B4F4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1EC985-8CAA-49D1-907A-FF1FB1B3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0CC9C-AABE-4079-AC59-2BD797E02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E9E139-0B42-4265-A2F5-2FEE95FE8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C8E041-1D1A-42B1-ACBD-15EEA36D2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5526FD-1DC7-4946-A991-A82A9F8E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839549-52C2-4C69-A3EF-0DE45DD3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946E3D-85E9-402C-840A-BFD6E84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FC127-6ACF-4AEB-B5F1-9F8083F8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E76AA1-45BB-4A3E-B660-E969C4A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231E33-D6B2-47BE-8638-878CDD15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52F84-B2B5-4332-8550-153B5965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32E4E4-2499-40D0-8A04-386B442C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CB86ED-8F9B-4F9A-A6D0-08A0F1F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20B264-DE7D-47FE-8D29-817A6BF3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2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0EC8-AF1A-478E-A167-F573224C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E1E12-BE27-4BA6-A0C9-613DF014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5D95B-B887-44F5-B934-42AA6D66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AD01BF-EA7C-4F7A-A14B-62412A2D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F163F-1C61-46BB-835D-827A86DC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9529D5-F500-47F6-8D26-9C45A9D7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CD72-44DC-499D-847D-BA1A6235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51C22-F295-4174-9A24-A627A280A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840EE2-DE15-40A3-8D60-42E3CB9A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387831-C02F-49DD-91DE-E678D1A9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8E54C7-5C1B-4CBA-927E-79455B8D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8B72BD-F1DD-4E2B-815B-F3DEE894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9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86F16-A6AC-4747-8C53-C42646B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B93C5B-2485-4806-8421-36BB8DB9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F6557-1CF3-4513-A6F4-A612E0BE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6BD9-7C2B-4FC5-968B-E2AC89753D07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1BCD5-BCE7-4BC9-8B2C-4F480C9D3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2C8C7D-5B35-4D2E-8659-5785FDECA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96E9-984B-4B32-A75E-8D7672CCD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1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E3F0B5-77A6-45DB-9D93-CFA937E57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Математические методы анализа данных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671EC33-F644-4727-ABD1-F7EE8195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024"/>
            <a:ext cx="9144000" cy="928317"/>
          </a:xfrm>
        </p:spPr>
        <p:txBody>
          <a:bodyPr/>
          <a:lstStyle/>
          <a:p>
            <a:pPr algn="r"/>
            <a:r>
              <a:rPr lang="ru-RU" dirty="0"/>
              <a:t>Лежнина Юлия Аркадьевна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EE9A78C-BC8C-4C41-B938-3D02607A0127}"/>
              </a:ext>
            </a:extLst>
          </p:cNvPr>
          <p:cNvSpPr txBox="1">
            <a:spLocks/>
          </p:cNvSpPr>
          <p:nvPr/>
        </p:nvSpPr>
        <p:spPr>
          <a:xfrm>
            <a:off x="1524000" y="546543"/>
            <a:ext cx="9144000" cy="105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Московский политехнический </a:t>
            </a:r>
            <a:r>
              <a:rPr lang="ru-RU" dirty="0"/>
              <a:t>университет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8713CD0-3801-4393-B793-9B6241BF7E02}"/>
              </a:ext>
            </a:extLst>
          </p:cNvPr>
          <p:cNvSpPr txBox="1">
            <a:spLocks/>
          </p:cNvSpPr>
          <p:nvPr/>
        </p:nvSpPr>
        <p:spPr>
          <a:xfrm>
            <a:off x="4229724" y="5912851"/>
            <a:ext cx="3732551" cy="79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Москва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35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2E7CF-3939-464F-AD8F-88CDC8E9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центральной тенденции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0E3870-3BF7-4E7D-AA45-140CFB74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263"/>
            <a:ext cx="10515600" cy="4584700"/>
          </a:xfrm>
        </p:spPr>
        <p:txBody>
          <a:bodyPr/>
          <a:lstStyle/>
          <a:p>
            <a:r>
              <a:rPr lang="ru-RU" dirty="0"/>
              <a:t>Арифметическое среднее</a:t>
            </a:r>
          </a:p>
          <a:p>
            <a:endParaRPr lang="ru-RU" sz="1000" dirty="0"/>
          </a:p>
          <a:p>
            <a:r>
              <a:rPr lang="ru-RU" dirty="0"/>
              <a:t>Рассмотрим два распределения</a:t>
            </a:r>
            <a:r>
              <a:rPr lang="en-US" dirty="0"/>
              <a:t> </a:t>
            </a:r>
            <a:r>
              <a:rPr lang="ru-RU" dirty="0"/>
              <a:t>объема </a:t>
            </a:r>
            <a:r>
              <a:rPr lang="en-US" dirty="0"/>
              <a:t>N=20</a:t>
            </a:r>
            <a:r>
              <a:rPr lang="ru-RU" dirty="0"/>
              <a:t>: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98125F-61D9-49B1-9B4D-C73F2B9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23" y="1395341"/>
            <a:ext cx="3905250" cy="946727"/>
          </a:xfrm>
          <a:prstGeom prst="rect">
            <a:avLst/>
          </a:prstGeom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68FA7A31-067E-4B09-BC0C-78894A41A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24653"/>
              </p:ext>
            </p:extLst>
          </p:nvPr>
        </p:nvGraphicFramePr>
        <p:xfrm>
          <a:off x="1173871" y="302104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3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EBBA04D-4821-4B72-B3A8-945B5A1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09176"/>
              </p:ext>
            </p:extLst>
          </p:nvPr>
        </p:nvGraphicFramePr>
        <p:xfrm>
          <a:off x="1173871" y="4486938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9F9B3E-5219-4F6A-8597-ADFEA831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1" y="3085806"/>
            <a:ext cx="451734" cy="5892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8BA534-45F1-4D3E-B4C6-514BA0E84048}"/>
              </a:ext>
            </a:extLst>
          </p:cNvPr>
          <p:cNvSpPr txBox="1"/>
          <p:nvPr/>
        </p:nvSpPr>
        <p:spPr>
          <a:xfrm>
            <a:off x="9893855" y="320721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=24 000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5080AF-165D-4362-9CFD-9E7B0EFA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1" y="4538081"/>
            <a:ext cx="451734" cy="589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77754-7BD3-4ACB-9BC0-F8A232CAF218}"/>
              </a:ext>
            </a:extLst>
          </p:cNvPr>
          <p:cNvSpPr txBox="1"/>
          <p:nvPr/>
        </p:nvSpPr>
        <p:spPr>
          <a:xfrm>
            <a:off x="9893855" y="468991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=24 000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60450-C771-476F-BACC-401A07FAF38B}"/>
              </a:ext>
            </a:extLst>
          </p:cNvPr>
          <p:cNvSpPr txBox="1"/>
          <p:nvPr/>
        </p:nvSpPr>
        <p:spPr>
          <a:xfrm>
            <a:off x="2518117" y="3897658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Мода</a:t>
            </a:r>
            <a:r>
              <a:rPr lang="ru-RU" dirty="0"/>
              <a:t> – наиболее часто встречающееся значение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77069-C499-4E05-AB74-502205D8A0DC}"/>
              </a:ext>
            </a:extLst>
          </p:cNvPr>
          <p:cNvSpPr txBox="1"/>
          <p:nvPr/>
        </p:nvSpPr>
        <p:spPr>
          <a:xfrm>
            <a:off x="2522696" y="5380312"/>
            <a:ext cx="75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Мода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4F38FA9-5A2C-4240-B417-9F598513FB8F}"/>
              </a:ext>
            </a:extLst>
          </p:cNvPr>
          <p:cNvCxnSpPr/>
          <p:nvPr/>
        </p:nvCxnSpPr>
        <p:spPr>
          <a:xfrm flipV="1">
            <a:off x="3024554" y="3762721"/>
            <a:ext cx="0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71EF3F9-5828-43D5-9E26-906905C05D3D}"/>
              </a:ext>
            </a:extLst>
          </p:cNvPr>
          <p:cNvCxnSpPr>
            <a:cxnSpLocks/>
          </p:cNvCxnSpPr>
          <p:nvPr/>
        </p:nvCxnSpPr>
        <p:spPr>
          <a:xfrm flipH="1" flipV="1">
            <a:off x="2982352" y="5228618"/>
            <a:ext cx="42202" cy="1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7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97C9D-91E5-4879-83E0-AD957E97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Бимодальное распределение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F6B94E-64D1-4B57-8FB4-EEBA4081A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57272"/>
          <a:stretch/>
        </p:blipFill>
        <p:spPr>
          <a:xfrm>
            <a:off x="2076157" y="2295389"/>
            <a:ext cx="6125308" cy="3489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FEF8A6-5E0D-4928-BBF9-FC8630B813A6}"/>
              </a:ext>
            </a:extLst>
          </p:cNvPr>
          <p:cNvSpPr txBox="1"/>
          <p:nvPr/>
        </p:nvSpPr>
        <p:spPr>
          <a:xfrm>
            <a:off x="1055196" y="1926057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Мода</a:t>
            </a:r>
            <a:r>
              <a:rPr lang="ru-RU" dirty="0"/>
              <a:t> – наиболее часто встречающееся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46179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1DD91-856F-4360-B23B-080D82A1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Медиана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848E1-94FE-4CAB-A59E-38BDEDB8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Распределения, для которых      =24 000        </a:t>
            </a:r>
          </a:p>
          <a:p>
            <a:r>
              <a:rPr lang="ru-RU" dirty="0"/>
              <a:t>мода равна 10 000</a:t>
            </a:r>
          </a:p>
        </p:txBody>
      </p:sp>
      <p:graphicFrame>
        <p:nvGraphicFramePr>
          <p:cNvPr id="5" name="Таблица 9">
            <a:extLst>
              <a:ext uri="{FF2B5EF4-FFF2-40B4-BE49-F238E27FC236}">
                <a16:creationId xmlns:a16="http://schemas.microsoft.com/office/drawing/2014/main" id="{CED88110-45F7-4707-A342-E8389E3D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49261"/>
              </p:ext>
            </p:extLst>
          </p:nvPr>
        </p:nvGraphicFramePr>
        <p:xfrm>
          <a:off x="1173871" y="302104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3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03452F2-EA37-4F1E-93B7-8101554D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79488"/>
              </p:ext>
            </p:extLst>
          </p:nvPr>
        </p:nvGraphicFramePr>
        <p:xfrm>
          <a:off x="1173871" y="4486938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14A6CBF-EF7B-42AA-865E-DB3BC282AB5E}"/>
              </a:ext>
            </a:extLst>
          </p:cNvPr>
          <p:cNvSpPr txBox="1"/>
          <p:nvPr/>
        </p:nvSpPr>
        <p:spPr>
          <a:xfrm>
            <a:off x="2522696" y="5380312"/>
            <a:ext cx="19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Медиана = 10 000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6B53401-D5AE-4B47-9313-B3E10F6DA270}"/>
              </a:ext>
            </a:extLst>
          </p:cNvPr>
          <p:cNvCxnSpPr/>
          <p:nvPr/>
        </p:nvCxnSpPr>
        <p:spPr>
          <a:xfrm flipV="1">
            <a:off x="3812344" y="3762721"/>
            <a:ext cx="0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F3B2E65-A101-4EF5-BC9E-24C9F7E8D125}"/>
              </a:ext>
            </a:extLst>
          </p:cNvPr>
          <p:cNvCxnSpPr>
            <a:cxnSpLocks/>
          </p:cNvCxnSpPr>
          <p:nvPr/>
        </p:nvCxnSpPr>
        <p:spPr>
          <a:xfrm flipH="1" flipV="1">
            <a:off x="2982352" y="5228618"/>
            <a:ext cx="42202" cy="1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E20B5E-29C4-4AC4-8934-0E4FC90FFC79}"/>
              </a:ext>
            </a:extLst>
          </p:cNvPr>
          <p:cNvSpPr txBox="1"/>
          <p:nvPr/>
        </p:nvSpPr>
        <p:spPr>
          <a:xfrm>
            <a:off x="3254370" y="3940163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Медиана =15 000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4BCBBF-7F76-463E-932E-BBCBC32A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62" y="1765784"/>
            <a:ext cx="451734" cy="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9B989-F128-4995-AE4F-2356AF83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вариативности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84D7A-74A6-4BCA-A60A-AF2A2619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Размах - расстояние между минимальным и максимальным значениями признака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равен 40 000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равен 140 000</a:t>
            </a:r>
          </a:p>
        </p:txBody>
      </p:sp>
      <p:graphicFrame>
        <p:nvGraphicFramePr>
          <p:cNvPr id="4" name="Таблица 9">
            <a:extLst>
              <a:ext uri="{FF2B5EF4-FFF2-40B4-BE49-F238E27FC236}">
                <a16:creationId xmlns:a16="http://schemas.microsoft.com/office/drawing/2014/main" id="{A67C2288-4915-4214-9995-6EE94975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32266"/>
              </p:ext>
            </p:extLst>
          </p:nvPr>
        </p:nvGraphicFramePr>
        <p:xfrm>
          <a:off x="1173871" y="3021041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713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DC3F21A-015C-4DAF-88F4-2F8878F0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59158"/>
              </p:ext>
            </p:extLst>
          </p:nvPr>
        </p:nvGraphicFramePr>
        <p:xfrm>
          <a:off x="1173871" y="4486938"/>
          <a:ext cx="6773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9254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90006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8135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13101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1679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150 000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00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89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DE2B1-AE36-46C6-B47E-D013F1CD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Дисперсия и среднеквадратическое отклонение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F9D59-C5D8-4A2A-9446-3A81CBD6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05"/>
            <a:ext cx="10515600" cy="4351338"/>
          </a:xfrm>
        </p:spPr>
        <p:txBody>
          <a:bodyPr/>
          <a:lstStyle/>
          <a:p>
            <a:r>
              <a:rPr lang="ru-RU" b="1" dirty="0"/>
              <a:t>Выборочная дисперсия </a:t>
            </a:r>
            <a:r>
              <a:rPr lang="ru-RU" dirty="0"/>
              <a:t>в математической статистике — это оценка теоретической дисперсии распределения, рассчитанная на основе данных выборки. Виды выборочных дисперсий:</a:t>
            </a:r>
          </a:p>
          <a:p>
            <a:endParaRPr lang="ru-RU" dirty="0"/>
          </a:p>
          <a:p>
            <a:r>
              <a:rPr lang="ru-RU" dirty="0"/>
              <a:t>Смещённая</a:t>
            </a:r>
          </a:p>
          <a:p>
            <a:endParaRPr lang="ru-RU" dirty="0"/>
          </a:p>
          <a:p>
            <a:r>
              <a:rPr lang="ru-RU" dirty="0"/>
              <a:t>Несмещённая или исправленная </a:t>
            </a:r>
          </a:p>
          <a:p>
            <a:endParaRPr lang="ru-RU" dirty="0"/>
          </a:p>
          <a:p>
            <a:r>
              <a:rPr lang="ru-RU" dirty="0"/>
              <a:t>Среднеквадратическое отклонение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A2E59-B26A-450E-A7A2-82065202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81" y="3259200"/>
            <a:ext cx="5178838" cy="8286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2A2981-6ADE-4E81-AEDB-3A2157BA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66" y="4246968"/>
            <a:ext cx="3014439" cy="8286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434A29-5532-4512-8B39-B754DA21A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502" y="5243595"/>
            <a:ext cx="4396861" cy="8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3D7F-18C2-43CF-844E-3A7CB05C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менее чувствительные к выбросам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3F40D-59D9-4A76-A789-A1035819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Среднее абсолютное отклонение</a:t>
            </a:r>
            <a:r>
              <a:rPr lang="ru-RU" dirty="0"/>
              <a:t>, или просто среднее отклонение (англ. MAD, </a:t>
            </a:r>
            <a:r>
              <a:rPr lang="ru-RU" dirty="0" err="1"/>
              <a:t>mean</a:t>
            </a:r>
            <a:r>
              <a:rPr lang="ru-RU" dirty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deviation</a:t>
            </a:r>
            <a:r>
              <a:rPr lang="ru-RU" dirty="0"/>
              <a:t>) — величина, используемая для оценки прогнозных функций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AC55F5-8D69-4A87-87BF-CEFD7409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6" y="2999957"/>
            <a:ext cx="4149969" cy="10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AEF74-2C85-4935-8B03-89731E1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Межквартильный</a:t>
            </a:r>
            <a:r>
              <a:rPr lang="ru-RU" dirty="0"/>
              <a:t> размах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B4617-D53F-45E9-96E8-F84EF722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r>
              <a:rPr lang="ru-RU" b="1" dirty="0" err="1"/>
              <a:t>Межквартильный</a:t>
            </a:r>
            <a:r>
              <a:rPr lang="ru-RU" b="1" dirty="0"/>
              <a:t> размах </a:t>
            </a:r>
            <a:r>
              <a:rPr lang="ru-RU" dirty="0"/>
              <a:t>— это разница между 1-м и 3-м квартилями, т.е. между 25-м и 75-м </a:t>
            </a:r>
            <a:r>
              <a:rPr lang="ru-RU" dirty="0" err="1"/>
              <a:t>процентилями</a:t>
            </a:r>
            <a:r>
              <a:rPr lang="ru-RU" dirty="0"/>
              <a:t>. В него входят центральные 50% наблюдений в упорядоченном наборе, где 25% наблюдений находятся ниже центральной точки и 25% — выше.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2557EB-A86E-4843-9CC8-8FBAB867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89" y="1690687"/>
            <a:ext cx="3875277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7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E5E1D-9295-462E-AC06-1C207BA1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данных по объёму содержащейся в них информации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37DCB0-C7F5-45B6-9189-6C46BE03A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5" y="2689092"/>
            <a:ext cx="3305908" cy="2579385"/>
          </a:xfrm>
          <a:prstGeom prst="rect">
            <a:avLst/>
          </a:prstGeom>
        </p:spPr>
      </p:pic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90CAD95-5085-434D-9207-DD3689EF6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71070"/>
              </p:ext>
            </p:extLst>
          </p:nvPr>
        </p:nvGraphicFramePr>
        <p:xfrm>
          <a:off x="3906128" y="1825625"/>
          <a:ext cx="8102992" cy="4749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06">
                  <a:extLst>
                    <a:ext uri="{9D8B030D-6E8A-4147-A177-3AD203B41FA5}">
                      <a16:colId xmlns:a16="http://schemas.microsoft.com/office/drawing/2014/main" val="626982052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2836524071"/>
                    </a:ext>
                  </a:extLst>
                </a:gridCol>
                <a:gridCol w="1134794">
                  <a:extLst>
                    <a:ext uri="{9D8B030D-6E8A-4147-A177-3AD203B41FA5}">
                      <a16:colId xmlns:a16="http://schemas.microsoft.com/office/drawing/2014/main" val="3079736668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3232639904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3564613314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564101253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val="3590130417"/>
                    </a:ext>
                  </a:extLst>
                </a:gridCol>
              </a:tblGrid>
              <a:tr h="514436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Типы шкал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Меры центра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Меры вариативности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82968"/>
                  </a:ext>
                </a:extLst>
              </a:tr>
              <a:tr h="4933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Медиана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Среднее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Размах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СКО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905454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Номинальные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751337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Порядковые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488665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Интервальные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39150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Интервальные с особенностями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7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FAFA8-F2F3-4DB7-BDC9-D9CDDB76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выборок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86F92-ADBA-4624-B951-116031BB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Выборка должна быть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Репрезентативной</a:t>
            </a:r>
          </a:p>
          <a:p>
            <a:r>
              <a:rPr lang="ru-RU" dirty="0"/>
              <a:t>Репрезентативны только случайные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157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B5D71-D12A-4FEE-97CC-57BDEC0C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325563"/>
          </a:xfrm>
        </p:spPr>
        <p:txBody>
          <a:bodyPr/>
          <a:lstStyle/>
          <a:p>
            <a:r>
              <a:rPr lang="ru-RU" dirty="0"/>
              <a:t>Случайные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2CF26-C678-4D06-8C15-237F3FB5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/>
          <a:lstStyle/>
          <a:p>
            <a:r>
              <a:rPr lang="ru-RU" dirty="0"/>
              <a:t>Простая случайная выборка</a:t>
            </a:r>
          </a:p>
          <a:p>
            <a:r>
              <a:rPr lang="ru-RU" dirty="0"/>
              <a:t>Механическая выборка</a:t>
            </a:r>
          </a:p>
          <a:p>
            <a:r>
              <a:rPr lang="ru-RU" dirty="0"/>
              <a:t>Стратифицированная</a:t>
            </a:r>
          </a:p>
          <a:p>
            <a:r>
              <a:rPr lang="ru-RU" dirty="0"/>
              <a:t>Гнездовая или кластерная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BE499D-93AE-4648-939C-43D894693B01}"/>
              </a:ext>
            </a:extLst>
          </p:cNvPr>
          <p:cNvSpPr txBox="1">
            <a:spLocks/>
          </p:cNvSpPr>
          <p:nvPr/>
        </p:nvSpPr>
        <p:spPr>
          <a:xfrm>
            <a:off x="6096000" y="366712"/>
            <a:ext cx="5695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Неслучайные выборки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427C576-4CAE-4DB1-B5E9-11841594D1D3}"/>
              </a:ext>
            </a:extLst>
          </p:cNvPr>
          <p:cNvSpPr txBox="1">
            <a:spLocks/>
          </p:cNvSpPr>
          <p:nvPr/>
        </p:nvSpPr>
        <p:spPr>
          <a:xfrm>
            <a:off x="6096000" y="1827212"/>
            <a:ext cx="4838700" cy="487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Могут использоваться:</a:t>
            </a:r>
          </a:p>
          <a:p>
            <a:r>
              <a:rPr lang="ru-RU" dirty="0"/>
              <a:t>Метод снежного кома</a:t>
            </a:r>
          </a:p>
          <a:p>
            <a:r>
              <a:rPr lang="ru-RU" dirty="0"/>
              <a:t>Квотная выборка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Необходимо избегать</a:t>
            </a:r>
          </a:p>
          <a:p>
            <a:r>
              <a:rPr lang="ru-RU" dirty="0"/>
              <a:t>Доступная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2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C91DE-0B4E-4AC2-BCA3-996943A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E9CCA-4BF8-410C-8F8C-A51C3C45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Типы данных</a:t>
            </a:r>
          </a:p>
          <a:p>
            <a:r>
              <a:rPr lang="ru-RU" dirty="0"/>
              <a:t>Выборки</a:t>
            </a:r>
          </a:p>
          <a:p>
            <a:r>
              <a:rPr lang="ru-RU" dirty="0"/>
              <a:t>Меры среднего</a:t>
            </a:r>
          </a:p>
          <a:p>
            <a:r>
              <a:rPr lang="ru-RU" dirty="0"/>
              <a:t>Меры вариативности</a:t>
            </a:r>
          </a:p>
          <a:p>
            <a:r>
              <a:rPr lang="ru-RU" dirty="0"/>
              <a:t>Меры и типы переменных</a:t>
            </a:r>
          </a:p>
          <a:p>
            <a:r>
              <a:rPr lang="ru-RU" dirty="0"/>
              <a:t>Формирование выборки</a:t>
            </a:r>
          </a:p>
          <a:p>
            <a:r>
              <a:rPr lang="ru-RU" dirty="0"/>
              <a:t>Ошибки выборки</a:t>
            </a:r>
          </a:p>
          <a:p>
            <a:r>
              <a:rPr lang="ru-RU" dirty="0"/>
              <a:t>Пропущенные данные</a:t>
            </a:r>
          </a:p>
          <a:p>
            <a:r>
              <a:rPr lang="ru-RU" dirty="0"/>
              <a:t>Неопределенные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83620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D7D8A-E8CD-4E77-90D6-4656CE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выборки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AA44EF-EFDE-4788-8CD6-326206103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51" y="1383862"/>
            <a:ext cx="9796297" cy="409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D1322-AB87-4374-963E-6419A15DD6F0}"/>
              </a:ext>
            </a:extLst>
          </p:cNvPr>
          <p:cNvSpPr txBox="1"/>
          <p:nvPr/>
        </p:nvSpPr>
        <p:spPr>
          <a:xfrm>
            <a:off x="1197850" y="5474137"/>
            <a:ext cx="9660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Ошибка выборки </a:t>
            </a:r>
            <a:r>
              <a:rPr lang="ru-RU" dirty="0"/>
              <a:t>— отклонение средних характеристик выборочной совокупности от средних характеристик генеральной совокупности.</a:t>
            </a:r>
          </a:p>
        </p:txBody>
      </p:sp>
    </p:spTree>
    <p:extLst>
      <p:ext uri="{BB962C8B-B14F-4D97-AF65-F5344CB8AC3E}">
        <p14:creationId xmlns:p14="http://schemas.microsoft.com/office/powerpoint/2010/main" val="177870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4B7B1-9ED7-4C7A-8979-F6E8819F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91"/>
            <a:ext cx="10515600" cy="1325563"/>
          </a:xfrm>
        </p:spPr>
        <p:txBody>
          <a:bodyPr/>
          <a:lstStyle/>
          <a:p>
            <a:r>
              <a:rPr lang="ru-RU" dirty="0"/>
              <a:t>Предельная ошибка выборки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40C58-4225-4D32-9A02-588204065057}"/>
              </a:ext>
            </a:extLst>
          </p:cNvPr>
          <p:cNvSpPr txBox="1"/>
          <p:nvPr/>
        </p:nvSpPr>
        <p:spPr>
          <a:xfrm>
            <a:off x="666750" y="1305460"/>
            <a:ext cx="998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Предельная ошибка </a:t>
            </a:r>
            <a:r>
              <a:rPr lang="ru-RU" dirty="0"/>
              <a:t>— максимально возможное расхождение средних значений выборки</a:t>
            </a:r>
          </a:p>
          <a:p>
            <a:r>
              <a:rPr lang="ru-RU" dirty="0"/>
              <a:t>и генеральной совокупности с заданной вероятностью.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EED7D98-1C66-4A09-8CFE-15F41EA9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631023"/>
            <a:ext cx="62865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       - дисперсия признака в выборочной совокупности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b="1" dirty="0">
                <a:latin typeface="+mn-lt"/>
              </a:rPr>
              <a:t>n</a:t>
            </a:r>
            <a:r>
              <a:rPr lang="en-US" altLang="ru-RU" dirty="0">
                <a:latin typeface="+mn-lt"/>
              </a:rPr>
              <a:t>- </a:t>
            </a:r>
            <a:r>
              <a:rPr lang="en-US" altLang="ru-RU" dirty="0" err="1">
                <a:latin typeface="+mn-lt"/>
              </a:rPr>
              <a:t>число</a:t>
            </a:r>
            <a:r>
              <a:rPr lang="en-US" altLang="ru-RU" dirty="0">
                <a:latin typeface="+mn-lt"/>
              </a:rPr>
              <a:t> </a:t>
            </a:r>
            <a:r>
              <a:rPr lang="en-US" altLang="ru-RU" dirty="0" err="1">
                <a:latin typeface="+mn-lt"/>
              </a:rPr>
              <a:t>единиц</a:t>
            </a:r>
            <a:r>
              <a:rPr lang="en-US" altLang="ru-RU" dirty="0">
                <a:latin typeface="+mn-lt"/>
              </a:rPr>
              <a:t> в </a:t>
            </a:r>
            <a:r>
              <a:rPr lang="en-US" altLang="ru-RU" dirty="0" err="1">
                <a:latin typeface="+mn-lt"/>
              </a:rPr>
              <a:t>выборке</a:t>
            </a:r>
            <a:endParaRPr lang="ru-RU" altLang="ru-RU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+mn-lt"/>
              </a:rPr>
              <a:t>N</a:t>
            </a:r>
            <a:r>
              <a:rPr lang="ru-RU" altLang="ru-RU" dirty="0">
                <a:latin typeface="+mn-lt"/>
              </a:rPr>
              <a:t>- объем генеральной совокупности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+mn-lt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+mn-lt"/>
              </a:rPr>
              <a:t>t</a:t>
            </a:r>
            <a:r>
              <a:rPr lang="ru-RU" altLang="ru-RU" dirty="0">
                <a:latin typeface="+mn-lt"/>
              </a:rPr>
              <a:t>- коэффициент доверия Стьюдента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497B50-1A5D-4D7C-86A9-3820B6A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777654"/>
            <a:ext cx="2686050" cy="1735883"/>
          </a:xfrm>
          <a:prstGeom prst="rect">
            <a:avLst/>
          </a:prstGeom>
        </p:spPr>
      </p:pic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C0895592-20E9-4A82-8BC1-FCF2FEF39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2046682"/>
            <a:ext cx="2686050" cy="71511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45603D-EC58-42A8-B1DB-F5F5A6A09C61}"/>
              </a:ext>
            </a:extLst>
          </p:cNvPr>
          <p:cNvSpPr txBox="1"/>
          <p:nvPr/>
        </p:nvSpPr>
        <p:spPr>
          <a:xfrm>
            <a:off x="695325" y="4692681"/>
            <a:ext cx="4848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Доверительный интервал </a:t>
            </a:r>
            <a:r>
              <a:rPr lang="ru-RU" dirty="0"/>
              <a:t>— интервал, в который попадает неизвестный параметр с заданной вероятностью.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9E19D16-63F3-4764-9281-063C5B42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12407"/>
            <a:ext cx="2686050" cy="63201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ACB32C-B49E-4675-B805-5C334D216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50" y="2554523"/>
            <a:ext cx="436371" cy="4145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84454C-CCD4-4FBA-9859-626DD25ADE3C}"/>
              </a:ext>
            </a:extLst>
          </p:cNvPr>
          <p:cNvSpPr txBox="1"/>
          <p:nvPr/>
        </p:nvSpPr>
        <p:spPr>
          <a:xfrm>
            <a:off x="6096000" y="4692681"/>
            <a:ext cx="4848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Объем выборки </a:t>
            </a:r>
            <a:r>
              <a:rPr lang="ru-RU" dirty="0"/>
              <a:t>можно получить из формулы предельной ошибки</a:t>
            </a:r>
          </a:p>
          <a:p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E867041-C724-4877-9EB7-A1CBD71EA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5616011"/>
            <a:ext cx="2137440" cy="8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71B2A-4909-4CB0-B7D5-6413AE15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r>
              <a:rPr lang="ru-RU" dirty="0"/>
              <a:t>Пропущенные наблюдения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1EE6-A21F-45CF-8F00-AEE9832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2174875"/>
          </a:xfrm>
        </p:spPr>
        <p:txBody>
          <a:bodyPr/>
          <a:lstStyle/>
          <a:p>
            <a:r>
              <a:rPr lang="ru-RU" dirty="0"/>
              <a:t>Выявить причину в случае наличия систематических ошибок</a:t>
            </a:r>
          </a:p>
          <a:p>
            <a:r>
              <a:rPr lang="ru-RU" dirty="0"/>
              <a:t>Исключить пропущенные наблюдения</a:t>
            </a:r>
          </a:p>
          <a:p>
            <a:r>
              <a:rPr lang="ru-RU" dirty="0"/>
              <a:t>Заменить функцией от соседей</a:t>
            </a:r>
          </a:p>
          <a:p>
            <a:r>
              <a:rPr lang="ru-RU" dirty="0"/>
              <a:t>Заменить похожими значениями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8BF2C5-9C9D-42FE-9EDE-660F7D185926}"/>
              </a:ext>
            </a:extLst>
          </p:cNvPr>
          <p:cNvSpPr txBox="1">
            <a:spLocks/>
          </p:cNvSpPr>
          <p:nvPr/>
        </p:nvSpPr>
        <p:spPr>
          <a:xfrm>
            <a:off x="838200" y="3186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Неопределенные данные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2CD69A8-496F-4021-968A-F0A7769AA91E}"/>
              </a:ext>
            </a:extLst>
          </p:cNvPr>
          <p:cNvSpPr txBox="1">
            <a:spLocks/>
          </p:cNvSpPr>
          <p:nvPr/>
        </p:nvSpPr>
        <p:spPr>
          <a:xfrm>
            <a:off x="838200" y="4254501"/>
            <a:ext cx="10515600" cy="217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Ответы на вопрос «не знаю»</a:t>
            </a:r>
          </a:p>
          <a:p>
            <a:r>
              <a:rPr lang="ru-RU" dirty="0"/>
              <a:t>Для порядковых шкал – заменить самым старшим рангом.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0C2910-910B-46CF-B991-13A5F46E4450}"/>
              </a:ext>
            </a:extLst>
          </p:cNvPr>
          <p:cNvSpPr/>
          <p:nvPr/>
        </p:nvSpPr>
        <p:spPr>
          <a:xfrm>
            <a:off x="1143000" y="5375277"/>
            <a:ext cx="9867900" cy="682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!Порядковая шкала превратится в номинальную!</a:t>
            </a:r>
          </a:p>
        </p:txBody>
      </p:sp>
    </p:spTree>
    <p:extLst>
      <p:ext uri="{BB962C8B-B14F-4D97-AF65-F5344CB8AC3E}">
        <p14:creationId xmlns:p14="http://schemas.microsoft.com/office/powerpoint/2010/main" val="26728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AD8D-58E9-4362-A702-0D6B194D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B45AAF-1D23-4691-B228-1D397CEA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401" y="2124222"/>
            <a:ext cx="6434599" cy="3205809"/>
          </a:xfrm>
        </p:spPr>
      </p:pic>
    </p:spTree>
    <p:extLst>
      <p:ext uri="{BB962C8B-B14F-4D97-AF65-F5344CB8AC3E}">
        <p14:creationId xmlns:p14="http://schemas.microsoft.com/office/powerpoint/2010/main" val="107184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40554-717C-4984-AA91-8A1BF8D9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349" y="365125"/>
            <a:ext cx="2383302" cy="1325563"/>
          </a:xfrm>
        </p:spPr>
        <p:txBody>
          <a:bodyPr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BAC8F0-3BA1-4BA3-8A4F-43674DE903A2}"/>
              </a:ext>
            </a:extLst>
          </p:cNvPr>
          <p:cNvSpPr/>
          <p:nvPr/>
        </p:nvSpPr>
        <p:spPr>
          <a:xfrm>
            <a:off x="1704534" y="1690688"/>
            <a:ext cx="3137096" cy="1108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Количественные</a:t>
            </a:r>
          </a:p>
          <a:p>
            <a:pPr algn="ctr"/>
            <a:r>
              <a:rPr lang="ru-RU" dirty="0"/>
              <a:t>(числовые)</a:t>
            </a:r>
          </a:p>
          <a:p>
            <a:pPr algn="ctr"/>
            <a:r>
              <a:rPr lang="ru-RU" dirty="0"/>
              <a:t>интервальные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2A2CA6-53F1-470F-8DEC-B10274CEBA41}"/>
              </a:ext>
            </a:extLst>
          </p:cNvPr>
          <p:cNvSpPr/>
          <p:nvPr/>
        </p:nvSpPr>
        <p:spPr>
          <a:xfrm>
            <a:off x="7671581" y="1665118"/>
            <a:ext cx="3137096" cy="1108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Качественные</a:t>
            </a:r>
          </a:p>
          <a:p>
            <a:pPr algn="ctr"/>
            <a:r>
              <a:rPr lang="ru-RU" dirty="0"/>
              <a:t>(категориальные)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4112A4-3183-4A96-9D80-175E35115396}"/>
              </a:ext>
            </a:extLst>
          </p:cNvPr>
          <p:cNvSpPr/>
          <p:nvPr/>
        </p:nvSpPr>
        <p:spPr>
          <a:xfrm>
            <a:off x="654147" y="3685955"/>
            <a:ext cx="2665828" cy="60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Дискретные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46B80B-C170-4965-97ED-46DBE13D8EC2}"/>
              </a:ext>
            </a:extLst>
          </p:cNvPr>
          <p:cNvSpPr/>
          <p:nvPr/>
        </p:nvSpPr>
        <p:spPr>
          <a:xfrm>
            <a:off x="3431344" y="3681923"/>
            <a:ext cx="2665828" cy="60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Непрерывные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F72B4F-77E0-4599-B502-D28E546A980E}"/>
              </a:ext>
            </a:extLst>
          </p:cNvPr>
          <p:cNvSpPr/>
          <p:nvPr/>
        </p:nvSpPr>
        <p:spPr>
          <a:xfrm>
            <a:off x="6574301" y="3669761"/>
            <a:ext cx="2665828" cy="60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Порядковые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868B89-E012-4B36-A7FC-ED013132A603}"/>
              </a:ext>
            </a:extLst>
          </p:cNvPr>
          <p:cNvSpPr/>
          <p:nvPr/>
        </p:nvSpPr>
        <p:spPr>
          <a:xfrm>
            <a:off x="9351498" y="3669760"/>
            <a:ext cx="2665828" cy="604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Номинальные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927E9A3-2BF4-4BBD-80E3-14A509CD2D85}"/>
              </a:ext>
            </a:extLst>
          </p:cNvPr>
          <p:cNvCxnSpPr>
            <a:stCxn id="2" idx="1"/>
          </p:cNvCxnSpPr>
          <p:nvPr/>
        </p:nvCxnSpPr>
        <p:spPr>
          <a:xfrm flipH="1">
            <a:off x="3797104" y="1027907"/>
            <a:ext cx="1107245" cy="63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3A7F1C3-CF63-4604-807A-1670DCCFB643}"/>
              </a:ext>
            </a:extLst>
          </p:cNvPr>
          <p:cNvCxnSpPr>
            <a:stCxn id="2" idx="3"/>
          </p:cNvCxnSpPr>
          <p:nvPr/>
        </p:nvCxnSpPr>
        <p:spPr>
          <a:xfrm>
            <a:off x="7287651" y="1027907"/>
            <a:ext cx="1237371" cy="63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ED12881-37D1-4C14-B64A-F6C96DA9F46B}"/>
              </a:ext>
            </a:extLst>
          </p:cNvPr>
          <p:cNvCxnSpPr/>
          <p:nvPr/>
        </p:nvCxnSpPr>
        <p:spPr>
          <a:xfrm flipH="1">
            <a:off x="2166425" y="2799471"/>
            <a:ext cx="253218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9147C7E-3B91-4E20-B04B-3F34F809905D}"/>
              </a:ext>
            </a:extLst>
          </p:cNvPr>
          <p:cNvCxnSpPr/>
          <p:nvPr/>
        </p:nvCxnSpPr>
        <p:spPr>
          <a:xfrm>
            <a:off x="4135902" y="2807568"/>
            <a:ext cx="214824" cy="86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7D1BCD6-0344-463E-B7C9-F2A050F06FE8}"/>
              </a:ext>
            </a:extLst>
          </p:cNvPr>
          <p:cNvCxnSpPr/>
          <p:nvPr/>
        </p:nvCxnSpPr>
        <p:spPr>
          <a:xfrm flipH="1">
            <a:off x="8159262" y="2773901"/>
            <a:ext cx="182880" cy="88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B0EB137-F0F3-42F9-8DCE-3D7B8F8B961A}"/>
              </a:ext>
            </a:extLst>
          </p:cNvPr>
          <p:cNvCxnSpPr/>
          <p:nvPr/>
        </p:nvCxnSpPr>
        <p:spPr>
          <a:xfrm>
            <a:off x="10255348" y="2773901"/>
            <a:ext cx="232118" cy="87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AD8CD-F081-4E1D-953F-2A42DE96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Шкалы типов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1A9EE-327B-4E08-98E6-3EDA9F30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Номинальная</a:t>
            </a:r>
          </a:p>
          <a:p>
            <a:r>
              <a:rPr lang="ru-RU" dirty="0"/>
              <a:t>Порядковая</a:t>
            </a:r>
          </a:p>
          <a:p>
            <a:r>
              <a:rPr lang="ru-RU" dirty="0"/>
              <a:t>Интервальная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CE42211-183D-4D40-B2E2-CE05B850222B}"/>
              </a:ext>
            </a:extLst>
          </p:cNvPr>
          <p:cNvSpPr/>
          <p:nvPr/>
        </p:nvSpPr>
        <p:spPr>
          <a:xfrm>
            <a:off x="3193366" y="2011680"/>
            <a:ext cx="5767754" cy="40514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4467E7-450F-427F-A2AC-38D2D79358CD}"/>
              </a:ext>
            </a:extLst>
          </p:cNvPr>
          <p:cNvSpPr/>
          <p:nvPr/>
        </p:nvSpPr>
        <p:spPr>
          <a:xfrm>
            <a:off x="4330504" y="2855741"/>
            <a:ext cx="3530991" cy="2363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3AFBDF7-9698-489D-8B16-D7688BD0D2BF}"/>
              </a:ext>
            </a:extLst>
          </p:cNvPr>
          <p:cNvSpPr/>
          <p:nvPr/>
        </p:nvSpPr>
        <p:spPr>
          <a:xfrm>
            <a:off x="5542670" y="3643531"/>
            <a:ext cx="1069145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F5779B6-484E-4095-B5FC-26847AF51408}"/>
              </a:ext>
            </a:extLst>
          </p:cNvPr>
          <p:cNvCxnSpPr/>
          <p:nvPr/>
        </p:nvCxnSpPr>
        <p:spPr>
          <a:xfrm>
            <a:off x="3291840" y="2011680"/>
            <a:ext cx="2912012" cy="191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599AB4C-E040-490B-B825-27B68F475704}"/>
              </a:ext>
            </a:extLst>
          </p:cNvPr>
          <p:cNvCxnSpPr/>
          <p:nvPr/>
        </p:nvCxnSpPr>
        <p:spPr>
          <a:xfrm>
            <a:off x="3010486" y="2534749"/>
            <a:ext cx="2011680" cy="133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70AEF67-79C8-4C25-BE24-B4BB274CF097}"/>
              </a:ext>
            </a:extLst>
          </p:cNvPr>
          <p:cNvCxnSpPr/>
          <p:nvPr/>
        </p:nvCxnSpPr>
        <p:spPr>
          <a:xfrm>
            <a:off x="3149990" y="3207434"/>
            <a:ext cx="735037" cy="47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F3124-5B47-494E-9690-C4579292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матрицы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12A0E7-BD6F-4698-839E-767CA4F90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51" t="12681" r="9890" b="5848"/>
          <a:stretch/>
        </p:blipFill>
        <p:spPr>
          <a:xfrm>
            <a:off x="1051559" y="1340450"/>
            <a:ext cx="9485143" cy="5420080"/>
          </a:xfrm>
        </p:spPr>
      </p:pic>
    </p:spTree>
    <p:extLst>
      <p:ext uri="{BB962C8B-B14F-4D97-AF65-F5344CB8AC3E}">
        <p14:creationId xmlns:p14="http://schemas.microsoft.com/office/powerpoint/2010/main" val="332075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53879-8D29-498F-A4AE-403B788A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математической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C4CEA-F1A4-457E-8FAA-CEC0F087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ВЫБОРКА</a:t>
            </a:r>
          </a:p>
          <a:p>
            <a:r>
              <a:rPr lang="ru-RU" dirty="0"/>
              <a:t>Последовательность независимых случайных величин x_1,x_2,...,</a:t>
            </a:r>
            <a:r>
              <a:rPr lang="ru-RU" dirty="0" err="1"/>
              <a:t>x_n</a:t>
            </a:r>
            <a:r>
              <a:rPr lang="ru-RU" dirty="0"/>
              <a:t>, соответствующих всем возможным результатам n статистических экспериментов и имеющих одинаковый закон распределения вероятностей со случайной величиной </a:t>
            </a:r>
            <a:r>
              <a:rPr lang="ru-RU" dirty="0" err="1"/>
              <a:t>xi</a:t>
            </a:r>
            <a:r>
              <a:rPr lang="ru-RU" dirty="0"/>
              <a:t>, называется выборкой объёма n, порождённой случайной величиной </a:t>
            </a:r>
            <a:r>
              <a:rPr lang="ru-RU" dirty="0" err="1"/>
              <a:t>xi</a:t>
            </a:r>
            <a:r>
              <a:rPr lang="ru-RU" dirty="0"/>
              <a:t>. Если </a:t>
            </a:r>
            <a:r>
              <a:rPr lang="ru-RU" dirty="0" err="1"/>
              <a:t>xi</a:t>
            </a:r>
            <a:r>
              <a:rPr lang="ru-RU" dirty="0"/>
              <a:t> — дискретная случайная величина, то выборкой объёма n называется любое подмножество n объектов генеральной совокупности объёма N, выбранное равновероятно среди всех таких подмножеств.</a:t>
            </a:r>
          </a:p>
        </p:txBody>
      </p:sp>
    </p:spTree>
    <p:extLst>
      <p:ext uri="{BB962C8B-B14F-4D97-AF65-F5344CB8AC3E}">
        <p14:creationId xmlns:p14="http://schemas.microsoft.com/office/powerpoint/2010/main" val="223115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28778-A175-46CA-95C4-858F5EF5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математической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CD022-7545-404B-865D-653F84C4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X_{1},</a:t>
            </a:r>
            <a:r>
              <a:rPr lang="ru-RU" dirty="0"/>
              <a:t> </a:t>
            </a:r>
            <a:r>
              <a:rPr lang="en-US" dirty="0"/>
              <a:t>X_{</a:t>
            </a:r>
            <a:r>
              <a:rPr lang="ru-RU" dirty="0"/>
              <a:t>2</a:t>
            </a:r>
            <a:r>
              <a:rPr lang="en-US" dirty="0"/>
              <a:t>},</a:t>
            </a:r>
            <a:r>
              <a:rPr lang="ru-RU" dirty="0"/>
              <a:t>…</a:t>
            </a:r>
            <a:r>
              <a:rPr lang="en-US" dirty="0"/>
              <a:t>,X_{n} - </a:t>
            </a:r>
            <a:r>
              <a:rPr lang="ru-RU" dirty="0"/>
              <a:t>конечная выборка из некоторого распределения</a:t>
            </a:r>
            <a:r>
              <a:rPr lang="en-US" dirty="0"/>
              <a:t>, </a:t>
            </a:r>
            <a:r>
              <a:rPr lang="ru-RU" dirty="0"/>
              <a:t>определённая на некотором вероятностном пространстве</a:t>
            </a:r>
            <a:r>
              <a:rPr lang="en-US" dirty="0"/>
              <a:t>. </a:t>
            </a:r>
            <a:r>
              <a:rPr lang="ru-RU" dirty="0"/>
              <a:t>Перенумеруем последовательность в порядке </a:t>
            </a:r>
            <a:r>
              <a:rPr lang="ru-RU" dirty="0" err="1"/>
              <a:t>неубывания</a:t>
            </a:r>
            <a:r>
              <a:rPr lang="ru-RU" dirty="0"/>
              <a:t>, так что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Эта последовательность называется </a:t>
            </a:r>
            <a:r>
              <a:rPr lang="ru-RU" b="1" dirty="0"/>
              <a:t>вариационным рядом</a:t>
            </a:r>
            <a:r>
              <a:rPr lang="ru-RU" dirty="0"/>
              <a:t>. Вариационный ряд и его члены являются порядковыми статистиками. Случайная величина </a:t>
            </a:r>
            <a:r>
              <a:rPr lang="en-US" dirty="0"/>
              <a:t>x(k) </a:t>
            </a:r>
            <a:r>
              <a:rPr lang="ru-RU" dirty="0"/>
              <a:t>называется </a:t>
            </a:r>
            <a:r>
              <a:rPr lang="en-US" b="1" dirty="0"/>
              <a:t>k-</a:t>
            </a:r>
            <a:r>
              <a:rPr lang="ru-RU" b="1" dirty="0"/>
              <a:t>той порядковой статистикой</a:t>
            </a:r>
            <a:r>
              <a:rPr lang="ru-RU" dirty="0"/>
              <a:t> исходной выборки.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9B443-9215-42CD-AC08-BD1A90CE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23" y="3429000"/>
            <a:ext cx="4949153" cy="6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E1DFB-6670-4922-B050-F6EA4B3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квантиль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3C925B-93BF-4A46-B3B2-8BF8EDC26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309"/>
            <a:ext cx="4572951" cy="3066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6A74A-4D98-4428-98FF-22E61ADCC068}"/>
              </a:ext>
            </a:extLst>
          </p:cNvPr>
          <p:cNvSpPr txBox="1"/>
          <p:nvPr/>
        </p:nvSpPr>
        <p:spPr>
          <a:xfrm>
            <a:off x="5772150" y="2150109"/>
            <a:ext cx="52100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Случайная величина:</a:t>
            </a:r>
          </a:p>
          <a:p>
            <a:endParaRPr lang="ru-RU" dirty="0"/>
          </a:p>
          <a:p>
            <a:r>
              <a:rPr lang="ru-RU" dirty="0"/>
              <a:t>802, 851, 851, 863, 870, 870, 870, 894, 897, 899, 901,</a:t>
            </a:r>
          </a:p>
          <a:p>
            <a:r>
              <a:rPr lang="ru-RU" dirty="0"/>
              <a:t>905, 906, 906, 910, 914, 925, 936, 945, 952, 953, 978</a:t>
            </a:r>
          </a:p>
          <a:p>
            <a:endParaRPr lang="ru-RU" dirty="0"/>
          </a:p>
          <a:p>
            <a:r>
              <a:rPr lang="ru-RU" dirty="0"/>
              <a:t>α=0,9 =&gt; 1-</a:t>
            </a:r>
            <a:r>
              <a:rPr lang="el-GR" dirty="0"/>
              <a:t>α</a:t>
            </a:r>
            <a:r>
              <a:rPr lang="ru-RU" dirty="0"/>
              <a:t>=0,1 </a:t>
            </a:r>
            <a:r>
              <a:rPr lang="en-US" dirty="0"/>
              <a:t>n=22</a:t>
            </a:r>
          </a:p>
          <a:p>
            <a:endParaRPr lang="en-US" dirty="0"/>
          </a:p>
          <a:p>
            <a:r>
              <a:rPr lang="en-US" dirty="0"/>
              <a:t>[(</a:t>
            </a:r>
            <a:r>
              <a:rPr lang="ru-RU" dirty="0"/>
              <a:t>1-</a:t>
            </a:r>
            <a:r>
              <a:rPr lang="el-GR" dirty="0"/>
              <a:t>α</a:t>
            </a:r>
            <a:r>
              <a:rPr lang="en-US" dirty="0"/>
              <a:t>)n] = [0,1 22] = 2</a:t>
            </a:r>
          </a:p>
          <a:p>
            <a:endParaRPr lang="ru-RU" dirty="0"/>
          </a:p>
          <a:p>
            <a:r>
              <a:rPr lang="en-US" dirty="0"/>
              <a:t>x(2)=851</a:t>
            </a:r>
          </a:p>
          <a:p>
            <a:r>
              <a:rPr lang="en-US" dirty="0"/>
              <a:t>P(X&gt;851)=90%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642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750</Words>
  <Application>Microsoft Office PowerPoint</Application>
  <PresentationFormat>Широкоэкранный</PresentationFormat>
  <Paragraphs>204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Математические методы анализа данных</vt:lpstr>
      <vt:lpstr>План лекции 2</vt:lpstr>
      <vt:lpstr>Матрица данных</vt:lpstr>
      <vt:lpstr>Данные</vt:lpstr>
      <vt:lpstr>Шкалы типов данных</vt:lpstr>
      <vt:lpstr>Пример матрицы данных</vt:lpstr>
      <vt:lpstr>Основные понятия математической статистики</vt:lpstr>
      <vt:lpstr>Основные понятия математической статистики</vt:lpstr>
      <vt:lpstr>Выборочная квантиль</vt:lpstr>
      <vt:lpstr>Меры центральной тенденции</vt:lpstr>
      <vt:lpstr>Бимодальное распределение</vt:lpstr>
      <vt:lpstr>Медиана</vt:lpstr>
      <vt:lpstr>Меры вариативности</vt:lpstr>
      <vt:lpstr>Дисперсия и среднеквадратическое отклонение</vt:lpstr>
      <vt:lpstr>Меры менее чувствительные к выбросам</vt:lpstr>
      <vt:lpstr>Межквартильный размах</vt:lpstr>
      <vt:lpstr>Виды данных по объёму содержащейся в них информации</vt:lpstr>
      <vt:lpstr>Формирование выборок</vt:lpstr>
      <vt:lpstr>Случайные выборки</vt:lpstr>
      <vt:lpstr>Ошибки выборки</vt:lpstr>
      <vt:lpstr>Предельная ошибка выборки</vt:lpstr>
      <vt:lpstr>Пропущенные наблюдения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Лежнина</dc:creator>
  <cp:lastModifiedBy>Юлия Лежнина</cp:lastModifiedBy>
  <cp:revision>39</cp:revision>
  <dcterms:created xsi:type="dcterms:W3CDTF">2021-11-15T21:14:05Z</dcterms:created>
  <dcterms:modified xsi:type="dcterms:W3CDTF">2022-09-10T14:30:45Z</dcterms:modified>
</cp:coreProperties>
</file>