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979170-92B0-46B4-B908-1D3E20460771}">
          <p14:sldIdLst>
            <p14:sldId id="256"/>
            <p14:sldId id="258"/>
            <p14:sldId id="259"/>
            <p14:sldId id="261"/>
            <p14:sldId id="262"/>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1325"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A618-D3D9-4BF4-ACBD-1C01AEB58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256EAB6-C181-4B2A-B094-8A0582950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397B9CB-0DB6-4F7B-875D-97D9CAFDD5A4}"/>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5" name="Footer Placeholder 4">
            <a:extLst>
              <a:ext uri="{FF2B5EF4-FFF2-40B4-BE49-F238E27FC236}">
                <a16:creationId xmlns:a16="http://schemas.microsoft.com/office/drawing/2014/main" id="{B87D3D1F-2C41-4102-804B-434402ECAE8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36ED051-0242-4E7C-9830-DC2C02801A21}"/>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201648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840C-E677-442D-9CAB-E291993CDE0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5C38FD0-78CD-4E6E-9314-A7DCED3A6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AD82D20-9768-4433-8560-ABA035E69F2A}"/>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5" name="Footer Placeholder 4">
            <a:extLst>
              <a:ext uri="{FF2B5EF4-FFF2-40B4-BE49-F238E27FC236}">
                <a16:creationId xmlns:a16="http://schemas.microsoft.com/office/drawing/2014/main" id="{8E399319-1031-4761-A814-1F8A1CB2D1D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192BCB0-F6F5-4FF6-98DE-C83DDEC7587C}"/>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424883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6058CF-B5A9-4730-982B-D2F2757E7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7664401-DF8A-4FE5-A8C3-D89EC603B4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3BE0111-0EA6-451B-95EC-12961277E739}"/>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5" name="Footer Placeholder 4">
            <a:extLst>
              <a:ext uri="{FF2B5EF4-FFF2-40B4-BE49-F238E27FC236}">
                <a16:creationId xmlns:a16="http://schemas.microsoft.com/office/drawing/2014/main" id="{1EA87F3B-CB63-4627-9793-220B7D73872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4741CD5-D1DA-4E4D-B7AB-D9A6763465D5}"/>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327537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C606-A11F-423D-8942-666A01D0823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2A51E5F-C268-4D7F-8451-B457C0A38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392F36D-D61A-4230-B939-215B1BA7BDB2}"/>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5" name="Footer Placeholder 4">
            <a:extLst>
              <a:ext uri="{FF2B5EF4-FFF2-40B4-BE49-F238E27FC236}">
                <a16:creationId xmlns:a16="http://schemas.microsoft.com/office/drawing/2014/main" id="{55E0153D-B158-43BB-BF54-FE696D41DB1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DA7E3B9-370C-4AB5-B25E-DF1E8CB431DC}"/>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188140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2145-A0C0-46BA-B36B-877E3BE8BA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470DCB62-B54E-4951-B815-F0C23BA55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89706-1827-487D-8E50-7C23B8D10480}"/>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5" name="Footer Placeholder 4">
            <a:extLst>
              <a:ext uri="{FF2B5EF4-FFF2-40B4-BE49-F238E27FC236}">
                <a16:creationId xmlns:a16="http://schemas.microsoft.com/office/drawing/2014/main" id="{C1F9B546-9256-4CB6-A30A-03FF6B9E54E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1FF23E2-B890-4F17-958B-3D7944DE575A}"/>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11805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229-43C9-428B-A200-0559206C128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D29779E-074E-48B0-ACE9-2D333705A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A9E3487-C5AA-45B5-8581-97CD82FC5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DE2E514-BF33-43AA-A9E9-B3A9973B50F2}"/>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6" name="Footer Placeholder 5">
            <a:extLst>
              <a:ext uri="{FF2B5EF4-FFF2-40B4-BE49-F238E27FC236}">
                <a16:creationId xmlns:a16="http://schemas.microsoft.com/office/drawing/2014/main" id="{6CE2320C-9903-4ADB-AB73-DDD43ACA4DF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6843308-155A-4A0A-8E6D-692BD3F74157}"/>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294068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610-7435-4600-8909-5244B6525E9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48CC390-F8C4-48EA-91EE-F331668D7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A56ED-33E9-4CD3-8619-8526693C0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13CBEAFB-5D90-4A0A-A30C-9DA2F07B6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EBA36-6798-4E50-9C03-DB881F984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7447CA50-B7BB-45B6-A6D9-976DD581EE1C}"/>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8" name="Footer Placeholder 7">
            <a:extLst>
              <a:ext uri="{FF2B5EF4-FFF2-40B4-BE49-F238E27FC236}">
                <a16:creationId xmlns:a16="http://schemas.microsoft.com/office/drawing/2014/main" id="{2F1E540E-54BF-498A-99DA-1D5BCFA2D58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4ACFBC19-DD6A-4C4E-BED7-9ACC704C4DD7}"/>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133972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7437-D63B-432F-9F32-03462A058E5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8E2551F-3F84-4FB9-8A8B-463D2356FE42}"/>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4" name="Footer Placeholder 3">
            <a:extLst>
              <a:ext uri="{FF2B5EF4-FFF2-40B4-BE49-F238E27FC236}">
                <a16:creationId xmlns:a16="http://schemas.microsoft.com/office/drawing/2014/main" id="{5118818C-99B1-4235-95AC-CDFAB7220A8D}"/>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0E9B4A9-9CEC-45AF-AA86-D4324BD80A4E}"/>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237137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A0867-A43A-41F7-9411-3BFE97511184}"/>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3" name="Footer Placeholder 2">
            <a:extLst>
              <a:ext uri="{FF2B5EF4-FFF2-40B4-BE49-F238E27FC236}">
                <a16:creationId xmlns:a16="http://schemas.microsoft.com/office/drawing/2014/main" id="{F440CF66-3734-4C97-825C-0A0A565D0CE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764CACFF-C273-4011-B55C-A20E303A600A}"/>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281532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2217-ABA9-4EA2-8CFE-92BD7CFF2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4CAE0E2D-3A84-41BE-929A-DC6420EEE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F3DC2B3-283A-4B5C-8105-38A7F2637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41249-3BC0-4D9E-8445-25CB81E92131}"/>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6" name="Footer Placeholder 5">
            <a:extLst>
              <a:ext uri="{FF2B5EF4-FFF2-40B4-BE49-F238E27FC236}">
                <a16:creationId xmlns:a16="http://schemas.microsoft.com/office/drawing/2014/main" id="{A28372D0-2DB2-4498-98FC-1E8EF090E88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33B7B22-B29A-43AA-AA6E-6FE105DF8E87}"/>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366939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5026-1DF2-4705-8FDD-3DB8FACF9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CEEA0BA-0192-4892-8591-44C0F1707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C81A0E8B-1170-4AB3-A609-3A06A2C0F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0E876-9FD1-49A6-8BD9-F2CD3B675A6F}"/>
              </a:ext>
            </a:extLst>
          </p:cNvPr>
          <p:cNvSpPr>
            <a:spLocks noGrp="1"/>
          </p:cNvSpPr>
          <p:nvPr>
            <p:ph type="dt" sz="half" idx="10"/>
          </p:nvPr>
        </p:nvSpPr>
        <p:spPr/>
        <p:txBody>
          <a:bodyPr/>
          <a:lstStyle/>
          <a:p>
            <a:fld id="{69974481-1EDF-4962-A43F-F7AACCC640A5}" type="datetimeFigureOut">
              <a:rPr lang="en-MY" smtClean="0"/>
              <a:t>26/1/2023</a:t>
            </a:fld>
            <a:endParaRPr lang="en-MY"/>
          </a:p>
        </p:txBody>
      </p:sp>
      <p:sp>
        <p:nvSpPr>
          <p:cNvPr id="6" name="Footer Placeholder 5">
            <a:extLst>
              <a:ext uri="{FF2B5EF4-FFF2-40B4-BE49-F238E27FC236}">
                <a16:creationId xmlns:a16="http://schemas.microsoft.com/office/drawing/2014/main" id="{93A278CC-A8BA-4784-9F27-DA681001CC9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0009328-BEAE-4F3A-9264-132F0DCBB08A}"/>
              </a:ext>
            </a:extLst>
          </p:cNvPr>
          <p:cNvSpPr>
            <a:spLocks noGrp="1"/>
          </p:cNvSpPr>
          <p:nvPr>
            <p:ph type="sldNum" sz="quarter" idx="12"/>
          </p:nvPr>
        </p:nvSpPr>
        <p:spPr/>
        <p:txBody>
          <a:bodyPr/>
          <a:lstStyle/>
          <a:p>
            <a:fld id="{D0193C6C-1C72-415E-86D3-35ECF6072E71}" type="slidenum">
              <a:rPr lang="en-MY" smtClean="0"/>
              <a:t>‹#›</a:t>
            </a:fld>
            <a:endParaRPr lang="en-MY"/>
          </a:p>
        </p:txBody>
      </p:sp>
    </p:spTree>
    <p:extLst>
      <p:ext uri="{BB962C8B-B14F-4D97-AF65-F5344CB8AC3E}">
        <p14:creationId xmlns:p14="http://schemas.microsoft.com/office/powerpoint/2010/main" val="67364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4D351-326C-4FB5-80D5-C181E60FD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028D976-688E-4AE5-9EE4-7A890C761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2E4DD69-54D6-47B6-99D4-5B351C3B4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74481-1EDF-4962-A43F-F7AACCC640A5}" type="datetimeFigureOut">
              <a:rPr lang="en-MY" smtClean="0"/>
              <a:t>26/1/2023</a:t>
            </a:fld>
            <a:endParaRPr lang="en-MY"/>
          </a:p>
        </p:txBody>
      </p:sp>
      <p:sp>
        <p:nvSpPr>
          <p:cNvPr id="5" name="Footer Placeholder 4">
            <a:extLst>
              <a:ext uri="{FF2B5EF4-FFF2-40B4-BE49-F238E27FC236}">
                <a16:creationId xmlns:a16="http://schemas.microsoft.com/office/drawing/2014/main" id="{CA80E423-AAAF-4B62-915F-FFAF1236E6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0BBF83D-4234-456F-870C-8763BA44F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93C6C-1C72-415E-86D3-35ECF6072E71}" type="slidenum">
              <a:rPr lang="en-MY" smtClean="0"/>
              <a:t>‹#›</a:t>
            </a:fld>
            <a:endParaRPr lang="en-MY"/>
          </a:p>
        </p:txBody>
      </p:sp>
    </p:spTree>
    <p:extLst>
      <p:ext uri="{BB962C8B-B14F-4D97-AF65-F5344CB8AC3E}">
        <p14:creationId xmlns:p14="http://schemas.microsoft.com/office/powerpoint/2010/main" val="283418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6947EEF-462F-4286-9C20-FA0A3F07DF4B}"/>
              </a:ext>
            </a:extLst>
          </p:cNvPr>
          <p:cNvSpPr>
            <a:spLocks noGrp="1"/>
          </p:cNvSpPr>
          <p:nvPr>
            <p:ph type="ctrTitle"/>
          </p:nvPr>
        </p:nvSpPr>
        <p:spPr>
          <a:xfrm>
            <a:off x="3185041" y="-1800612"/>
            <a:ext cx="5782716" cy="2150719"/>
          </a:xfrm>
          <a:noFill/>
        </p:spPr>
        <p:txBody>
          <a:bodyPr anchor="ctr">
            <a:normAutofit/>
          </a:bodyPr>
          <a:lstStyle/>
          <a:p>
            <a:r>
              <a:rPr lang="en-US" sz="3600" b="1" dirty="0">
                <a:solidFill>
                  <a:schemeClr val="accent4">
                    <a:lumMod val="50000"/>
                  </a:schemeClr>
                </a:solidFill>
              </a:rPr>
              <a:t>Object Oriented Programming</a:t>
            </a:r>
            <a:br>
              <a:rPr lang="en-US" sz="3600" b="1" dirty="0">
                <a:solidFill>
                  <a:schemeClr val="accent4">
                    <a:lumMod val="50000"/>
                  </a:schemeClr>
                </a:solidFill>
              </a:rPr>
            </a:br>
            <a:r>
              <a:rPr lang="en-US" sz="3600" b="1" dirty="0">
                <a:solidFill>
                  <a:schemeClr val="accent4">
                    <a:lumMod val="50000"/>
                  </a:schemeClr>
                </a:solidFill>
              </a:rPr>
              <a:t>DITP 3113</a:t>
            </a:r>
            <a:endParaRPr lang="en-MY" sz="3600" b="1" dirty="0">
              <a:solidFill>
                <a:schemeClr val="accent4">
                  <a:lumMod val="50000"/>
                </a:schemeClr>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3" name="Table 4">
            <a:extLst>
              <a:ext uri="{FF2B5EF4-FFF2-40B4-BE49-F238E27FC236}">
                <a16:creationId xmlns:a16="http://schemas.microsoft.com/office/drawing/2014/main" id="{DEF1307D-71CE-495C-897A-7EC1EC5D858B}"/>
              </a:ext>
            </a:extLst>
          </p:cNvPr>
          <p:cNvGraphicFramePr>
            <a:graphicFrameLocks noGrp="1"/>
          </p:cNvGraphicFramePr>
          <p:nvPr>
            <p:extLst>
              <p:ext uri="{D42A27DB-BD31-4B8C-83A1-F6EECF244321}">
                <p14:modId xmlns:p14="http://schemas.microsoft.com/office/powerpoint/2010/main" val="3258814553"/>
              </p:ext>
            </p:extLst>
          </p:nvPr>
        </p:nvGraphicFramePr>
        <p:xfrm>
          <a:off x="2040022" y="7031757"/>
          <a:ext cx="8129822" cy="1854200"/>
        </p:xfrm>
        <a:graphic>
          <a:graphicData uri="http://schemas.openxmlformats.org/drawingml/2006/table">
            <a:tbl>
              <a:tblPr firstRow="1" bandRow="1">
                <a:tableStyleId>{69CF1AB2-1976-4502-BF36-3FF5EA218861}</a:tableStyleId>
              </a:tblPr>
              <a:tblGrid>
                <a:gridCol w="568643">
                  <a:extLst>
                    <a:ext uri="{9D8B030D-6E8A-4147-A177-3AD203B41FA5}">
                      <a16:colId xmlns:a16="http://schemas.microsoft.com/office/drawing/2014/main" val="1921336570"/>
                    </a:ext>
                  </a:extLst>
                </a:gridCol>
                <a:gridCol w="3497179">
                  <a:extLst>
                    <a:ext uri="{9D8B030D-6E8A-4147-A177-3AD203B41FA5}">
                      <a16:colId xmlns:a16="http://schemas.microsoft.com/office/drawing/2014/main" val="267215059"/>
                    </a:ext>
                  </a:extLst>
                </a:gridCol>
                <a:gridCol w="2302042">
                  <a:extLst>
                    <a:ext uri="{9D8B030D-6E8A-4147-A177-3AD203B41FA5}">
                      <a16:colId xmlns:a16="http://schemas.microsoft.com/office/drawing/2014/main" val="1015088426"/>
                    </a:ext>
                  </a:extLst>
                </a:gridCol>
                <a:gridCol w="1761958">
                  <a:extLst>
                    <a:ext uri="{9D8B030D-6E8A-4147-A177-3AD203B41FA5}">
                      <a16:colId xmlns:a16="http://schemas.microsoft.com/office/drawing/2014/main" val="2142353067"/>
                    </a:ext>
                  </a:extLst>
                </a:gridCol>
              </a:tblGrid>
              <a:tr h="370840">
                <a:tc>
                  <a:txBody>
                    <a:bodyPr/>
                    <a:lstStyle/>
                    <a:p>
                      <a:r>
                        <a:rPr lang="en-US" dirty="0"/>
                        <a:t>No.</a:t>
                      </a:r>
                      <a:endParaRPr lang="en-MY" dirty="0"/>
                    </a:p>
                  </a:txBody>
                  <a:tcPr/>
                </a:tc>
                <a:tc>
                  <a:txBody>
                    <a:bodyPr/>
                    <a:lstStyle/>
                    <a:p>
                      <a:r>
                        <a:rPr lang="en-US" dirty="0"/>
                        <a:t>Name</a:t>
                      </a:r>
                      <a:endParaRPr lang="en-MY" dirty="0"/>
                    </a:p>
                  </a:txBody>
                  <a:tcPr/>
                </a:tc>
                <a:tc>
                  <a:txBody>
                    <a:bodyPr/>
                    <a:lstStyle/>
                    <a:p>
                      <a:r>
                        <a:rPr lang="en-US" dirty="0"/>
                        <a:t>Matric No.</a:t>
                      </a:r>
                      <a:endParaRPr lang="en-MY" dirty="0"/>
                    </a:p>
                  </a:txBody>
                  <a:tcPr/>
                </a:tc>
                <a:tc>
                  <a:txBody>
                    <a:bodyPr/>
                    <a:lstStyle/>
                    <a:p>
                      <a:r>
                        <a:rPr lang="en-US" dirty="0"/>
                        <a:t>Section/ Group</a:t>
                      </a:r>
                      <a:endParaRPr lang="en-MY" dirty="0"/>
                    </a:p>
                  </a:txBody>
                  <a:tcPr/>
                </a:tc>
                <a:extLst>
                  <a:ext uri="{0D108BD9-81ED-4DB2-BD59-A6C34878D82A}">
                    <a16:rowId xmlns:a16="http://schemas.microsoft.com/office/drawing/2014/main" val="3091044320"/>
                  </a:ext>
                </a:extLst>
              </a:tr>
              <a:tr h="370840">
                <a:tc>
                  <a:txBody>
                    <a:bodyPr/>
                    <a:lstStyle/>
                    <a:p>
                      <a:r>
                        <a:rPr lang="en-US" dirty="0"/>
                        <a:t>1.</a:t>
                      </a:r>
                      <a:endParaRPr lang="en-MY" dirty="0"/>
                    </a:p>
                  </a:txBody>
                  <a:tcPr/>
                </a:tc>
                <a:tc>
                  <a:txBody>
                    <a:bodyPr/>
                    <a:lstStyle/>
                    <a:p>
                      <a:r>
                        <a:rPr lang="en-US" dirty="0"/>
                        <a:t>CHAN MANG YONG</a:t>
                      </a:r>
                      <a:endParaRPr lang="en-MY" dirty="0"/>
                    </a:p>
                  </a:txBody>
                  <a:tcPr/>
                </a:tc>
                <a:tc>
                  <a:txBody>
                    <a:bodyPr/>
                    <a:lstStyle/>
                    <a:p>
                      <a:r>
                        <a:rPr lang="en-US" dirty="0"/>
                        <a:t>D032110073</a:t>
                      </a:r>
                      <a:endParaRPr lang="en-MY" dirty="0"/>
                    </a:p>
                  </a:txBody>
                  <a:tcPr/>
                </a:tc>
                <a:tc>
                  <a:txBody>
                    <a:bodyPr/>
                    <a:lstStyle/>
                    <a:p>
                      <a:r>
                        <a:rPr lang="en-US" dirty="0"/>
                        <a:t>S1G2</a:t>
                      </a:r>
                      <a:endParaRPr lang="en-MY" dirty="0"/>
                    </a:p>
                  </a:txBody>
                  <a:tcPr/>
                </a:tc>
                <a:extLst>
                  <a:ext uri="{0D108BD9-81ED-4DB2-BD59-A6C34878D82A}">
                    <a16:rowId xmlns:a16="http://schemas.microsoft.com/office/drawing/2014/main" val="2294140550"/>
                  </a:ext>
                </a:extLst>
              </a:tr>
              <a:tr h="370840">
                <a:tc>
                  <a:txBody>
                    <a:bodyPr/>
                    <a:lstStyle/>
                    <a:p>
                      <a:r>
                        <a:rPr lang="en-US" dirty="0"/>
                        <a:t>2.</a:t>
                      </a:r>
                      <a:endParaRPr lang="en-MY" dirty="0"/>
                    </a:p>
                  </a:txBody>
                  <a:tcPr/>
                </a:tc>
                <a:tc>
                  <a:txBody>
                    <a:bodyPr/>
                    <a:lstStyle/>
                    <a:p>
                      <a:r>
                        <a:rPr lang="en-US" dirty="0"/>
                        <a:t>MUSTAFA BIN JAMIL</a:t>
                      </a:r>
                      <a:endParaRPr lang="en-MY" dirty="0"/>
                    </a:p>
                  </a:txBody>
                  <a:tcPr/>
                </a:tc>
                <a:tc>
                  <a:txBody>
                    <a:bodyPr/>
                    <a:lstStyle/>
                    <a:p>
                      <a:r>
                        <a:rPr lang="en-US" dirty="0"/>
                        <a:t>D032110257</a:t>
                      </a:r>
                      <a:endParaRPr lang="en-MY" dirty="0"/>
                    </a:p>
                  </a:txBody>
                  <a:tcPr/>
                </a:tc>
                <a:tc>
                  <a:txBody>
                    <a:bodyPr/>
                    <a:lstStyle/>
                    <a:p>
                      <a:r>
                        <a:rPr lang="en-US" dirty="0"/>
                        <a:t>S1G1</a:t>
                      </a:r>
                      <a:endParaRPr lang="en-MY" dirty="0"/>
                    </a:p>
                  </a:txBody>
                  <a:tcPr/>
                </a:tc>
                <a:extLst>
                  <a:ext uri="{0D108BD9-81ED-4DB2-BD59-A6C34878D82A}">
                    <a16:rowId xmlns:a16="http://schemas.microsoft.com/office/drawing/2014/main" val="3155673504"/>
                  </a:ext>
                </a:extLst>
              </a:tr>
              <a:tr h="370840">
                <a:tc>
                  <a:txBody>
                    <a:bodyPr/>
                    <a:lstStyle/>
                    <a:p>
                      <a:r>
                        <a:rPr lang="en-US" dirty="0"/>
                        <a:t>3.</a:t>
                      </a:r>
                      <a:endParaRPr lang="en-MY" dirty="0"/>
                    </a:p>
                  </a:txBody>
                  <a:tcPr/>
                </a:tc>
                <a:tc>
                  <a:txBody>
                    <a:bodyPr/>
                    <a:lstStyle/>
                    <a:p>
                      <a:r>
                        <a:rPr lang="en-US" dirty="0"/>
                        <a:t>OOI KHAR NEE</a:t>
                      </a:r>
                      <a:endParaRPr lang="en-MY" dirty="0"/>
                    </a:p>
                  </a:txBody>
                  <a:tcPr/>
                </a:tc>
                <a:tc>
                  <a:txBody>
                    <a:bodyPr/>
                    <a:lstStyle/>
                    <a:p>
                      <a:r>
                        <a:rPr lang="en-US" dirty="0"/>
                        <a:t>D032110421</a:t>
                      </a:r>
                      <a:endParaRPr lang="en-MY" dirty="0"/>
                    </a:p>
                  </a:txBody>
                  <a:tcPr/>
                </a:tc>
                <a:tc>
                  <a:txBody>
                    <a:bodyPr/>
                    <a:lstStyle/>
                    <a:p>
                      <a:r>
                        <a:rPr lang="en-US" dirty="0"/>
                        <a:t>S1G1</a:t>
                      </a:r>
                      <a:endParaRPr lang="en-MY" dirty="0"/>
                    </a:p>
                  </a:txBody>
                  <a:tcPr/>
                </a:tc>
                <a:extLst>
                  <a:ext uri="{0D108BD9-81ED-4DB2-BD59-A6C34878D82A}">
                    <a16:rowId xmlns:a16="http://schemas.microsoft.com/office/drawing/2014/main" val="2754274434"/>
                  </a:ext>
                </a:extLst>
              </a:tr>
              <a:tr h="370840">
                <a:tc>
                  <a:txBody>
                    <a:bodyPr/>
                    <a:lstStyle/>
                    <a:p>
                      <a:r>
                        <a:rPr lang="en-US" dirty="0"/>
                        <a:t>4.</a:t>
                      </a:r>
                      <a:endParaRPr lang="en-MY" dirty="0"/>
                    </a:p>
                  </a:txBody>
                  <a:tcPr/>
                </a:tc>
                <a:tc>
                  <a:txBody>
                    <a:bodyPr/>
                    <a:lstStyle/>
                    <a:p>
                      <a:r>
                        <a:rPr lang="en-US" dirty="0"/>
                        <a:t>MARIA MAGDELENA MASAN</a:t>
                      </a:r>
                      <a:endParaRPr lang="en-MY" dirty="0"/>
                    </a:p>
                  </a:txBody>
                  <a:tcPr/>
                </a:tc>
                <a:tc>
                  <a:txBody>
                    <a:bodyPr/>
                    <a:lstStyle/>
                    <a:p>
                      <a:r>
                        <a:rPr lang="en-US" dirty="0"/>
                        <a:t>D032110204</a:t>
                      </a:r>
                      <a:endParaRPr lang="en-MY" dirty="0"/>
                    </a:p>
                  </a:txBody>
                  <a:tcPr/>
                </a:tc>
                <a:tc>
                  <a:txBody>
                    <a:bodyPr/>
                    <a:lstStyle/>
                    <a:p>
                      <a:r>
                        <a:rPr lang="en-US" dirty="0"/>
                        <a:t>S1G1</a:t>
                      </a:r>
                      <a:endParaRPr lang="en-MY" dirty="0"/>
                    </a:p>
                  </a:txBody>
                  <a:tcPr/>
                </a:tc>
                <a:extLst>
                  <a:ext uri="{0D108BD9-81ED-4DB2-BD59-A6C34878D82A}">
                    <a16:rowId xmlns:a16="http://schemas.microsoft.com/office/drawing/2014/main" val="211488950"/>
                  </a:ext>
                </a:extLst>
              </a:tr>
            </a:tbl>
          </a:graphicData>
        </a:graphic>
      </p:graphicFrame>
      <p:sp>
        <p:nvSpPr>
          <p:cNvPr id="27" name="TextBox 26">
            <a:extLst>
              <a:ext uri="{FF2B5EF4-FFF2-40B4-BE49-F238E27FC236}">
                <a16:creationId xmlns:a16="http://schemas.microsoft.com/office/drawing/2014/main" id="{739ECB64-D83E-4675-B809-C6602438636D}"/>
              </a:ext>
            </a:extLst>
          </p:cNvPr>
          <p:cNvSpPr txBox="1"/>
          <p:nvPr/>
        </p:nvSpPr>
        <p:spPr>
          <a:xfrm>
            <a:off x="-3259474" y="3504998"/>
            <a:ext cx="1722331" cy="369332"/>
          </a:xfrm>
          <a:prstGeom prst="rect">
            <a:avLst/>
          </a:prstGeom>
          <a:noFill/>
        </p:spPr>
        <p:txBody>
          <a:bodyPr wrap="none" rtlCol="0">
            <a:spAutoFit/>
          </a:bodyPr>
          <a:lstStyle/>
          <a:p>
            <a:r>
              <a:rPr lang="en-US" b="1" dirty="0"/>
              <a:t>Group Member</a:t>
            </a:r>
            <a:r>
              <a:rPr lang="en-US" dirty="0"/>
              <a:t>:</a:t>
            </a:r>
            <a:endParaRPr lang="en-MY" dirty="0"/>
          </a:p>
        </p:txBody>
      </p:sp>
      <p:sp>
        <p:nvSpPr>
          <p:cNvPr id="31" name="Subtitle 2">
            <a:extLst>
              <a:ext uri="{FF2B5EF4-FFF2-40B4-BE49-F238E27FC236}">
                <a16:creationId xmlns:a16="http://schemas.microsoft.com/office/drawing/2014/main" id="{32649469-F911-4DEC-956E-2ABE990C4F53}"/>
              </a:ext>
            </a:extLst>
          </p:cNvPr>
          <p:cNvSpPr txBox="1">
            <a:spLocks/>
          </p:cNvSpPr>
          <p:nvPr/>
        </p:nvSpPr>
        <p:spPr>
          <a:xfrm>
            <a:off x="-3541315" y="2555835"/>
            <a:ext cx="3312734" cy="1141851"/>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solidFill>
                  <a:schemeClr val="accent1">
                    <a:lumMod val="50000"/>
                  </a:schemeClr>
                </a:solidFill>
              </a:rPr>
              <a:t>Lecturer : PUAN MASLITA BT ABD AZIZ</a:t>
            </a:r>
            <a:endParaRPr lang="en-MY" sz="2000" b="1" dirty="0">
              <a:solidFill>
                <a:schemeClr val="accent1">
                  <a:lumMod val="50000"/>
                </a:schemeClr>
              </a:solidFill>
            </a:endParaRPr>
          </a:p>
        </p:txBody>
      </p:sp>
    </p:spTree>
    <p:extLst>
      <p:ext uri="{BB962C8B-B14F-4D97-AF65-F5344CB8AC3E}">
        <p14:creationId xmlns:p14="http://schemas.microsoft.com/office/powerpoint/2010/main" val="33813350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6947EEF-462F-4286-9C20-FA0A3F07DF4B}"/>
              </a:ext>
            </a:extLst>
          </p:cNvPr>
          <p:cNvSpPr>
            <a:spLocks noGrp="1"/>
          </p:cNvSpPr>
          <p:nvPr>
            <p:ph type="ctrTitle"/>
          </p:nvPr>
        </p:nvSpPr>
        <p:spPr>
          <a:xfrm>
            <a:off x="3204642" y="774135"/>
            <a:ext cx="5782716" cy="2150719"/>
          </a:xfrm>
          <a:noFill/>
        </p:spPr>
        <p:txBody>
          <a:bodyPr anchor="ctr">
            <a:normAutofit/>
          </a:bodyPr>
          <a:lstStyle/>
          <a:p>
            <a:r>
              <a:rPr lang="en-US" sz="3600" b="1" dirty="0">
                <a:solidFill>
                  <a:schemeClr val="accent4">
                    <a:lumMod val="50000"/>
                  </a:schemeClr>
                </a:solidFill>
              </a:rPr>
              <a:t>Object Oriented Programming</a:t>
            </a:r>
            <a:br>
              <a:rPr lang="en-US" sz="3600" b="1" dirty="0">
                <a:solidFill>
                  <a:schemeClr val="accent4">
                    <a:lumMod val="50000"/>
                  </a:schemeClr>
                </a:solidFill>
              </a:rPr>
            </a:br>
            <a:r>
              <a:rPr lang="en-US" sz="3600" b="1" dirty="0">
                <a:solidFill>
                  <a:schemeClr val="accent4">
                    <a:lumMod val="50000"/>
                  </a:schemeClr>
                </a:solidFill>
              </a:rPr>
              <a:t>DITP 3113</a:t>
            </a:r>
            <a:endParaRPr lang="en-MY" sz="3600" b="1" dirty="0">
              <a:solidFill>
                <a:schemeClr val="accent4">
                  <a:lumMod val="50000"/>
                </a:schemeClr>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FB7C6501-AEED-4150-B8F5-D557BE6B0AAE}"/>
              </a:ext>
            </a:extLst>
          </p:cNvPr>
          <p:cNvSpPr txBox="1"/>
          <p:nvPr/>
        </p:nvSpPr>
        <p:spPr>
          <a:xfrm>
            <a:off x="686064" y="-1110421"/>
            <a:ext cx="4408964" cy="1200329"/>
          </a:xfrm>
          <a:prstGeom prst="rect">
            <a:avLst/>
          </a:prstGeom>
          <a:noFill/>
        </p:spPr>
        <p:txBody>
          <a:bodyPr wrap="none" rtlCol="0">
            <a:spAutoFit/>
          </a:bodyPr>
          <a:lstStyle/>
          <a:p>
            <a:r>
              <a:rPr lang="en-US" sz="3600" b="1" dirty="0">
                <a:solidFill>
                  <a:srgbClr val="002060"/>
                </a:solidFill>
                <a:latin typeface="+mj-lt"/>
              </a:rPr>
              <a:t>Project Title: GROCERY </a:t>
            </a:r>
          </a:p>
          <a:p>
            <a:pPr algn="ctr"/>
            <a:r>
              <a:rPr lang="en-US" sz="3600" b="1" dirty="0">
                <a:solidFill>
                  <a:srgbClr val="002060"/>
                </a:solidFill>
                <a:latin typeface="+mj-lt"/>
              </a:rPr>
              <a:t>INVENTORY SYSTEM</a:t>
            </a:r>
            <a:endParaRPr lang="en-MY" sz="3600" b="1" dirty="0">
              <a:solidFill>
                <a:srgbClr val="002060"/>
              </a:solidFill>
              <a:latin typeface="+mj-lt"/>
            </a:endParaRPr>
          </a:p>
        </p:txBody>
      </p:sp>
      <p:sp>
        <p:nvSpPr>
          <p:cNvPr id="19" name="Subtitle 8">
            <a:extLst>
              <a:ext uri="{FF2B5EF4-FFF2-40B4-BE49-F238E27FC236}">
                <a16:creationId xmlns:a16="http://schemas.microsoft.com/office/drawing/2014/main" id="{4FDA95D6-AA3C-4A9F-82E4-41097E37B9A4}"/>
              </a:ext>
            </a:extLst>
          </p:cNvPr>
          <p:cNvSpPr txBox="1">
            <a:spLocks/>
          </p:cNvSpPr>
          <p:nvPr/>
        </p:nvSpPr>
        <p:spPr>
          <a:xfrm>
            <a:off x="12199999" y="1845554"/>
            <a:ext cx="38982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dirty="0">
                <a:solidFill>
                  <a:srgbClr val="0070C0"/>
                </a:solidFill>
              </a:rPr>
              <a:t>INTRODUCTION</a:t>
            </a:r>
            <a:endParaRPr lang="en-MY" sz="3000" b="1" dirty="0">
              <a:solidFill>
                <a:srgbClr val="0070C0"/>
              </a:solidFill>
            </a:endParaRPr>
          </a:p>
        </p:txBody>
      </p:sp>
      <p:graphicFrame>
        <p:nvGraphicFramePr>
          <p:cNvPr id="4" name="Table 4">
            <a:extLst>
              <a:ext uri="{FF2B5EF4-FFF2-40B4-BE49-F238E27FC236}">
                <a16:creationId xmlns:a16="http://schemas.microsoft.com/office/drawing/2014/main" id="{1A85D3B8-F8E1-4375-B05E-41E9DA7B86EA}"/>
              </a:ext>
            </a:extLst>
          </p:cNvPr>
          <p:cNvGraphicFramePr>
            <a:graphicFrameLocks noGrp="1"/>
          </p:cNvGraphicFramePr>
          <p:nvPr>
            <p:extLst>
              <p:ext uri="{D42A27DB-BD31-4B8C-83A1-F6EECF244321}">
                <p14:modId xmlns:p14="http://schemas.microsoft.com/office/powerpoint/2010/main" val="1402379064"/>
              </p:ext>
            </p:extLst>
          </p:nvPr>
        </p:nvGraphicFramePr>
        <p:xfrm>
          <a:off x="2032000" y="3991780"/>
          <a:ext cx="8129822" cy="1854200"/>
        </p:xfrm>
        <a:graphic>
          <a:graphicData uri="http://schemas.openxmlformats.org/drawingml/2006/table">
            <a:tbl>
              <a:tblPr firstRow="1" bandRow="1">
                <a:tableStyleId>{69CF1AB2-1976-4502-BF36-3FF5EA218861}</a:tableStyleId>
              </a:tblPr>
              <a:tblGrid>
                <a:gridCol w="568643">
                  <a:extLst>
                    <a:ext uri="{9D8B030D-6E8A-4147-A177-3AD203B41FA5}">
                      <a16:colId xmlns:a16="http://schemas.microsoft.com/office/drawing/2014/main" val="1921336570"/>
                    </a:ext>
                  </a:extLst>
                </a:gridCol>
                <a:gridCol w="3497179">
                  <a:extLst>
                    <a:ext uri="{9D8B030D-6E8A-4147-A177-3AD203B41FA5}">
                      <a16:colId xmlns:a16="http://schemas.microsoft.com/office/drawing/2014/main" val="267215059"/>
                    </a:ext>
                  </a:extLst>
                </a:gridCol>
                <a:gridCol w="2302042">
                  <a:extLst>
                    <a:ext uri="{9D8B030D-6E8A-4147-A177-3AD203B41FA5}">
                      <a16:colId xmlns:a16="http://schemas.microsoft.com/office/drawing/2014/main" val="1015088426"/>
                    </a:ext>
                  </a:extLst>
                </a:gridCol>
                <a:gridCol w="1761958">
                  <a:extLst>
                    <a:ext uri="{9D8B030D-6E8A-4147-A177-3AD203B41FA5}">
                      <a16:colId xmlns:a16="http://schemas.microsoft.com/office/drawing/2014/main" val="2142353067"/>
                    </a:ext>
                  </a:extLst>
                </a:gridCol>
              </a:tblGrid>
              <a:tr h="370840">
                <a:tc>
                  <a:txBody>
                    <a:bodyPr/>
                    <a:lstStyle/>
                    <a:p>
                      <a:r>
                        <a:rPr lang="en-US" dirty="0"/>
                        <a:t>No.</a:t>
                      </a:r>
                      <a:endParaRPr lang="en-MY" dirty="0"/>
                    </a:p>
                  </a:txBody>
                  <a:tcPr/>
                </a:tc>
                <a:tc>
                  <a:txBody>
                    <a:bodyPr/>
                    <a:lstStyle/>
                    <a:p>
                      <a:r>
                        <a:rPr lang="en-US" dirty="0"/>
                        <a:t>Name</a:t>
                      </a:r>
                      <a:endParaRPr lang="en-MY" dirty="0"/>
                    </a:p>
                  </a:txBody>
                  <a:tcPr/>
                </a:tc>
                <a:tc>
                  <a:txBody>
                    <a:bodyPr/>
                    <a:lstStyle/>
                    <a:p>
                      <a:r>
                        <a:rPr lang="en-US" dirty="0"/>
                        <a:t>Matric No.</a:t>
                      </a:r>
                      <a:endParaRPr lang="en-MY" dirty="0"/>
                    </a:p>
                  </a:txBody>
                  <a:tcPr/>
                </a:tc>
                <a:tc>
                  <a:txBody>
                    <a:bodyPr/>
                    <a:lstStyle/>
                    <a:p>
                      <a:r>
                        <a:rPr lang="en-US" dirty="0"/>
                        <a:t>Section/ Group</a:t>
                      </a:r>
                      <a:endParaRPr lang="en-MY" dirty="0"/>
                    </a:p>
                  </a:txBody>
                  <a:tcPr/>
                </a:tc>
                <a:extLst>
                  <a:ext uri="{0D108BD9-81ED-4DB2-BD59-A6C34878D82A}">
                    <a16:rowId xmlns:a16="http://schemas.microsoft.com/office/drawing/2014/main" val="3091044320"/>
                  </a:ext>
                </a:extLst>
              </a:tr>
              <a:tr h="370840">
                <a:tc>
                  <a:txBody>
                    <a:bodyPr/>
                    <a:lstStyle/>
                    <a:p>
                      <a:r>
                        <a:rPr lang="en-US" dirty="0"/>
                        <a:t>1.</a:t>
                      </a:r>
                      <a:endParaRPr lang="en-MY" dirty="0"/>
                    </a:p>
                  </a:txBody>
                  <a:tcPr/>
                </a:tc>
                <a:tc>
                  <a:txBody>
                    <a:bodyPr/>
                    <a:lstStyle/>
                    <a:p>
                      <a:r>
                        <a:rPr lang="en-US" dirty="0"/>
                        <a:t>CHAN MANG YONG</a:t>
                      </a:r>
                      <a:endParaRPr lang="en-MY" dirty="0"/>
                    </a:p>
                  </a:txBody>
                  <a:tcPr/>
                </a:tc>
                <a:tc>
                  <a:txBody>
                    <a:bodyPr/>
                    <a:lstStyle/>
                    <a:p>
                      <a:r>
                        <a:rPr lang="en-US" dirty="0"/>
                        <a:t>D032110073</a:t>
                      </a:r>
                      <a:endParaRPr lang="en-MY" dirty="0"/>
                    </a:p>
                  </a:txBody>
                  <a:tcPr/>
                </a:tc>
                <a:tc>
                  <a:txBody>
                    <a:bodyPr/>
                    <a:lstStyle/>
                    <a:p>
                      <a:r>
                        <a:rPr lang="en-US" dirty="0"/>
                        <a:t>S1G2</a:t>
                      </a:r>
                      <a:endParaRPr lang="en-MY" dirty="0"/>
                    </a:p>
                  </a:txBody>
                  <a:tcPr/>
                </a:tc>
                <a:extLst>
                  <a:ext uri="{0D108BD9-81ED-4DB2-BD59-A6C34878D82A}">
                    <a16:rowId xmlns:a16="http://schemas.microsoft.com/office/drawing/2014/main" val="2294140550"/>
                  </a:ext>
                </a:extLst>
              </a:tr>
              <a:tr h="370840">
                <a:tc>
                  <a:txBody>
                    <a:bodyPr/>
                    <a:lstStyle/>
                    <a:p>
                      <a:r>
                        <a:rPr lang="en-US" dirty="0"/>
                        <a:t>2.</a:t>
                      </a:r>
                      <a:endParaRPr lang="en-MY" dirty="0"/>
                    </a:p>
                  </a:txBody>
                  <a:tcPr/>
                </a:tc>
                <a:tc>
                  <a:txBody>
                    <a:bodyPr/>
                    <a:lstStyle/>
                    <a:p>
                      <a:r>
                        <a:rPr lang="en-US" dirty="0"/>
                        <a:t>MUSTAFA BIN JAMIL</a:t>
                      </a:r>
                      <a:endParaRPr lang="en-MY" dirty="0"/>
                    </a:p>
                  </a:txBody>
                  <a:tcPr/>
                </a:tc>
                <a:tc>
                  <a:txBody>
                    <a:bodyPr/>
                    <a:lstStyle/>
                    <a:p>
                      <a:r>
                        <a:rPr lang="en-US" dirty="0"/>
                        <a:t>D032110257</a:t>
                      </a:r>
                      <a:endParaRPr lang="en-MY" dirty="0"/>
                    </a:p>
                  </a:txBody>
                  <a:tcPr/>
                </a:tc>
                <a:tc>
                  <a:txBody>
                    <a:bodyPr/>
                    <a:lstStyle/>
                    <a:p>
                      <a:r>
                        <a:rPr lang="en-US" dirty="0"/>
                        <a:t>S1G1</a:t>
                      </a:r>
                      <a:endParaRPr lang="en-MY" dirty="0"/>
                    </a:p>
                  </a:txBody>
                  <a:tcPr/>
                </a:tc>
                <a:extLst>
                  <a:ext uri="{0D108BD9-81ED-4DB2-BD59-A6C34878D82A}">
                    <a16:rowId xmlns:a16="http://schemas.microsoft.com/office/drawing/2014/main" val="3155673504"/>
                  </a:ext>
                </a:extLst>
              </a:tr>
              <a:tr h="370840">
                <a:tc>
                  <a:txBody>
                    <a:bodyPr/>
                    <a:lstStyle/>
                    <a:p>
                      <a:r>
                        <a:rPr lang="en-US" dirty="0"/>
                        <a:t>3.</a:t>
                      </a:r>
                      <a:endParaRPr lang="en-MY" dirty="0"/>
                    </a:p>
                  </a:txBody>
                  <a:tcPr/>
                </a:tc>
                <a:tc>
                  <a:txBody>
                    <a:bodyPr/>
                    <a:lstStyle/>
                    <a:p>
                      <a:r>
                        <a:rPr lang="en-US" dirty="0"/>
                        <a:t>OOI KHAR NEE</a:t>
                      </a:r>
                      <a:endParaRPr lang="en-MY" dirty="0"/>
                    </a:p>
                  </a:txBody>
                  <a:tcPr/>
                </a:tc>
                <a:tc>
                  <a:txBody>
                    <a:bodyPr/>
                    <a:lstStyle/>
                    <a:p>
                      <a:r>
                        <a:rPr lang="en-US" dirty="0"/>
                        <a:t>D032110421</a:t>
                      </a:r>
                      <a:endParaRPr lang="en-MY" dirty="0"/>
                    </a:p>
                  </a:txBody>
                  <a:tcPr/>
                </a:tc>
                <a:tc>
                  <a:txBody>
                    <a:bodyPr/>
                    <a:lstStyle/>
                    <a:p>
                      <a:r>
                        <a:rPr lang="en-US" dirty="0"/>
                        <a:t>S1G1</a:t>
                      </a:r>
                      <a:endParaRPr lang="en-MY" dirty="0"/>
                    </a:p>
                  </a:txBody>
                  <a:tcPr/>
                </a:tc>
                <a:extLst>
                  <a:ext uri="{0D108BD9-81ED-4DB2-BD59-A6C34878D82A}">
                    <a16:rowId xmlns:a16="http://schemas.microsoft.com/office/drawing/2014/main" val="2754274434"/>
                  </a:ext>
                </a:extLst>
              </a:tr>
              <a:tr h="370840">
                <a:tc>
                  <a:txBody>
                    <a:bodyPr/>
                    <a:lstStyle/>
                    <a:p>
                      <a:r>
                        <a:rPr lang="en-US" dirty="0"/>
                        <a:t>4.</a:t>
                      </a:r>
                      <a:endParaRPr lang="en-MY" dirty="0"/>
                    </a:p>
                  </a:txBody>
                  <a:tcPr/>
                </a:tc>
                <a:tc>
                  <a:txBody>
                    <a:bodyPr/>
                    <a:lstStyle/>
                    <a:p>
                      <a:r>
                        <a:rPr lang="en-US" dirty="0"/>
                        <a:t>MARIA MAGDELENA MASAN</a:t>
                      </a:r>
                      <a:endParaRPr lang="en-MY" dirty="0"/>
                    </a:p>
                  </a:txBody>
                  <a:tcPr/>
                </a:tc>
                <a:tc>
                  <a:txBody>
                    <a:bodyPr/>
                    <a:lstStyle/>
                    <a:p>
                      <a:r>
                        <a:rPr lang="en-US" dirty="0"/>
                        <a:t>D032110204</a:t>
                      </a:r>
                      <a:endParaRPr lang="en-MY" dirty="0"/>
                    </a:p>
                  </a:txBody>
                  <a:tcPr/>
                </a:tc>
                <a:tc>
                  <a:txBody>
                    <a:bodyPr/>
                    <a:lstStyle/>
                    <a:p>
                      <a:r>
                        <a:rPr lang="en-US" dirty="0"/>
                        <a:t>S1G1</a:t>
                      </a:r>
                      <a:endParaRPr lang="en-MY" dirty="0"/>
                    </a:p>
                  </a:txBody>
                  <a:tcPr/>
                </a:tc>
                <a:extLst>
                  <a:ext uri="{0D108BD9-81ED-4DB2-BD59-A6C34878D82A}">
                    <a16:rowId xmlns:a16="http://schemas.microsoft.com/office/drawing/2014/main" val="211488950"/>
                  </a:ext>
                </a:extLst>
              </a:tr>
            </a:tbl>
          </a:graphicData>
        </a:graphic>
      </p:graphicFrame>
      <p:sp>
        <p:nvSpPr>
          <p:cNvPr id="6" name="TextBox 5">
            <a:extLst>
              <a:ext uri="{FF2B5EF4-FFF2-40B4-BE49-F238E27FC236}">
                <a16:creationId xmlns:a16="http://schemas.microsoft.com/office/drawing/2014/main" id="{5E7EF9E8-F2C6-417D-AA80-D2AA86352A01}"/>
              </a:ext>
            </a:extLst>
          </p:cNvPr>
          <p:cNvSpPr txBox="1"/>
          <p:nvPr/>
        </p:nvSpPr>
        <p:spPr>
          <a:xfrm>
            <a:off x="1938168" y="3504998"/>
            <a:ext cx="1722331" cy="369332"/>
          </a:xfrm>
          <a:prstGeom prst="rect">
            <a:avLst/>
          </a:prstGeom>
          <a:noFill/>
        </p:spPr>
        <p:txBody>
          <a:bodyPr wrap="none" rtlCol="0">
            <a:spAutoFit/>
          </a:bodyPr>
          <a:lstStyle/>
          <a:p>
            <a:r>
              <a:rPr lang="en-US" b="1" dirty="0"/>
              <a:t>Group Member</a:t>
            </a:r>
            <a:r>
              <a:rPr lang="en-US" dirty="0"/>
              <a:t>:</a:t>
            </a:r>
            <a:endParaRPr lang="en-MY" dirty="0"/>
          </a:p>
        </p:txBody>
      </p:sp>
      <p:sp>
        <p:nvSpPr>
          <p:cNvPr id="27" name="Subtitle 2">
            <a:extLst>
              <a:ext uri="{FF2B5EF4-FFF2-40B4-BE49-F238E27FC236}">
                <a16:creationId xmlns:a16="http://schemas.microsoft.com/office/drawing/2014/main" id="{C7C3728E-725E-4215-B921-F8C67B805043}"/>
              </a:ext>
            </a:extLst>
          </p:cNvPr>
          <p:cNvSpPr txBox="1">
            <a:spLocks/>
          </p:cNvSpPr>
          <p:nvPr/>
        </p:nvSpPr>
        <p:spPr>
          <a:xfrm>
            <a:off x="4439633" y="2547813"/>
            <a:ext cx="3312734" cy="1141851"/>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chemeClr val="accent1">
                    <a:lumMod val="50000"/>
                  </a:schemeClr>
                </a:solidFill>
              </a:rPr>
              <a:t>Lecturer : PUAN MASLITA BT ABD AZIZ</a:t>
            </a:r>
            <a:endParaRPr lang="en-MY" sz="2000" b="1" dirty="0">
              <a:solidFill>
                <a:schemeClr val="accent1">
                  <a:lumMod val="50000"/>
                </a:schemeClr>
              </a:solidFill>
            </a:endParaRPr>
          </a:p>
        </p:txBody>
      </p:sp>
    </p:spTree>
    <p:extLst>
      <p:ext uri="{BB962C8B-B14F-4D97-AF65-F5344CB8AC3E}">
        <p14:creationId xmlns:p14="http://schemas.microsoft.com/office/powerpoint/2010/main" val="2854436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Boxes On Rack In Warehouse">
            <a:extLst>
              <a:ext uri="{FF2B5EF4-FFF2-40B4-BE49-F238E27FC236}">
                <a16:creationId xmlns:a16="http://schemas.microsoft.com/office/drawing/2014/main" id="{1F677FF1-AA9C-CE08-C4A6-85D427319E36}"/>
              </a:ext>
            </a:extLst>
          </p:cNvPr>
          <p:cNvPicPr>
            <a:picLocks noChangeAspect="1"/>
          </p:cNvPicPr>
          <p:nvPr/>
        </p:nvPicPr>
        <p:blipFill rotWithShape="1">
          <a:blip r:embed="rId2">
            <a:alphaModFix amt="40000"/>
          </a:blip>
          <a:srcRect l="13572" r="4179" b="-1"/>
          <a:stretch/>
        </p:blipFill>
        <p:spPr>
          <a:xfrm>
            <a:off x="-170" y="10"/>
            <a:ext cx="12188952" cy="6857990"/>
          </a:xfrm>
          <a:prstGeom prst="rect">
            <a:avLst/>
          </a:prstGeom>
        </p:spPr>
      </p:pic>
      <p:sp>
        <p:nvSpPr>
          <p:cNvPr id="25" name="Title 1">
            <a:extLst>
              <a:ext uri="{FF2B5EF4-FFF2-40B4-BE49-F238E27FC236}">
                <a16:creationId xmlns:a16="http://schemas.microsoft.com/office/drawing/2014/main" id="{8CEB0D0B-AA09-41E2-98F0-BE035F2DE616}"/>
              </a:ext>
            </a:extLst>
          </p:cNvPr>
          <p:cNvSpPr txBox="1">
            <a:spLocks/>
          </p:cNvSpPr>
          <p:nvPr/>
        </p:nvSpPr>
        <p:spPr>
          <a:xfrm>
            <a:off x="-5843115" y="2058242"/>
            <a:ext cx="5782716" cy="2150719"/>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4">
                    <a:lumMod val="50000"/>
                  </a:schemeClr>
                </a:solidFill>
              </a:rPr>
              <a:t>Object Oriented Programming</a:t>
            </a:r>
            <a:br>
              <a:rPr lang="en-US" sz="3600" b="1" dirty="0">
                <a:solidFill>
                  <a:schemeClr val="accent4">
                    <a:lumMod val="50000"/>
                  </a:schemeClr>
                </a:solidFill>
              </a:rPr>
            </a:br>
            <a:r>
              <a:rPr lang="en-US" sz="3600" b="1" dirty="0">
                <a:solidFill>
                  <a:schemeClr val="accent4">
                    <a:lumMod val="50000"/>
                  </a:schemeClr>
                </a:solidFill>
              </a:rPr>
              <a:t>DITP 3113</a:t>
            </a:r>
            <a:endParaRPr lang="en-MY" sz="3600" b="1" dirty="0">
              <a:solidFill>
                <a:schemeClr val="accent4">
                  <a:lumMod val="50000"/>
                </a:schemeClr>
              </a:solidFill>
            </a:endParaRPr>
          </a:p>
        </p:txBody>
      </p:sp>
      <p:sp>
        <p:nvSpPr>
          <p:cNvPr id="29" name="Subtitle 8">
            <a:extLst>
              <a:ext uri="{FF2B5EF4-FFF2-40B4-BE49-F238E27FC236}">
                <a16:creationId xmlns:a16="http://schemas.microsoft.com/office/drawing/2014/main" id="{730129D5-49D4-4BFD-8510-67805BABC547}"/>
              </a:ext>
            </a:extLst>
          </p:cNvPr>
          <p:cNvSpPr txBox="1">
            <a:spLocks/>
          </p:cNvSpPr>
          <p:nvPr/>
        </p:nvSpPr>
        <p:spPr>
          <a:xfrm>
            <a:off x="697809" y="1845554"/>
            <a:ext cx="38982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dirty="0">
                <a:solidFill>
                  <a:schemeClr val="accent2">
                    <a:lumMod val="75000"/>
                  </a:schemeClr>
                </a:solidFill>
              </a:rPr>
              <a:t>INTRODUCTION</a:t>
            </a:r>
            <a:endParaRPr lang="en-MY" sz="3000" b="1" dirty="0">
              <a:solidFill>
                <a:schemeClr val="accent2">
                  <a:lumMod val="75000"/>
                </a:schemeClr>
              </a:solidFill>
            </a:endParaRPr>
          </a:p>
        </p:txBody>
      </p:sp>
      <p:sp>
        <p:nvSpPr>
          <p:cNvPr id="30" name="TextBox 29">
            <a:extLst>
              <a:ext uri="{FF2B5EF4-FFF2-40B4-BE49-F238E27FC236}">
                <a16:creationId xmlns:a16="http://schemas.microsoft.com/office/drawing/2014/main" id="{31A5115C-1D45-44EA-B68E-CBDDE64DF424}"/>
              </a:ext>
            </a:extLst>
          </p:cNvPr>
          <p:cNvSpPr txBox="1"/>
          <p:nvPr/>
        </p:nvSpPr>
        <p:spPr>
          <a:xfrm>
            <a:off x="686064" y="501811"/>
            <a:ext cx="4408964" cy="1200329"/>
          </a:xfrm>
          <a:prstGeom prst="rect">
            <a:avLst/>
          </a:prstGeom>
          <a:noFill/>
        </p:spPr>
        <p:txBody>
          <a:bodyPr wrap="none" rtlCol="0">
            <a:spAutoFit/>
          </a:bodyPr>
          <a:lstStyle/>
          <a:p>
            <a:r>
              <a:rPr lang="en-US" sz="3600" b="1" dirty="0">
                <a:solidFill>
                  <a:schemeClr val="bg1"/>
                </a:solidFill>
                <a:latin typeface="+mj-lt"/>
              </a:rPr>
              <a:t>Project Title: GROCERY </a:t>
            </a:r>
          </a:p>
          <a:p>
            <a:pPr algn="ctr"/>
            <a:r>
              <a:rPr lang="en-US" sz="3600" b="1" dirty="0">
                <a:solidFill>
                  <a:schemeClr val="bg1"/>
                </a:solidFill>
                <a:latin typeface="+mj-lt"/>
              </a:rPr>
              <a:t>INVENTORY SYSTEM</a:t>
            </a:r>
            <a:endParaRPr lang="en-MY" sz="3600" b="1" dirty="0">
              <a:solidFill>
                <a:schemeClr val="bg1"/>
              </a:solidFill>
              <a:latin typeface="+mj-lt"/>
            </a:endParaRPr>
          </a:p>
        </p:txBody>
      </p:sp>
      <p:sp>
        <p:nvSpPr>
          <p:cNvPr id="32" name="TextBox 31">
            <a:extLst>
              <a:ext uri="{FF2B5EF4-FFF2-40B4-BE49-F238E27FC236}">
                <a16:creationId xmlns:a16="http://schemas.microsoft.com/office/drawing/2014/main" id="{5014B824-26EA-4C17-AA81-391BA8BD3DB7}"/>
              </a:ext>
            </a:extLst>
          </p:cNvPr>
          <p:cNvSpPr txBox="1"/>
          <p:nvPr/>
        </p:nvSpPr>
        <p:spPr>
          <a:xfrm>
            <a:off x="1938168" y="7403230"/>
            <a:ext cx="1722331" cy="369332"/>
          </a:xfrm>
          <a:prstGeom prst="rect">
            <a:avLst/>
          </a:prstGeom>
          <a:noFill/>
        </p:spPr>
        <p:txBody>
          <a:bodyPr wrap="none" rtlCol="0">
            <a:spAutoFit/>
          </a:bodyPr>
          <a:lstStyle/>
          <a:p>
            <a:r>
              <a:rPr lang="en-US" b="1" dirty="0"/>
              <a:t>Group Member</a:t>
            </a:r>
            <a:r>
              <a:rPr lang="en-US" dirty="0"/>
              <a:t>:</a:t>
            </a:r>
            <a:endParaRPr lang="en-MY" dirty="0"/>
          </a:p>
        </p:txBody>
      </p:sp>
      <p:sp>
        <p:nvSpPr>
          <p:cNvPr id="34" name="Subtitle 2">
            <a:extLst>
              <a:ext uri="{FF2B5EF4-FFF2-40B4-BE49-F238E27FC236}">
                <a16:creationId xmlns:a16="http://schemas.microsoft.com/office/drawing/2014/main" id="{825FCDD3-4995-4252-9DEE-15EEC8D03A78}"/>
              </a:ext>
            </a:extLst>
          </p:cNvPr>
          <p:cNvSpPr txBox="1">
            <a:spLocks/>
          </p:cNvSpPr>
          <p:nvPr/>
        </p:nvSpPr>
        <p:spPr>
          <a:xfrm>
            <a:off x="4439633" y="7552952"/>
            <a:ext cx="3312734" cy="1141851"/>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chemeClr val="accent1">
                    <a:lumMod val="50000"/>
                  </a:schemeClr>
                </a:solidFill>
              </a:rPr>
              <a:t>Lecturer : PUAN MASLITA BT ABD AZIZ</a:t>
            </a:r>
            <a:endParaRPr lang="en-MY" sz="2000" b="1" dirty="0">
              <a:solidFill>
                <a:schemeClr val="accent1">
                  <a:lumMod val="50000"/>
                </a:schemeClr>
              </a:solidFill>
            </a:endParaRPr>
          </a:p>
        </p:txBody>
      </p:sp>
      <p:sp>
        <p:nvSpPr>
          <p:cNvPr id="36" name="TextBox 35">
            <a:extLst>
              <a:ext uri="{FF2B5EF4-FFF2-40B4-BE49-F238E27FC236}">
                <a16:creationId xmlns:a16="http://schemas.microsoft.com/office/drawing/2014/main" id="{6BDFBA35-8FD0-4847-A7F8-4A7126E1ABB6}"/>
              </a:ext>
            </a:extLst>
          </p:cNvPr>
          <p:cNvSpPr txBox="1"/>
          <p:nvPr/>
        </p:nvSpPr>
        <p:spPr>
          <a:xfrm>
            <a:off x="12160450" y="2305902"/>
            <a:ext cx="10796382" cy="3970318"/>
          </a:xfrm>
          <a:prstGeom prst="rect">
            <a:avLst/>
          </a:prstGeom>
          <a:noFill/>
        </p:spPr>
        <p:txBody>
          <a:bodyPr wrap="square" rtlCol="0">
            <a:spAutoFit/>
          </a:bodyPr>
          <a:lstStyle/>
          <a:p>
            <a:pPr algn="just"/>
            <a:r>
              <a:rPr lang="en-US" sz="2800" dirty="0">
                <a:solidFill>
                  <a:schemeClr val="accent2">
                    <a:lumMod val="75000"/>
                  </a:schemeClr>
                </a:solidFill>
              </a:rPr>
              <a:t>A grocery inventory system is a systematic approach to sourcing, storing,</a:t>
            </a:r>
          </a:p>
          <a:p>
            <a:pPr algn="just"/>
            <a:r>
              <a:rPr lang="en-US" sz="2800" dirty="0">
                <a:solidFill>
                  <a:schemeClr val="accent2">
                    <a:lumMod val="75000"/>
                  </a:schemeClr>
                </a:solidFill>
              </a:rPr>
              <a:t>editing, searching, and viewing two types of items in groceries which are</a:t>
            </a:r>
          </a:p>
          <a:p>
            <a:pPr algn="just"/>
            <a:r>
              <a:rPr lang="en-US" sz="2800" dirty="0">
                <a:solidFill>
                  <a:schemeClr val="accent2">
                    <a:lumMod val="75000"/>
                  </a:schemeClr>
                </a:solidFill>
              </a:rPr>
              <a:t>food and drink. This system is easier to use where users can add items </a:t>
            </a:r>
          </a:p>
          <a:p>
            <a:pPr algn="just"/>
            <a:r>
              <a:rPr lang="en-US" sz="2800" dirty="0">
                <a:solidFill>
                  <a:schemeClr val="accent2">
                    <a:lumMod val="75000"/>
                  </a:schemeClr>
                </a:solidFill>
              </a:rPr>
              <a:t>to the grocery by simply indicating the item name, arrival date, expiration </a:t>
            </a:r>
          </a:p>
          <a:p>
            <a:pPr algn="just"/>
            <a:r>
              <a:rPr lang="en-US" sz="2800" dirty="0">
                <a:solidFill>
                  <a:schemeClr val="accent2">
                    <a:lumMod val="75000"/>
                  </a:schemeClr>
                </a:solidFill>
              </a:rPr>
              <a:t>date, item price, and quantity of an item. But for the item id, it will </a:t>
            </a:r>
          </a:p>
          <a:p>
            <a:pPr algn="just"/>
            <a:r>
              <a:rPr lang="en-US" sz="2800" dirty="0">
                <a:solidFill>
                  <a:schemeClr val="accent2">
                    <a:lumMod val="75000"/>
                  </a:schemeClr>
                </a:solidFill>
              </a:rPr>
              <a:t>generate automatically. Other than that, this system can also search for an item by choosing which item to search either food or drink. Then, the user can search for the item by entering the id of the item or the name of the item.</a:t>
            </a:r>
          </a:p>
        </p:txBody>
      </p:sp>
    </p:spTree>
    <p:extLst>
      <p:ext uri="{BB962C8B-B14F-4D97-AF65-F5344CB8AC3E}">
        <p14:creationId xmlns:p14="http://schemas.microsoft.com/office/powerpoint/2010/main" val="21348672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Boxes On Rack In Warehouse">
            <a:extLst>
              <a:ext uri="{FF2B5EF4-FFF2-40B4-BE49-F238E27FC236}">
                <a16:creationId xmlns:a16="http://schemas.microsoft.com/office/drawing/2014/main" id="{1F677FF1-AA9C-CE08-C4A6-85D427319E36}"/>
              </a:ext>
            </a:extLst>
          </p:cNvPr>
          <p:cNvPicPr>
            <a:picLocks noChangeAspect="1"/>
          </p:cNvPicPr>
          <p:nvPr/>
        </p:nvPicPr>
        <p:blipFill rotWithShape="1">
          <a:blip r:embed="rId2">
            <a:alphaModFix amt="40000"/>
          </a:blip>
          <a:srcRect l="13572" r="4179" b="-1"/>
          <a:stretch/>
        </p:blipFill>
        <p:spPr>
          <a:xfrm>
            <a:off x="-170" y="10"/>
            <a:ext cx="12188952" cy="6857990"/>
          </a:xfrm>
          <a:prstGeom prst="rect">
            <a:avLst/>
          </a:prstGeom>
        </p:spPr>
      </p:pic>
      <p:sp>
        <p:nvSpPr>
          <p:cNvPr id="29" name="Subtitle 8">
            <a:extLst>
              <a:ext uri="{FF2B5EF4-FFF2-40B4-BE49-F238E27FC236}">
                <a16:creationId xmlns:a16="http://schemas.microsoft.com/office/drawing/2014/main" id="{730129D5-49D4-4BFD-8510-67805BABC547}"/>
              </a:ext>
            </a:extLst>
          </p:cNvPr>
          <p:cNvSpPr txBox="1">
            <a:spLocks/>
          </p:cNvSpPr>
          <p:nvPr/>
        </p:nvSpPr>
        <p:spPr>
          <a:xfrm>
            <a:off x="697809" y="1845554"/>
            <a:ext cx="38982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dirty="0">
                <a:solidFill>
                  <a:schemeClr val="accent2">
                    <a:lumMod val="75000"/>
                  </a:schemeClr>
                </a:solidFill>
              </a:rPr>
              <a:t>INTRODUCTION</a:t>
            </a:r>
            <a:endParaRPr lang="en-MY" sz="3000" b="1" dirty="0">
              <a:solidFill>
                <a:schemeClr val="accent2">
                  <a:lumMod val="75000"/>
                </a:schemeClr>
              </a:solidFill>
            </a:endParaRPr>
          </a:p>
        </p:txBody>
      </p:sp>
      <p:sp>
        <p:nvSpPr>
          <p:cNvPr id="30" name="TextBox 29">
            <a:extLst>
              <a:ext uri="{FF2B5EF4-FFF2-40B4-BE49-F238E27FC236}">
                <a16:creationId xmlns:a16="http://schemas.microsoft.com/office/drawing/2014/main" id="{31A5115C-1D45-44EA-B68E-CBDDE64DF424}"/>
              </a:ext>
            </a:extLst>
          </p:cNvPr>
          <p:cNvSpPr txBox="1"/>
          <p:nvPr/>
        </p:nvSpPr>
        <p:spPr>
          <a:xfrm>
            <a:off x="686064" y="501811"/>
            <a:ext cx="4408964" cy="1200329"/>
          </a:xfrm>
          <a:prstGeom prst="rect">
            <a:avLst/>
          </a:prstGeom>
          <a:noFill/>
        </p:spPr>
        <p:txBody>
          <a:bodyPr wrap="none" rtlCol="0">
            <a:spAutoFit/>
          </a:bodyPr>
          <a:lstStyle/>
          <a:p>
            <a:r>
              <a:rPr lang="en-US" sz="3600" b="1" dirty="0">
                <a:solidFill>
                  <a:schemeClr val="bg1"/>
                </a:solidFill>
                <a:latin typeface="+mj-lt"/>
              </a:rPr>
              <a:t>Project Title: GROCERY </a:t>
            </a:r>
          </a:p>
          <a:p>
            <a:pPr algn="ctr"/>
            <a:r>
              <a:rPr lang="en-US" sz="3600" b="1" dirty="0">
                <a:solidFill>
                  <a:schemeClr val="bg1"/>
                </a:solidFill>
                <a:latin typeface="+mj-lt"/>
              </a:rPr>
              <a:t>INVENTORY SYSTEM</a:t>
            </a:r>
            <a:endParaRPr lang="en-MY" sz="3600" b="1" dirty="0">
              <a:solidFill>
                <a:schemeClr val="bg1"/>
              </a:solidFill>
              <a:latin typeface="+mj-lt"/>
            </a:endParaRPr>
          </a:p>
        </p:txBody>
      </p:sp>
      <p:sp>
        <p:nvSpPr>
          <p:cNvPr id="2" name="TextBox 1">
            <a:extLst>
              <a:ext uri="{FF2B5EF4-FFF2-40B4-BE49-F238E27FC236}">
                <a16:creationId xmlns:a16="http://schemas.microsoft.com/office/drawing/2014/main" id="{DAFE0BF9-2AA1-4B55-98F7-6DBC83EF9403}"/>
              </a:ext>
            </a:extLst>
          </p:cNvPr>
          <p:cNvSpPr txBox="1"/>
          <p:nvPr/>
        </p:nvSpPr>
        <p:spPr>
          <a:xfrm>
            <a:off x="697810" y="2305902"/>
            <a:ext cx="10796382" cy="3970318"/>
          </a:xfrm>
          <a:prstGeom prst="rect">
            <a:avLst/>
          </a:prstGeom>
          <a:noFill/>
        </p:spPr>
        <p:txBody>
          <a:bodyPr wrap="square" rtlCol="0">
            <a:spAutoFit/>
          </a:bodyPr>
          <a:lstStyle/>
          <a:p>
            <a:pPr algn="just"/>
            <a:r>
              <a:rPr lang="en-US" sz="2800" dirty="0">
                <a:solidFill>
                  <a:schemeClr val="accent2">
                    <a:lumMod val="60000"/>
                    <a:lumOff val="40000"/>
                  </a:schemeClr>
                </a:solidFill>
              </a:rPr>
              <a:t>A grocery inventory system is a systematic approach to sourcing, storing,</a:t>
            </a:r>
          </a:p>
          <a:p>
            <a:pPr algn="just"/>
            <a:r>
              <a:rPr lang="en-US" sz="2800" dirty="0">
                <a:solidFill>
                  <a:schemeClr val="accent2">
                    <a:lumMod val="60000"/>
                    <a:lumOff val="40000"/>
                  </a:schemeClr>
                </a:solidFill>
              </a:rPr>
              <a:t>editing, searching, and viewing two types of items in groceries which are</a:t>
            </a:r>
          </a:p>
          <a:p>
            <a:pPr algn="just"/>
            <a:r>
              <a:rPr lang="en-US" sz="2800" dirty="0">
                <a:solidFill>
                  <a:schemeClr val="accent2">
                    <a:lumMod val="60000"/>
                    <a:lumOff val="40000"/>
                  </a:schemeClr>
                </a:solidFill>
              </a:rPr>
              <a:t>food and drink. This system is easier to use where users can add items </a:t>
            </a:r>
          </a:p>
          <a:p>
            <a:pPr algn="just"/>
            <a:r>
              <a:rPr lang="en-US" sz="2800" dirty="0">
                <a:solidFill>
                  <a:schemeClr val="accent2">
                    <a:lumMod val="60000"/>
                    <a:lumOff val="40000"/>
                  </a:schemeClr>
                </a:solidFill>
              </a:rPr>
              <a:t>to the grocery by simply indicating the item name, arrival date, expiration </a:t>
            </a:r>
          </a:p>
          <a:p>
            <a:pPr algn="just"/>
            <a:r>
              <a:rPr lang="en-US" sz="2800" dirty="0">
                <a:solidFill>
                  <a:schemeClr val="accent2">
                    <a:lumMod val="60000"/>
                    <a:lumOff val="40000"/>
                  </a:schemeClr>
                </a:solidFill>
              </a:rPr>
              <a:t>date, item price, and quantity of an item. But for the item id, it will </a:t>
            </a:r>
          </a:p>
          <a:p>
            <a:pPr algn="just"/>
            <a:r>
              <a:rPr lang="en-US" sz="2800" dirty="0">
                <a:solidFill>
                  <a:schemeClr val="accent2">
                    <a:lumMod val="60000"/>
                    <a:lumOff val="40000"/>
                  </a:schemeClr>
                </a:solidFill>
              </a:rPr>
              <a:t>generate automatically. Other than that, this system can also search for an item by choosing which item to search either food or drink. Then, the user can search for the item by entering the id of the item or the name of the item.</a:t>
            </a:r>
          </a:p>
        </p:txBody>
      </p:sp>
      <p:sp>
        <p:nvSpPr>
          <p:cNvPr id="12" name="TextBox 11">
            <a:extLst>
              <a:ext uri="{FF2B5EF4-FFF2-40B4-BE49-F238E27FC236}">
                <a16:creationId xmlns:a16="http://schemas.microsoft.com/office/drawing/2014/main" id="{DBC074B8-F238-4D5A-852F-172BEE1B3662}"/>
              </a:ext>
            </a:extLst>
          </p:cNvPr>
          <p:cNvSpPr txBox="1"/>
          <p:nvPr/>
        </p:nvSpPr>
        <p:spPr>
          <a:xfrm>
            <a:off x="12247503" y="2458302"/>
            <a:ext cx="10796382" cy="3970318"/>
          </a:xfrm>
          <a:prstGeom prst="rect">
            <a:avLst/>
          </a:prstGeom>
          <a:noFill/>
        </p:spPr>
        <p:txBody>
          <a:bodyPr wrap="square" rtlCol="0">
            <a:spAutoFit/>
          </a:bodyPr>
          <a:lstStyle/>
          <a:p>
            <a:pPr algn="just"/>
            <a:r>
              <a:rPr lang="en-US" sz="2800" dirty="0">
                <a:solidFill>
                  <a:schemeClr val="accent2">
                    <a:lumMod val="60000"/>
                    <a:lumOff val="40000"/>
                  </a:schemeClr>
                </a:solidFill>
              </a:rPr>
              <a:t>Next, this system can restock any item if the item for example out of stock or has expired. In order to do that, a user has to enter the id or name of the item to restock. However, despite being able to restock an item, the user can also edit any item just in case the item details are entered incorrectly when adding the item to the grocery in the first place. Last but not least, a user can display a list of all items to check the details such as expiration date. In addition, users can sort food and drink items by any condition but can’t sort by the type of item since the item already separate into two tables of food and drink items. </a:t>
            </a:r>
          </a:p>
        </p:txBody>
      </p:sp>
    </p:spTree>
    <p:extLst>
      <p:ext uri="{BB962C8B-B14F-4D97-AF65-F5344CB8AC3E}">
        <p14:creationId xmlns:p14="http://schemas.microsoft.com/office/powerpoint/2010/main" val="5670709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Boxes On Rack In Warehouse">
            <a:extLst>
              <a:ext uri="{FF2B5EF4-FFF2-40B4-BE49-F238E27FC236}">
                <a16:creationId xmlns:a16="http://schemas.microsoft.com/office/drawing/2014/main" id="{1F677FF1-AA9C-CE08-C4A6-85D427319E36}"/>
              </a:ext>
            </a:extLst>
          </p:cNvPr>
          <p:cNvPicPr>
            <a:picLocks noChangeAspect="1"/>
          </p:cNvPicPr>
          <p:nvPr/>
        </p:nvPicPr>
        <p:blipFill rotWithShape="1">
          <a:blip r:embed="rId2">
            <a:alphaModFix amt="40000"/>
          </a:blip>
          <a:srcRect l="13572" r="4179" b="-1"/>
          <a:stretch/>
        </p:blipFill>
        <p:spPr>
          <a:xfrm>
            <a:off x="-170" y="10"/>
            <a:ext cx="12188952" cy="6857990"/>
          </a:xfrm>
          <a:prstGeom prst="rect">
            <a:avLst/>
          </a:prstGeom>
        </p:spPr>
      </p:pic>
      <p:sp>
        <p:nvSpPr>
          <p:cNvPr id="29" name="Subtitle 8">
            <a:extLst>
              <a:ext uri="{FF2B5EF4-FFF2-40B4-BE49-F238E27FC236}">
                <a16:creationId xmlns:a16="http://schemas.microsoft.com/office/drawing/2014/main" id="{730129D5-49D4-4BFD-8510-67805BABC547}"/>
              </a:ext>
            </a:extLst>
          </p:cNvPr>
          <p:cNvSpPr txBox="1">
            <a:spLocks/>
          </p:cNvSpPr>
          <p:nvPr/>
        </p:nvSpPr>
        <p:spPr>
          <a:xfrm>
            <a:off x="697809" y="1845554"/>
            <a:ext cx="38982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dirty="0">
                <a:solidFill>
                  <a:schemeClr val="accent2">
                    <a:lumMod val="75000"/>
                  </a:schemeClr>
                </a:solidFill>
              </a:rPr>
              <a:t>INTRODUCTION</a:t>
            </a:r>
            <a:endParaRPr lang="en-MY" sz="3000" b="1" dirty="0">
              <a:solidFill>
                <a:schemeClr val="accent2">
                  <a:lumMod val="75000"/>
                </a:schemeClr>
              </a:solidFill>
            </a:endParaRPr>
          </a:p>
        </p:txBody>
      </p:sp>
      <p:sp>
        <p:nvSpPr>
          <p:cNvPr id="30" name="TextBox 29">
            <a:extLst>
              <a:ext uri="{FF2B5EF4-FFF2-40B4-BE49-F238E27FC236}">
                <a16:creationId xmlns:a16="http://schemas.microsoft.com/office/drawing/2014/main" id="{31A5115C-1D45-44EA-B68E-CBDDE64DF424}"/>
              </a:ext>
            </a:extLst>
          </p:cNvPr>
          <p:cNvSpPr txBox="1"/>
          <p:nvPr/>
        </p:nvSpPr>
        <p:spPr>
          <a:xfrm>
            <a:off x="686064" y="501811"/>
            <a:ext cx="4408964" cy="1200329"/>
          </a:xfrm>
          <a:prstGeom prst="rect">
            <a:avLst/>
          </a:prstGeom>
          <a:noFill/>
        </p:spPr>
        <p:txBody>
          <a:bodyPr wrap="none" rtlCol="0">
            <a:spAutoFit/>
          </a:bodyPr>
          <a:lstStyle/>
          <a:p>
            <a:r>
              <a:rPr lang="en-US" sz="3600" b="1" dirty="0">
                <a:solidFill>
                  <a:schemeClr val="bg1"/>
                </a:solidFill>
                <a:latin typeface="+mj-lt"/>
              </a:rPr>
              <a:t>Project Title: GROCERY </a:t>
            </a:r>
          </a:p>
          <a:p>
            <a:pPr algn="ctr"/>
            <a:r>
              <a:rPr lang="en-US" sz="3600" b="1" dirty="0">
                <a:solidFill>
                  <a:schemeClr val="bg1"/>
                </a:solidFill>
                <a:latin typeface="+mj-lt"/>
              </a:rPr>
              <a:t>INVENTORY SYSTEM</a:t>
            </a:r>
            <a:endParaRPr lang="en-MY" sz="3600" b="1" dirty="0">
              <a:solidFill>
                <a:schemeClr val="bg1"/>
              </a:solidFill>
              <a:latin typeface="+mj-lt"/>
            </a:endParaRPr>
          </a:p>
        </p:txBody>
      </p:sp>
      <p:sp>
        <p:nvSpPr>
          <p:cNvPr id="2" name="TextBox 1">
            <a:extLst>
              <a:ext uri="{FF2B5EF4-FFF2-40B4-BE49-F238E27FC236}">
                <a16:creationId xmlns:a16="http://schemas.microsoft.com/office/drawing/2014/main" id="{DAFE0BF9-2AA1-4B55-98F7-6DBC83EF9403}"/>
              </a:ext>
            </a:extLst>
          </p:cNvPr>
          <p:cNvSpPr txBox="1"/>
          <p:nvPr/>
        </p:nvSpPr>
        <p:spPr>
          <a:xfrm>
            <a:off x="697810" y="2305902"/>
            <a:ext cx="10796382" cy="3970318"/>
          </a:xfrm>
          <a:prstGeom prst="rect">
            <a:avLst/>
          </a:prstGeom>
          <a:noFill/>
        </p:spPr>
        <p:txBody>
          <a:bodyPr wrap="square" rtlCol="0">
            <a:spAutoFit/>
          </a:bodyPr>
          <a:lstStyle/>
          <a:p>
            <a:pPr algn="just"/>
            <a:r>
              <a:rPr lang="en-US" sz="2800" dirty="0">
                <a:solidFill>
                  <a:schemeClr val="accent2">
                    <a:lumMod val="60000"/>
                    <a:lumOff val="40000"/>
                  </a:schemeClr>
                </a:solidFill>
              </a:rPr>
              <a:t>Next, this system can restock any item if the item for example out of stock or has expired. In order to do that, a user has to enter the id or name of the item to restock. However, despite being able to restock an item, the user can also edit any item just in case the item details are entered incorrectly when adding the item to the grocery in the first place. Last but not least, a user can display a list of all items to check the details such as expiration date. In addition, users can sort food and drink items by any condition but can’t sort by the type of item since the item already separate into two tables of food and drink items. </a:t>
            </a:r>
          </a:p>
        </p:txBody>
      </p:sp>
      <p:sp>
        <p:nvSpPr>
          <p:cNvPr id="8" name="TextBox 7">
            <a:extLst>
              <a:ext uri="{FF2B5EF4-FFF2-40B4-BE49-F238E27FC236}">
                <a16:creationId xmlns:a16="http://schemas.microsoft.com/office/drawing/2014/main" id="{5743F46A-B08D-46C0-A40F-FFCFC13103C0}"/>
              </a:ext>
            </a:extLst>
          </p:cNvPr>
          <p:cNvSpPr txBox="1"/>
          <p:nvPr/>
        </p:nvSpPr>
        <p:spPr>
          <a:xfrm>
            <a:off x="-11102290" y="2458302"/>
            <a:ext cx="10796382" cy="3970318"/>
          </a:xfrm>
          <a:prstGeom prst="rect">
            <a:avLst/>
          </a:prstGeom>
          <a:noFill/>
        </p:spPr>
        <p:txBody>
          <a:bodyPr wrap="square" rtlCol="0">
            <a:spAutoFit/>
          </a:bodyPr>
          <a:lstStyle/>
          <a:p>
            <a:pPr algn="just"/>
            <a:r>
              <a:rPr lang="en-US" sz="2800" dirty="0">
                <a:solidFill>
                  <a:schemeClr val="accent2">
                    <a:lumMod val="60000"/>
                    <a:lumOff val="40000"/>
                  </a:schemeClr>
                </a:solidFill>
              </a:rPr>
              <a:t>A grocery inventory system is a systematic approach to sourcing, storing,</a:t>
            </a:r>
          </a:p>
          <a:p>
            <a:pPr algn="just"/>
            <a:r>
              <a:rPr lang="en-US" sz="2800" dirty="0">
                <a:solidFill>
                  <a:schemeClr val="accent2">
                    <a:lumMod val="60000"/>
                    <a:lumOff val="40000"/>
                  </a:schemeClr>
                </a:solidFill>
              </a:rPr>
              <a:t>editing, searching, and viewing two types of items in groceries which are</a:t>
            </a:r>
          </a:p>
          <a:p>
            <a:pPr algn="just"/>
            <a:r>
              <a:rPr lang="en-US" sz="2800" dirty="0">
                <a:solidFill>
                  <a:schemeClr val="accent2">
                    <a:lumMod val="60000"/>
                    <a:lumOff val="40000"/>
                  </a:schemeClr>
                </a:solidFill>
              </a:rPr>
              <a:t>food and drink. This system is easier to use where users can add items </a:t>
            </a:r>
          </a:p>
          <a:p>
            <a:pPr algn="just"/>
            <a:r>
              <a:rPr lang="en-US" sz="2800" dirty="0">
                <a:solidFill>
                  <a:schemeClr val="accent2">
                    <a:lumMod val="60000"/>
                    <a:lumOff val="40000"/>
                  </a:schemeClr>
                </a:solidFill>
              </a:rPr>
              <a:t>to the grocery by simply indicating the item name, arrival date, expiration </a:t>
            </a:r>
          </a:p>
          <a:p>
            <a:pPr algn="just"/>
            <a:r>
              <a:rPr lang="en-US" sz="2800" dirty="0">
                <a:solidFill>
                  <a:schemeClr val="accent2">
                    <a:lumMod val="60000"/>
                    <a:lumOff val="40000"/>
                  </a:schemeClr>
                </a:solidFill>
              </a:rPr>
              <a:t>date, item price, and quantity of an item. But for the item id, it will </a:t>
            </a:r>
          </a:p>
          <a:p>
            <a:pPr algn="just"/>
            <a:r>
              <a:rPr lang="en-US" sz="2800" dirty="0">
                <a:solidFill>
                  <a:schemeClr val="accent2">
                    <a:lumMod val="60000"/>
                    <a:lumOff val="40000"/>
                  </a:schemeClr>
                </a:solidFill>
              </a:rPr>
              <a:t>generate automatically. Other than that, this system can also search for an item by choosing which item to search either food or drink. Then, the user can search for the item by entering the id of the item or the name of the item.</a:t>
            </a:r>
          </a:p>
        </p:txBody>
      </p:sp>
      <p:sp>
        <p:nvSpPr>
          <p:cNvPr id="9" name="Title 20">
            <a:extLst>
              <a:ext uri="{FF2B5EF4-FFF2-40B4-BE49-F238E27FC236}">
                <a16:creationId xmlns:a16="http://schemas.microsoft.com/office/drawing/2014/main" id="{35638557-7C22-42C7-8187-203CBA969EFB}"/>
              </a:ext>
            </a:extLst>
          </p:cNvPr>
          <p:cNvSpPr>
            <a:spLocks noGrp="1"/>
          </p:cNvSpPr>
          <p:nvPr>
            <p:ph type="ctrTitle"/>
          </p:nvPr>
        </p:nvSpPr>
        <p:spPr>
          <a:xfrm>
            <a:off x="-2092182" y="-2632704"/>
            <a:ext cx="9144000" cy="2387600"/>
          </a:xfrm>
        </p:spPr>
        <p:txBody>
          <a:bodyPr>
            <a:normAutofit/>
          </a:bodyPr>
          <a:lstStyle/>
          <a:p>
            <a:r>
              <a:rPr lang="en-US" sz="3600" b="1" dirty="0"/>
              <a:t>UML Diagram:</a:t>
            </a:r>
            <a:endParaRPr lang="en-MY" sz="3600" b="1" dirty="0"/>
          </a:p>
        </p:txBody>
      </p:sp>
      <p:sp>
        <p:nvSpPr>
          <p:cNvPr id="10" name="Subtitle 14">
            <a:extLst>
              <a:ext uri="{FF2B5EF4-FFF2-40B4-BE49-F238E27FC236}">
                <a16:creationId xmlns:a16="http://schemas.microsoft.com/office/drawing/2014/main" id="{09592361-7E89-4898-B2B9-6132B121206D}"/>
              </a:ext>
            </a:extLst>
          </p:cNvPr>
          <p:cNvSpPr>
            <a:spLocks noGrp="1"/>
          </p:cNvSpPr>
          <p:nvPr>
            <p:ph type="subTitle" idx="1"/>
          </p:nvPr>
        </p:nvSpPr>
        <p:spPr>
          <a:xfrm>
            <a:off x="3215729" y="7071635"/>
            <a:ext cx="5760846" cy="682079"/>
          </a:xfrm>
        </p:spPr>
        <p:txBody>
          <a:bodyPr>
            <a:normAutofit/>
          </a:bodyPr>
          <a:lstStyle/>
          <a:p>
            <a:r>
              <a:rPr lang="en-US" b="1" dirty="0" err="1">
                <a:solidFill>
                  <a:schemeClr val="tx2"/>
                </a:solidFill>
              </a:rPr>
              <a:t>Gambo</a:t>
            </a:r>
            <a:r>
              <a:rPr lang="en-US" b="1" dirty="0">
                <a:solidFill>
                  <a:schemeClr val="tx2"/>
                </a:solidFill>
              </a:rPr>
              <a:t> Nye</a:t>
            </a:r>
            <a:endParaRPr lang="en-MY" b="1" dirty="0">
              <a:solidFill>
                <a:schemeClr val="tx2"/>
              </a:solidFill>
            </a:endParaRPr>
          </a:p>
        </p:txBody>
      </p:sp>
    </p:spTree>
    <p:extLst>
      <p:ext uri="{BB962C8B-B14F-4D97-AF65-F5344CB8AC3E}">
        <p14:creationId xmlns:p14="http://schemas.microsoft.com/office/powerpoint/2010/main" val="3355639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FB6B5A9-A68E-4EAF-BA6C-45DB3892151B}"/>
              </a:ext>
            </a:extLst>
          </p:cNvPr>
          <p:cNvSpPr>
            <a:spLocks noGrp="1"/>
          </p:cNvSpPr>
          <p:nvPr>
            <p:ph type="ctrTitle"/>
          </p:nvPr>
        </p:nvSpPr>
        <p:spPr>
          <a:xfrm>
            <a:off x="838199" y="291090"/>
            <a:ext cx="10515599" cy="932688"/>
          </a:xfrm>
        </p:spPr>
        <p:txBody>
          <a:bodyPr>
            <a:normAutofit/>
          </a:bodyPr>
          <a:lstStyle/>
          <a:p>
            <a:pPr algn="l"/>
            <a:r>
              <a:rPr lang="en-US" sz="5400" b="1"/>
              <a:t>UML Diagram:</a:t>
            </a:r>
            <a:endParaRPr lang="en-MY" sz="5400" b="1"/>
          </a:p>
        </p:txBody>
      </p:sp>
      <p:sp>
        <p:nvSpPr>
          <p:cNvPr id="15" name="Subtitle 14">
            <a:extLst>
              <a:ext uri="{FF2B5EF4-FFF2-40B4-BE49-F238E27FC236}">
                <a16:creationId xmlns:a16="http://schemas.microsoft.com/office/drawing/2014/main" id="{8B1FF242-6BA4-4BEE-815A-77E3E84AE61B}"/>
              </a:ext>
            </a:extLst>
          </p:cNvPr>
          <p:cNvSpPr>
            <a:spLocks noGrp="1"/>
          </p:cNvSpPr>
          <p:nvPr>
            <p:ph type="subTitle" idx="1"/>
          </p:nvPr>
        </p:nvSpPr>
        <p:spPr>
          <a:xfrm>
            <a:off x="838199" y="1335726"/>
            <a:ext cx="10515599" cy="420624"/>
          </a:xfrm>
        </p:spPr>
        <p:txBody>
          <a:bodyPr>
            <a:normAutofit/>
          </a:bodyPr>
          <a:lstStyle/>
          <a:p>
            <a:pPr algn="l"/>
            <a:endParaRPr lang="en-MY" b="1" dirty="0"/>
          </a:p>
        </p:txBody>
      </p:sp>
      <p:sp>
        <p:nvSpPr>
          <p:cNvPr id="34" name="TextBox 33">
            <a:extLst>
              <a:ext uri="{FF2B5EF4-FFF2-40B4-BE49-F238E27FC236}">
                <a16:creationId xmlns:a16="http://schemas.microsoft.com/office/drawing/2014/main" id="{2AFC68E8-4B28-4E5E-AE6E-F02A7C76E893}"/>
              </a:ext>
            </a:extLst>
          </p:cNvPr>
          <p:cNvSpPr txBox="1"/>
          <p:nvPr/>
        </p:nvSpPr>
        <p:spPr>
          <a:xfrm>
            <a:off x="697810" y="7106481"/>
            <a:ext cx="10796382" cy="3970318"/>
          </a:xfrm>
          <a:prstGeom prst="rect">
            <a:avLst/>
          </a:prstGeom>
          <a:noFill/>
        </p:spPr>
        <p:txBody>
          <a:bodyPr wrap="square" rtlCol="0">
            <a:spAutoFit/>
          </a:bodyPr>
          <a:lstStyle/>
          <a:p>
            <a:pPr algn="just">
              <a:spcAft>
                <a:spcPts val="600"/>
              </a:spcAft>
            </a:pPr>
            <a:r>
              <a:rPr lang="en-US" sz="2800">
                <a:solidFill>
                  <a:schemeClr val="accent2">
                    <a:lumMod val="75000"/>
                  </a:schemeClr>
                </a:solidFill>
              </a:rPr>
              <a:t>Next, this system can restock any item if the item for example out of stock or has expired. In order to do that, a user has to enter the id or name of the item to restock. However, despite being able to restock an item, the user can also edit any item just in case the item details are entered incorrectly when adding the item to the grocery in the first place. Last but not least, a user can display a list of all items to check the details such as expiration date. In addition, users can sort food and drink items by any condition but can’t sort by the type of item since the item already separate into two tables of food and drink items. </a:t>
            </a:r>
          </a:p>
        </p:txBody>
      </p:sp>
      <p:sp>
        <p:nvSpPr>
          <p:cNvPr id="36" name="TextBox 35">
            <a:extLst>
              <a:ext uri="{FF2B5EF4-FFF2-40B4-BE49-F238E27FC236}">
                <a16:creationId xmlns:a16="http://schemas.microsoft.com/office/drawing/2014/main" id="{C77FC0F8-022A-4055-8B0C-9E63E8B62EE5}"/>
              </a:ext>
            </a:extLst>
          </p:cNvPr>
          <p:cNvSpPr txBox="1"/>
          <p:nvPr/>
        </p:nvSpPr>
        <p:spPr>
          <a:xfrm>
            <a:off x="12279339" y="501811"/>
            <a:ext cx="4408964" cy="1277273"/>
          </a:xfrm>
          <a:prstGeom prst="rect">
            <a:avLst/>
          </a:prstGeom>
          <a:noFill/>
        </p:spPr>
        <p:txBody>
          <a:bodyPr wrap="none" rtlCol="0">
            <a:spAutoFit/>
          </a:bodyPr>
          <a:lstStyle/>
          <a:p>
            <a:pPr>
              <a:spcAft>
                <a:spcPts val="600"/>
              </a:spcAft>
            </a:pPr>
            <a:r>
              <a:rPr lang="en-US" sz="3600" b="1">
                <a:solidFill>
                  <a:schemeClr val="bg1"/>
                </a:solidFill>
                <a:latin typeface="+mj-lt"/>
              </a:rPr>
              <a:t>Project Title: GROCERY </a:t>
            </a:r>
          </a:p>
          <a:p>
            <a:pPr algn="ctr">
              <a:spcAft>
                <a:spcPts val="600"/>
              </a:spcAft>
            </a:pPr>
            <a:r>
              <a:rPr lang="en-US" sz="3600" b="1">
                <a:solidFill>
                  <a:schemeClr val="bg1"/>
                </a:solidFill>
                <a:latin typeface="+mj-lt"/>
              </a:rPr>
              <a:t>INVENTORY SYSTEM</a:t>
            </a:r>
            <a:endParaRPr lang="en-MY" sz="3600" b="1">
              <a:solidFill>
                <a:schemeClr val="bg1"/>
              </a:solidFill>
              <a:latin typeface="+mj-lt"/>
            </a:endParaRPr>
          </a:p>
        </p:txBody>
      </p:sp>
      <p:sp>
        <p:nvSpPr>
          <p:cNvPr id="45" name="Subtitle 8">
            <a:extLst>
              <a:ext uri="{FF2B5EF4-FFF2-40B4-BE49-F238E27FC236}">
                <a16:creationId xmlns:a16="http://schemas.microsoft.com/office/drawing/2014/main" id="{85B8627D-CF02-401D-A794-6170C7107565}"/>
              </a:ext>
            </a:extLst>
          </p:cNvPr>
          <p:cNvSpPr txBox="1">
            <a:spLocks/>
          </p:cNvSpPr>
          <p:nvPr/>
        </p:nvSpPr>
        <p:spPr>
          <a:xfrm>
            <a:off x="-4168100" y="1845554"/>
            <a:ext cx="38982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dirty="0">
                <a:solidFill>
                  <a:schemeClr val="accent2">
                    <a:lumMod val="75000"/>
                  </a:schemeClr>
                </a:solidFill>
              </a:rPr>
              <a:t>INTRODUCTION</a:t>
            </a:r>
            <a:endParaRPr lang="en-MY" sz="3000" b="1" dirty="0">
              <a:solidFill>
                <a:schemeClr val="accent2">
                  <a:lumMod val="75000"/>
                </a:schemeClr>
              </a:solidFill>
            </a:endParaRPr>
          </a:p>
        </p:txBody>
      </p:sp>
      <p:pic>
        <p:nvPicPr>
          <p:cNvPr id="4" name="Picture 3" descr="Diagram&#10;&#10;Description automatically generated">
            <a:extLst>
              <a:ext uri="{FF2B5EF4-FFF2-40B4-BE49-F238E27FC236}">
                <a16:creationId xmlns:a16="http://schemas.microsoft.com/office/drawing/2014/main" id="{D681AB8B-D741-F70E-B6F6-5E749D13C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17600"/>
            <a:ext cx="10515598" cy="5740400"/>
          </a:xfrm>
          <a:prstGeom prst="rect">
            <a:avLst/>
          </a:prstGeom>
        </p:spPr>
      </p:pic>
    </p:spTree>
    <p:extLst>
      <p:ext uri="{BB962C8B-B14F-4D97-AF65-F5344CB8AC3E}">
        <p14:creationId xmlns:p14="http://schemas.microsoft.com/office/powerpoint/2010/main" val="1244388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8" name="Freeform: Shape 3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3" name="Freeform: Shape 4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5" name="Subtitle 14">
            <a:extLst>
              <a:ext uri="{FF2B5EF4-FFF2-40B4-BE49-F238E27FC236}">
                <a16:creationId xmlns:a16="http://schemas.microsoft.com/office/drawing/2014/main" id="{8B1FF242-6BA4-4BEE-815A-77E3E84AE61B}"/>
              </a:ext>
            </a:extLst>
          </p:cNvPr>
          <p:cNvSpPr>
            <a:spLocks noGrp="1"/>
          </p:cNvSpPr>
          <p:nvPr>
            <p:ph type="subTitle" idx="1"/>
          </p:nvPr>
        </p:nvSpPr>
        <p:spPr>
          <a:xfrm>
            <a:off x="3215729" y="7234924"/>
            <a:ext cx="5760846" cy="682079"/>
          </a:xfrm>
        </p:spPr>
        <p:txBody>
          <a:bodyPr>
            <a:normAutofit/>
          </a:bodyPr>
          <a:lstStyle/>
          <a:p>
            <a:r>
              <a:rPr lang="en-US" b="1" dirty="0" err="1">
                <a:solidFill>
                  <a:schemeClr val="tx2"/>
                </a:solidFill>
              </a:rPr>
              <a:t>Gambo</a:t>
            </a:r>
            <a:r>
              <a:rPr lang="en-US" b="1" dirty="0">
                <a:solidFill>
                  <a:schemeClr val="tx2"/>
                </a:solidFill>
              </a:rPr>
              <a:t> Nye</a:t>
            </a:r>
            <a:endParaRPr lang="en-MY" b="1" dirty="0">
              <a:solidFill>
                <a:schemeClr val="tx2"/>
              </a:solidFill>
            </a:endParaRPr>
          </a:p>
        </p:txBody>
      </p:sp>
      <p:sp>
        <p:nvSpPr>
          <p:cNvPr id="21" name="Title 20">
            <a:extLst>
              <a:ext uri="{FF2B5EF4-FFF2-40B4-BE49-F238E27FC236}">
                <a16:creationId xmlns:a16="http://schemas.microsoft.com/office/drawing/2014/main" id="{8FB6B5A9-A68E-4EAF-BA6C-45DB3892151B}"/>
              </a:ext>
            </a:extLst>
          </p:cNvPr>
          <p:cNvSpPr>
            <a:spLocks noGrp="1"/>
          </p:cNvSpPr>
          <p:nvPr>
            <p:ph type="ctrTitle"/>
          </p:nvPr>
        </p:nvSpPr>
        <p:spPr>
          <a:xfrm>
            <a:off x="-6011037" y="-1195792"/>
            <a:ext cx="9144000" cy="2387600"/>
          </a:xfrm>
        </p:spPr>
        <p:txBody>
          <a:bodyPr>
            <a:normAutofit/>
          </a:bodyPr>
          <a:lstStyle/>
          <a:p>
            <a:r>
              <a:rPr lang="en-US" sz="3600" b="1" dirty="0"/>
              <a:t>UML Diagram:</a:t>
            </a:r>
            <a:endParaRPr lang="en-MY" sz="3600" b="1" dirty="0"/>
          </a:p>
        </p:txBody>
      </p:sp>
      <p:sp>
        <p:nvSpPr>
          <p:cNvPr id="2" name="TextBox 1">
            <a:extLst>
              <a:ext uri="{FF2B5EF4-FFF2-40B4-BE49-F238E27FC236}">
                <a16:creationId xmlns:a16="http://schemas.microsoft.com/office/drawing/2014/main" id="{D1AC33AF-3E6F-4A36-B63B-20EC50FDEA28}"/>
              </a:ext>
            </a:extLst>
          </p:cNvPr>
          <p:cNvSpPr txBox="1"/>
          <p:nvPr/>
        </p:nvSpPr>
        <p:spPr>
          <a:xfrm>
            <a:off x="4655712" y="3075057"/>
            <a:ext cx="2880575" cy="707886"/>
          </a:xfrm>
          <a:prstGeom prst="rect">
            <a:avLst/>
          </a:prstGeom>
          <a:noFill/>
        </p:spPr>
        <p:txBody>
          <a:bodyPr wrap="square" rtlCol="0">
            <a:spAutoFit/>
          </a:bodyPr>
          <a:lstStyle/>
          <a:p>
            <a:r>
              <a:rPr lang="en-US" sz="4000" b="1" dirty="0"/>
              <a:t>THANK YOU!</a:t>
            </a:r>
            <a:endParaRPr lang="en-MY" sz="4000" b="1" dirty="0"/>
          </a:p>
        </p:txBody>
      </p:sp>
    </p:spTree>
    <p:extLst>
      <p:ext uri="{BB962C8B-B14F-4D97-AF65-F5344CB8AC3E}">
        <p14:creationId xmlns:p14="http://schemas.microsoft.com/office/powerpoint/2010/main" val="2843177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956</Words>
  <Application>Microsoft Office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Object Oriented Programming DITP 3113</vt:lpstr>
      <vt:lpstr>Object Oriented Programming DITP 3113</vt:lpstr>
      <vt:lpstr>PowerPoint Presentation</vt:lpstr>
      <vt:lpstr>PowerPoint Presentation</vt:lpstr>
      <vt:lpstr>UML Diagram:</vt:lpstr>
      <vt:lpstr>UML Diagram:</vt:lpstr>
      <vt:lpstr>UML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DITP 3113</dc:title>
  <dc:creator>MUSTAFA BIN JAMIL</dc:creator>
  <cp:lastModifiedBy>CHAN MANG YONG</cp:lastModifiedBy>
  <cp:revision>5</cp:revision>
  <dcterms:created xsi:type="dcterms:W3CDTF">2023-01-18T04:07:54Z</dcterms:created>
  <dcterms:modified xsi:type="dcterms:W3CDTF">2023-01-26T08:26:49Z</dcterms:modified>
</cp:coreProperties>
</file>