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251">
          <p15:clr>
            <a:srgbClr val="A4A3A4"/>
          </p15:clr>
        </p15:guide>
        <p15:guide id="4" orient="horz" pos="3203">
          <p15:clr>
            <a:srgbClr val="A4A3A4"/>
          </p15:clr>
        </p15:guide>
        <p15:guide id="5" pos="3840">
          <p15:clr>
            <a:srgbClr val="A4A3A4"/>
          </p15:clr>
        </p15:guide>
        <p15:guide id="6" pos="2512">
          <p15:clr>
            <a:srgbClr val="A4A3A4"/>
          </p15:clr>
        </p15:guide>
        <p15:guide id="7" pos="3244">
          <p15:clr>
            <a:srgbClr val="A4A3A4"/>
          </p15:clr>
        </p15:guide>
        <p15:guide id="8" pos="1546">
          <p15:clr>
            <a:srgbClr val="A4A3A4"/>
          </p15:clr>
        </p15:guide>
        <p15:guide id="9" pos="814">
          <p15:clr>
            <a:srgbClr val="A4A3A4"/>
          </p15:clr>
        </p15:guide>
        <p15:guide id="10" pos="4110">
          <p15:clr>
            <a:srgbClr val="A4A3A4"/>
          </p15:clr>
        </p15:guide>
        <p15:guide id="11" pos="4798">
          <p15:clr>
            <a:srgbClr val="A4A3A4"/>
          </p15:clr>
        </p15:guide>
        <p15:guide id="12" pos="5890">
          <p15:clr>
            <a:srgbClr val="A4A3A4"/>
          </p15:clr>
        </p15:guide>
        <p15:guide id="13" pos="69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F58C65"/>
    <a:srgbClr val="74A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4" autoAdjust="0"/>
    <p:restoredTop sz="93073" autoAdjust="0"/>
  </p:normalViewPr>
  <p:slideViewPr>
    <p:cSldViewPr>
      <p:cViewPr varScale="1">
        <p:scale>
          <a:sx n="116" d="100"/>
          <a:sy n="116" d="100"/>
        </p:scale>
        <p:origin x="926" y="86"/>
      </p:cViewPr>
      <p:guideLst>
        <p:guide orient="horz" pos="2160"/>
        <p:guide orient="horz" pos="2387"/>
        <p:guide orient="horz" pos="2251"/>
        <p:guide orient="horz" pos="3203"/>
        <p:guide pos="3840"/>
        <p:guide pos="2512"/>
        <p:guide pos="3244"/>
        <p:guide pos="1546"/>
        <p:guide pos="814"/>
        <p:guide pos="4110"/>
        <p:guide pos="4798"/>
        <p:guide pos="5890"/>
        <p:guide pos="69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66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118E2955-DC7D-45B4-95AC-59BA403BEE73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FBC227D9-DD57-48AE-8A4F-074CA2518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227D9-DD57-48AE-8A4F-074CA251804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2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微软雅黑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87488" y="2094271"/>
            <a:ext cx="3237334" cy="718723"/>
            <a:chOff x="1124422" y="2696529"/>
            <a:chExt cx="2880320" cy="673644"/>
          </a:xfrm>
        </p:grpSpPr>
        <p:sp>
          <p:nvSpPr>
            <p:cNvPr id="7" name="矩形 6"/>
            <p:cNvSpPr/>
            <p:nvPr/>
          </p:nvSpPr>
          <p:spPr>
            <a:xfrm>
              <a:off x="1124422" y="2696529"/>
              <a:ext cx="2880320" cy="673644"/>
            </a:xfrm>
            <a:prstGeom prst="rect">
              <a:avLst/>
            </a:prstGeom>
            <a:solidFill>
              <a:srgbClr val="F58C65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13443" y="2735342"/>
              <a:ext cx="2502278" cy="54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第 </a:t>
              </a:r>
              <a:r>
                <a:rPr lang="en-US" altLang="zh-CN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1 </a:t>
              </a:r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部 分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55640" y="2816494"/>
            <a:ext cx="9126127" cy="1476602"/>
            <a:chOff x="2423592" y="3428999"/>
            <a:chExt cx="8047881" cy="936105"/>
          </a:xfrm>
        </p:grpSpPr>
        <p:sp>
          <p:nvSpPr>
            <p:cNvPr id="9" name="矩形 8"/>
            <p:cNvSpPr/>
            <p:nvPr/>
          </p:nvSpPr>
          <p:spPr>
            <a:xfrm>
              <a:off x="2423592" y="3428999"/>
              <a:ext cx="7488832" cy="936105"/>
            </a:xfrm>
            <a:prstGeom prst="rect">
              <a:avLst/>
            </a:prstGeom>
            <a:solidFill>
              <a:srgbClr val="74AD9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50593" y="3692178"/>
              <a:ext cx="7920880" cy="40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第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1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章  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SpringBoot 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整 体 概 述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844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开发第一个 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SpringBoot 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802591" y="1628800"/>
            <a:ext cx="110645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@SpringBootApplication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public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class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SpringBootQuickstartApplication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public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static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cs typeface="Times New Roman (正文 CS 字体)"/>
              </a:rPr>
              <a:t>main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[]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args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    SpringApplication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cs typeface="Times New Roman (正文 CS 字体)"/>
              </a:rPr>
              <a:t>run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SpringBootQuickstartApplication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cs typeface="Times New Roman (正文 CS 字体)"/>
              </a:rPr>
              <a:t>class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args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>
              <a:solidFill>
                <a:srgbClr val="404040"/>
              </a:solidFill>
              <a:latin typeface="Courier New" panose="02070309020205020404" pitchFamily="49" charset="0"/>
              <a:cs typeface="Times New Roman (正文 CS 字体)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8332" y="4077072"/>
            <a:ext cx="53056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@RestController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public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class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HelloController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</a:t>
            </a:r>
            <a:r>
              <a:rPr lang="en-US" altLang="zh-CN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@GetMapping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4070A0"/>
                </a:solidFill>
                <a:latin typeface="Courier New" panose="02070309020205020404" pitchFamily="49" charset="0"/>
                <a:cs typeface="Times New Roman (正文 CS 字体)"/>
              </a:rPr>
              <a:t>"/hello"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public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cs typeface="Times New Roman (正文 CS 字体)"/>
              </a:rPr>
              <a:t>hello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   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>
                <a:solidFill>
                  <a:srgbClr val="4070A0"/>
                </a:solidFill>
                <a:latin typeface="Courier New" panose="02070309020205020404" pitchFamily="49" charset="0"/>
                <a:cs typeface="Times New Roman (正文 CS 字体)"/>
              </a:rPr>
              <a:t>"hello springboot"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>
              <a:solidFill>
                <a:srgbClr val="404040"/>
              </a:solidFill>
              <a:latin typeface="Courier New" panose="02070309020205020404" pitchFamily="49" charset="0"/>
              <a:cs typeface="Times New Roman (正文 CS 字体)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16080" y="288648"/>
            <a:ext cx="5051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  <a:cs typeface="微软雅黑" charset="0"/>
              </a:rPr>
              <a:t>使用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  <a:cs typeface="微软雅黑" charset="0"/>
              </a:rPr>
              <a:t>Maven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  <a:cs typeface="微软雅黑" charset="0"/>
              </a:rPr>
              <a:t>创建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  <a:cs typeface="微软雅黑" charset="0"/>
              </a:rPr>
              <a:t>SpringBoot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  <a:cs typeface="微软雅黑" charset="0"/>
              </a:rPr>
              <a:t>应用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pic>
        <p:nvPicPr>
          <p:cNvPr id="10" name="Picture" descr="图1-8 hello请求可以成功响应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672064" y="4289033"/>
            <a:ext cx="4569406" cy="157084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矩形标注 10"/>
          <p:cNvSpPr/>
          <p:nvPr/>
        </p:nvSpPr>
        <p:spPr>
          <a:xfrm>
            <a:off x="7752184" y="1332936"/>
            <a:ext cx="2376264" cy="591728"/>
          </a:xfrm>
          <a:prstGeom prst="wedgeRectCallout">
            <a:avLst>
              <a:gd name="adj1" fmla="val -49440"/>
              <a:gd name="adj2" fmla="val 1082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SpringBoot</a:t>
            </a:r>
            <a:r>
              <a:rPr lang="zh-CN" altLang="en-US">
                <a:solidFill>
                  <a:schemeClr val="tx1"/>
                </a:solidFill>
              </a:rPr>
              <a:t>主启动类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3863752" y="3565465"/>
            <a:ext cx="2304256" cy="511607"/>
          </a:xfrm>
          <a:prstGeom prst="wedgeRectCallout">
            <a:avLst>
              <a:gd name="adj1" fmla="val -49440"/>
              <a:gd name="adj2" fmla="val 1082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测试用 </a:t>
            </a:r>
            <a:r>
              <a:rPr lang="en-US" altLang="zh-CN">
                <a:solidFill>
                  <a:schemeClr val="tx1"/>
                </a:solidFill>
              </a:rPr>
              <a:t>Controller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511824" y="5074456"/>
            <a:ext cx="19442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1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/>
              <a:t>SpringFramework</a:t>
            </a:r>
            <a:r>
              <a:rPr lang="zh-CN" altLang="en-US"/>
              <a:t>与</a:t>
            </a:r>
            <a:r>
              <a:rPr lang="en-US" altLang="zh-CN"/>
              <a:t>SpringBoot</a:t>
            </a:r>
            <a:r>
              <a:rPr lang="zh-CN" altLang="en-US"/>
              <a:t>概述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SpringBoot</a:t>
            </a:r>
            <a:r>
              <a:rPr lang="zh-CN" altLang="en-US"/>
              <a:t>与</a:t>
            </a:r>
            <a:r>
              <a:rPr lang="en-US" altLang="zh-CN"/>
              <a:t>SpringFramework</a:t>
            </a:r>
            <a:r>
              <a:rPr lang="zh-CN" altLang="en-US"/>
              <a:t>的关系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SpringBoot</a:t>
            </a:r>
            <a:r>
              <a:rPr lang="zh-CN" altLang="en-US"/>
              <a:t>的核心特性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SpringBoot</a:t>
            </a:r>
            <a:r>
              <a:rPr lang="zh-CN" altLang="en-US"/>
              <a:t>的体系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搭建和开发第一个基于</a:t>
            </a:r>
            <a:r>
              <a:rPr lang="en-US" altLang="zh-CN"/>
              <a:t>SpringBoot</a:t>
            </a:r>
            <a:r>
              <a:rPr lang="zh-CN" altLang="en-US"/>
              <a:t>的应用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119336" y="1055018"/>
            <a:ext cx="3752850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58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19336" y="898079"/>
            <a:ext cx="3036168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74A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8"/>
          <p:cNvSpPr txBox="1"/>
          <p:nvPr/>
        </p:nvSpPr>
        <p:spPr>
          <a:xfrm>
            <a:off x="119336" y="139279"/>
            <a:ext cx="404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本章主要内容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216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</a:t>
            </a:r>
            <a:r>
              <a:rPr lang="en-US" altLang="zh-CN" sz="2800">
                <a:solidFill>
                  <a:srgbClr val="797979"/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ing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Framework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343472" y="1308817"/>
            <a:ext cx="9721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SpringFramework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是由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Rod Johnson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Juergen Hoeller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为首制作的一个开源的、松耦合的、分层的、可配置的一站式企业级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开发框架，它的核心是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IOC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AOP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，它可以更容易的构建出企业级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应用，并且它可以根据应用开发的组件需要，整合对应的技术。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11524" y="3068960"/>
            <a:ext cx="8784976" cy="3098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IOC &amp; AOP：SpringFramework 的两大核心特性：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Inverse of Control 控制反转、Aspect Oriented Programming 面向切面编程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松耦合：IOC 和 AOP 两大特性可以尽可能的将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对象之间的关系解耦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可配置：提供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外部化配置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的方式，可以灵活地配置容器及容器中的 Bean ；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一站式：覆盖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企业级开发中的所有领域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（包括 JavaWeb 、分布式、微服务，甚至 JavaSE 、GUI 项目等）；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第三方整合：SpringFramework 可以很方便地整合第三方技术（如持久层框架 MyBatis / Hibernate ，表现层框架 SpringWebMvc 、Struts2 ，权限校验框架 SpringSecurity 、Shiro 等）。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20" y="375385"/>
            <a:ext cx="23812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0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722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SpringBoot 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与 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SpringFramework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2204864"/>
            <a:ext cx="1000125" cy="942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00" y="4365104"/>
            <a:ext cx="1000125" cy="1033096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8396262" y="3212976"/>
            <a:ext cx="0" cy="1080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15480" y="3158079"/>
            <a:ext cx="5231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SpringBoot 本身不是一个新的框架，而是基于 SpringFramework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之上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的“二次封装”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72264" y="392376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base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5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27448" y="411759"/>
            <a:ext cx="3661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SpringBoot 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核心特性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5" name="矩形 4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95252" y="1412776"/>
            <a:ext cx="11085153" cy="4972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约定大于配置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（Convention Over Configuration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：提供约定的默认配置，基于自动装配机制，以此来达到少配置、甚至不配置都能正常启动项目的效果；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场景启动器 starter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：对常用的场景进行整合，使项目开发中只需要导入一个依赖，即可实现场景技术的整合；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自动装配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：基于模块装配 + 条件装配，可以在具体的场景下，自动引入需要的配置类并解析执行；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嵌入式 Web 容器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：运行时可以不依赖外部的 Web 容器;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生产级别的特性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有用的生产运维型的功能特性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302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SpringBoot 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的体系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063552" y="1484784"/>
            <a:ext cx="8088560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SpringWebMvc &amp; SpringWebFlux —— Web 应用开发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Thymeleaf &amp; Freemarker —— Web 视图渲染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 Security —— 安全控制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 Data Access —— 数据访问（ SQL &amp; NoSQL ）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 Cache —— 缓存实现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 Message —— 消息中间件（ JMS &amp; AMQP ）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 Quartz —— 定时任务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 Distribution Transaction —— 分布式事务（ JTA ）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 Session —— 分布式 Session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Container Images —— 容器镜像构建支持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......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25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844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开发第一个 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SpringBoot 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Picture" descr="图1-1 SpringBoot的官方网站下方有跳转至SpringInitializer的入口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63352" y="2854573"/>
            <a:ext cx="5186680" cy="10064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 descr="图1-2 SpringInitializer的初始界面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71864" y="1268760"/>
            <a:ext cx="7074850" cy="482453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79229" y="1988840"/>
            <a:ext cx="4108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  <a:cs typeface="微软雅黑" charset="0"/>
              </a:rPr>
              <a:t>通过网页端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  <a:cs typeface="微软雅黑" charset="0"/>
              </a:rPr>
              <a:t>SpringInitializer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844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开发第一个 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SpringBoot 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Picture" descr="图1-5 IDEA中整合的SpringInitializer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295800" y="1268760"/>
            <a:ext cx="7344816" cy="51225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127448" y="2797780"/>
            <a:ext cx="2550698" cy="1135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  <a:cs typeface="微软雅黑" charset="0"/>
              </a:rPr>
              <a:t>通过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  <a:cs typeface="微软雅黑" charset="0"/>
              </a:rPr>
              <a:t>IDEA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  <a:cs typeface="微软雅黑" charset="0"/>
              </a:rPr>
              <a:t>创建</a:t>
            </a:r>
            <a:endParaRPr lang="en-US" altLang="zh-CN" sz="2400">
              <a:latin typeface="微软雅黑" pitchFamily="34" charset="-122"/>
              <a:ea typeface="微软雅黑" pitchFamily="34" charset="-122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cs typeface="微软雅黑" charset="0"/>
              </a:rPr>
              <a:t>SpringBoot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  <a:cs typeface="微软雅黑" charset="0"/>
              </a:rPr>
              <a:t>应用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73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844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开发第一个 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SpringBoot 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6816080" y="288648"/>
            <a:ext cx="5051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  <a:cs typeface="微软雅黑" charset="0"/>
              </a:rPr>
              <a:t>使用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  <a:cs typeface="微软雅黑" charset="0"/>
              </a:rPr>
              <a:t>Maven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  <a:cs typeface="微软雅黑" charset="0"/>
              </a:rPr>
              <a:t>创建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  <a:cs typeface="微软雅黑" charset="0"/>
              </a:rPr>
              <a:t>SpringBoot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  <a:cs typeface="微软雅黑" charset="0"/>
              </a:rPr>
              <a:t>应用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3512" y="3933056"/>
            <a:ext cx="88806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&lt;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dependencies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&gt;</a:t>
            </a:r>
            <a:br>
              <a:rPr lang="en-US" altLang="zh-CN" sz="2400"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    &lt;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dependency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&gt;</a:t>
            </a:r>
            <a:br>
              <a:rPr lang="en-US" altLang="zh-CN" sz="2400"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        &lt;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groupId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&gt;org.springframework.boot&lt;/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groupId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&gt;</a:t>
            </a:r>
            <a:br>
              <a:rPr lang="en-US" altLang="zh-CN" sz="2400"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        &lt;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artifactId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&gt;spring-boot-starter-web&lt;/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artifactId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&gt;</a:t>
            </a:r>
            <a:br>
              <a:rPr lang="en-US" altLang="zh-CN" sz="2400"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    &lt;/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dependency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&gt;</a:t>
            </a:r>
            <a:br>
              <a:rPr lang="en-US" altLang="zh-CN" sz="2400"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&lt;/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dependencies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&gt;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02984" y="2191078"/>
            <a:ext cx="89001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&lt;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parent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&gt;</a:t>
            </a:r>
            <a:br>
              <a:rPr lang="en-US" altLang="zh-CN" sz="2400"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    &lt;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groupId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&gt;org.springframework.boot&lt;/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groupId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&gt;</a:t>
            </a:r>
            <a:br>
              <a:rPr lang="en-US" altLang="zh-CN" sz="2400"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    &lt;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artifactId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&gt;spring-boot-starter-parent&lt;/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artifactId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&gt;</a:t>
            </a:r>
            <a:br>
              <a:rPr lang="en-US" altLang="zh-CN" sz="2400"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    &lt;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version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&gt;2.3.11.RELEASE&lt;/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version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&gt;</a:t>
            </a:r>
            <a:br>
              <a:rPr lang="en-US" altLang="zh-CN" sz="2400"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&lt;/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parent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&gt;</a:t>
            </a:r>
            <a:endParaRPr lang="zh-CN" altLang="en-US"/>
          </a:p>
        </p:txBody>
      </p:sp>
      <p:sp>
        <p:nvSpPr>
          <p:cNvPr id="9" name="矩形标注 8"/>
          <p:cNvSpPr/>
          <p:nvPr/>
        </p:nvSpPr>
        <p:spPr>
          <a:xfrm>
            <a:off x="7896200" y="1538528"/>
            <a:ext cx="1944216" cy="591728"/>
          </a:xfrm>
          <a:prstGeom prst="wedgeRectCallout">
            <a:avLst>
              <a:gd name="adj1" fmla="val -49440"/>
              <a:gd name="adj2" fmla="val 1082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必要的依赖继承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7896200" y="3433364"/>
            <a:ext cx="1944216" cy="591728"/>
          </a:xfrm>
          <a:prstGeom prst="wedgeRectCallout">
            <a:avLst>
              <a:gd name="adj1" fmla="val -49440"/>
              <a:gd name="adj2" fmla="val 1082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导入的基础依赖</a:t>
            </a:r>
          </a:p>
        </p:txBody>
      </p:sp>
    </p:spTree>
    <p:extLst>
      <p:ext uri="{BB962C8B-B14F-4D97-AF65-F5344CB8AC3E}">
        <p14:creationId xmlns:p14="http://schemas.microsoft.com/office/powerpoint/2010/main" val="125985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523</Words>
  <Application>Microsoft Office PowerPoint</Application>
  <PresentationFormat>宽屏</PresentationFormat>
  <Paragraphs>54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微软雅黑</vt:lpstr>
      <vt:lpstr>微软雅黑 Light</vt:lpstr>
      <vt:lpstr>Arial</vt:lpstr>
      <vt:lpstr>Calibri</vt:lpstr>
      <vt:lpstr>Cambria</vt:lpstr>
      <vt:lpstr>Consolas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LinkedBear</dc:creator>
  <cp:lastModifiedBy>LinkedBear</cp:lastModifiedBy>
  <cp:revision>17</cp:revision>
  <dcterms:created xsi:type="dcterms:W3CDTF">2015-06-09T12:35:00Z</dcterms:created>
  <dcterms:modified xsi:type="dcterms:W3CDTF">2022-06-13T12:19:08Z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