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251">
          <p15:clr>
            <a:srgbClr val="A4A3A4"/>
          </p15:clr>
        </p15:guide>
        <p15:guide id="4" orient="horz" pos="3203">
          <p15:clr>
            <a:srgbClr val="A4A3A4"/>
          </p15:clr>
        </p15:guide>
        <p15:guide id="5" pos="3840">
          <p15:clr>
            <a:srgbClr val="A4A3A4"/>
          </p15:clr>
        </p15:guide>
        <p15:guide id="6" pos="2512">
          <p15:clr>
            <a:srgbClr val="A4A3A4"/>
          </p15:clr>
        </p15:guide>
        <p15:guide id="7" pos="3244">
          <p15:clr>
            <a:srgbClr val="A4A3A4"/>
          </p15:clr>
        </p15:guide>
        <p15:guide id="8" pos="1546">
          <p15:clr>
            <a:srgbClr val="A4A3A4"/>
          </p15:clr>
        </p15:guide>
        <p15:guide id="9" pos="814">
          <p15:clr>
            <a:srgbClr val="A4A3A4"/>
          </p15:clr>
        </p15:guide>
        <p15:guide id="10" pos="4110">
          <p15:clr>
            <a:srgbClr val="A4A3A4"/>
          </p15:clr>
        </p15:guide>
        <p15:guide id="11" pos="4798">
          <p15:clr>
            <a:srgbClr val="A4A3A4"/>
          </p15:clr>
        </p15:guide>
        <p15:guide id="12" pos="5890">
          <p15:clr>
            <a:srgbClr val="A4A3A4"/>
          </p15:clr>
        </p15:guide>
        <p15:guide id="13" pos="69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D93"/>
    <a:srgbClr val="F58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4" autoAdjust="0"/>
    <p:restoredTop sz="93073" autoAdjust="0"/>
  </p:normalViewPr>
  <p:slideViewPr>
    <p:cSldViewPr>
      <p:cViewPr varScale="1">
        <p:scale>
          <a:sx n="116" d="100"/>
          <a:sy n="116" d="100"/>
        </p:scale>
        <p:origin x="926" y="86"/>
      </p:cViewPr>
      <p:guideLst>
        <p:guide orient="horz" pos="2160"/>
        <p:guide orient="horz" pos="2387"/>
        <p:guide orient="horz" pos="2251"/>
        <p:guide orient="horz" pos="3203"/>
        <p:guide pos="3840"/>
        <p:guide pos="2512"/>
        <p:guide pos="3244"/>
        <p:guide pos="1546"/>
        <p:guide pos="814"/>
        <p:guide pos="4110"/>
        <p:guide pos="4798"/>
        <p:guide pos="5890"/>
        <p:guide pos="6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118E2955-DC7D-45B4-95AC-59BA403BEE73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FBC227D9-DD57-48AE-8A4F-074CA2518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微软雅黑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87488" y="2094271"/>
            <a:ext cx="3237334" cy="718723"/>
            <a:chOff x="1124422" y="2696529"/>
            <a:chExt cx="2880320" cy="673644"/>
          </a:xfrm>
        </p:grpSpPr>
        <p:sp>
          <p:nvSpPr>
            <p:cNvPr id="7" name="矩形 6"/>
            <p:cNvSpPr/>
            <p:nvPr/>
          </p:nvSpPr>
          <p:spPr>
            <a:xfrm>
              <a:off x="1124422" y="2696529"/>
              <a:ext cx="2880320" cy="673644"/>
            </a:xfrm>
            <a:prstGeom prst="rect">
              <a:avLst/>
            </a:prstGeom>
            <a:solidFill>
              <a:srgbClr val="F58C65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3443" y="2735342"/>
              <a:ext cx="2502278" cy="54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第 </a:t>
              </a:r>
              <a:r>
                <a:rPr lang="en-US" altLang="zh-CN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3 </a:t>
              </a:r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部 分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55640" y="2816494"/>
            <a:ext cx="9126127" cy="1476602"/>
            <a:chOff x="2423592" y="3428999"/>
            <a:chExt cx="8047881" cy="936105"/>
          </a:xfrm>
        </p:grpSpPr>
        <p:sp>
          <p:nvSpPr>
            <p:cNvPr id="9" name="矩形 8"/>
            <p:cNvSpPr/>
            <p:nvPr/>
          </p:nvSpPr>
          <p:spPr>
            <a:xfrm>
              <a:off x="2423592" y="3428999"/>
              <a:ext cx="7488832" cy="936105"/>
            </a:xfrm>
            <a:prstGeom prst="rect">
              <a:avLst/>
            </a:prstGeom>
            <a:solidFill>
              <a:srgbClr val="74AD9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50593" y="3692178"/>
              <a:ext cx="7920880" cy="40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第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10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章 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SpringBoot 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整 合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jdbc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声明式事务的控制流程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2559864" y="1976166"/>
            <a:ext cx="669674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DemoService – </a:t>
            </a:r>
            <a:r>
              <a:rPr lang="zh-CN" altLang="en-US"/>
              <a:t>代理对象</a:t>
            </a:r>
          </a:p>
        </p:txBody>
      </p:sp>
      <p:sp>
        <p:nvSpPr>
          <p:cNvPr id="7" name="矩形 6"/>
          <p:cNvSpPr/>
          <p:nvPr/>
        </p:nvSpPr>
        <p:spPr>
          <a:xfrm>
            <a:off x="3071664" y="3212976"/>
            <a:ext cx="5673144" cy="2091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/>
              <a:t>TransactionInterceptor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56008" y="3560342"/>
            <a:ext cx="4032448" cy="1397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/>
              <a:t>获取事务定义</a:t>
            </a:r>
            <a:endParaRPr lang="en-US" altLang="zh-CN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/>
              <a:t>开启事务</a:t>
            </a:r>
            <a:endParaRPr lang="en-US" altLang="zh-CN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/>
              <a:t>在被代理方法执行完成后提交事务</a:t>
            </a:r>
            <a:endParaRPr lang="en-US" altLang="zh-CN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/>
              <a:t>在被代理方法执行失败时回滚事务</a:t>
            </a:r>
          </a:p>
        </p:txBody>
      </p:sp>
      <p:sp>
        <p:nvSpPr>
          <p:cNvPr id="9" name="下箭头 8"/>
          <p:cNvSpPr/>
          <p:nvPr/>
        </p:nvSpPr>
        <p:spPr>
          <a:xfrm>
            <a:off x="5764220" y="2768254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052252" y="2737429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触发代理对象的增强逻辑</a:t>
            </a:r>
          </a:p>
        </p:txBody>
      </p:sp>
    </p:spTree>
    <p:extLst>
      <p:ext uri="{BB962C8B-B14F-4D97-AF65-F5344CB8AC3E}">
        <p14:creationId xmlns:p14="http://schemas.microsoft.com/office/powerpoint/2010/main" val="32681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声明式事务的传播行为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40890"/>
              </p:ext>
            </p:extLst>
          </p:nvPr>
        </p:nvGraphicFramePr>
        <p:xfrm>
          <a:off x="479229" y="1628800"/>
          <a:ext cx="11305404" cy="438912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4020507">
                  <a:extLst>
                    <a:ext uri="{9D8B030D-6E8A-4147-A177-3AD203B41FA5}">
                      <a16:colId xmlns:a16="http://schemas.microsoft.com/office/drawing/2014/main" val="2481819570"/>
                    </a:ext>
                  </a:extLst>
                </a:gridCol>
                <a:gridCol w="7284897">
                  <a:extLst>
                    <a:ext uri="{9D8B030D-6E8A-4147-A177-3AD203B41FA5}">
                      <a16:colId xmlns:a16="http://schemas.microsoft.com/office/drawing/2014/main" val="1058592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传播行为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含义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013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PROPAGATION_REQUIRED：必需的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如果当前没有事务运行，则会开启一个新的事务；如果当前已经有事务运行，则方法会运行在当前事务中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362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PROPAGATION_REQUIRES_NEW：新事务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如果当前没有事务运行，则会开启一个新的事务；如果当前已经有事务运行，则会将原事务挂起（暂停），重新开启一个新的事务。当新的事务运行完毕后，再将原来的事务释放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854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PROPAGATION_SUPPORTS：支持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如果当前有事务运行，则方法会运行在当前事务中；如果当前没有事务运行，则不会创建新的事务（即不运行在事务中）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623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PROPAGATION_NOT_SUPPORTED：不支持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如果当前有事务运行，则会将该事务挂起（暂停）；如果当前没有事务运行，则它也不会运行在事务中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076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PROPAGATION_MANDATORY：强制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当前方法必须运行在事务中，如果没有事务，则抛出异常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305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PROPAGATION_NEVER：不允许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当前方法不允许运行在事务中，如果当前已经有事务运行，则抛出异常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659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PROPAGATION_NESTED：嵌套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如果当前没有事务运行，则开启一个新的事务；如果当前已经有事务运行，则会记录一个保存点，并继续运行在当前事务中。如果子事务运行中出现异常，则不会全部回滚，而是回滚到上一个保存点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221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34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/>
              <a:t>SpringBoot</a:t>
            </a:r>
            <a:r>
              <a:rPr lang="zh-CN" altLang="en-US"/>
              <a:t>整合</a:t>
            </a:r>
            <a:r>
              <a:rPr lang="en-US" altLang="zh-CN"/>
              <a:t>jdbc</a:t>
            </a:r>
            <a:r>
              <a:rPr lang="zh-CN" altLang="en-US"/>
              <a:t>的核心自动装配内容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声明式事务的生效原理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声明式事务的控制原理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声明式事务的事务传播行为原理</a:t>
            </a:r>
          </a:p>
          <a:p>
            <a:pPr marL="514350" indent="-5143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19336" y="1055018"/>
            <a:ext cx="3752850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58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19336" y="898079"/>
            <a:ext cx="3036168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74A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8"/>
          <p:cNvSpPr txBox="1"/>
          <p:nvPr/>
        </p:nvSpPr>
        <p:spPr>
          <a:xfrm>
            <a:off x="119336" y="139279"/>
            <a:ext cx="404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本章主要内容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726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SpringBoot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整合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jdbc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后的自动装配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03338" y="1844824"/>
            <a:ext cx="11017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SpringBoot</a:t>
            </a:r>
            <a:r>
              <a:rPr lang="zh-CN" altLang="en-US"/>
              <a:t>默认支持的自动配置包含数据源、</a:t>
            </a:r>
            <a:r>
              <a:rPr lang="en-US" altLang="zh-CN"/>
              <a:t>JdbcTemplate</a:t>
            </a:r>
            <a:r>
              <a:rPr lang="zh-CN" altLang="en-US"/>
              <a:t>、事务管理器，以及对</a:t>
            </a:r>
            <a:r>
              <a:rPr lang="en-US" altLang="zh-CN"/>
              <a:t>jndi</a:t>
            </a:r>
            <a:r>
              <a:rPr lang="zh-CN" altLang="en-US"/>
              <a:t>和</a:t>
            </a:r>
            <a:r>
              <a:rPr lang="en-US" altLang="zh-CN"/>
              <a:t>XA</a:t>
            </a:r>
            <a:r>
              <a:rPr lang="zh-CN" altLang="en-US"/>
              <a:t>协议的支持。</a:t>
            </a:r>
          </a:p>
        </p:txBody>
      </p:sp>
      <p:sp>
        <p:nvSpPr>
          <p:cNvPr id="8" name="矩形 7"/>
          <p:cNvSpPr/>
          <p:nvPr/>
        </p:nvSpPr>
        <p:spPr>
          <a:xfrm>
            <a:off x="1343472" y="2708920"/>
            <a:ext cx="9649071" cy="25506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spcAft>
                <a:spcPts val="1000"/>
              </a:spcAft>
            </a:pP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o.s.b.autoconfigure.EnableAutoConfiguration=\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o.s.b.a.jdbc.DataSourceAutoConfiguration,\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o.s.b.a.jdbc.JdbcTemplateAutoConfiguration,\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o.s.b.a.jdbc.JndiDataSourceAutoConfiguration,\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o.s.b.a.jdbc.XADataSourceAutoConfiguration,\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o.s.b.a.jdbc.DataSourceTransactionManagerAutoConfiguration, ......</a:t>
            </a:r>
            <a:endParaRPr lang="zh-CN" altLang="zh-CN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405364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数据源配置及数据库脚本初始化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1361760" y="2672916"/>
            <a:ext cx="280831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DataSource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854222" y="321297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96000" y="2996952"/>
            <a:ext cx="50405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DataSourceInitializerInvoker</a:t>
            </a:r>
            <a:endParaRPr lang="zh-CN" altLang="en-US"/>
          </a:p>
        </p:txBody>
      </p:sp>
      <p:cxnSp>
        <p:nvCxnSpPr>
          <p:cNvPr id="10" name="直接连接符 9"/>
          <p:cNvCxnSpPr>
            <a:stCxn id="8" idx="2"/>
          </p:cNvCxnSpPr>
          <p:nvPr/>
        </p:nvCxnSpPr>
        <p:spPr>
          <a:xfrm flipH="1">
            <a:off x="6744072" y="3789040"/>
            <a:ext cx="187220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8" idx="2"/>
          </p:cNvCxnSpPr>
          <p:nvPr/>
        </p:nvCxnSpPr>
        <p:spPr>
          <a:xfrm>
            <a:off x="8616280" y="3789040"/>
            <a:ext cx="504056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57739" y="4400927"/>
            <a:ext cx="3438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createSchema – </a:t>
            </a:r>
            <a:r>
              <a:rPr lang="zh-CN" altLang="en-US"/>
              <a:t>执行</a:t>
            </a:r>
            <a:r>
              <a:rPr lang="en-US" altLang="zh-CN"/>
              <a:t>DDL</a:t>
            </a:r>
            <a:r>
              <a:rPr lang="zh-CN" altLang="en-US"/>
              <a:t>语句</a:t>
            </a:r>
          </a:p>
        </p:txBody>
      </p:sp>
      <p:sp>
        <p:nvSpPr>
          <p:cNvPr id="15" name="矩形 14"/>
          <p:cNvSpPr/>
          <p:nvPr/>
        </p:nvSpPr>
        <p:spPr>
          <a:xfrm>
            <a:off x="7896200" y="4941168"/>
            <a:ext cx="3438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initialize – </a:t>
            </a:r>
            <a:r>
              <a:rPr lang="zh-CN" altLang="en-US"/>
              <a:t>执行</a:t>
            </a:r>
            <a:r>
              <a:rPr lang="en-US" altLang="zh-CN"/>
              <a:t>DML</a:t>
            </a:r>
            <a:r>
              <a:rPr lang="zh-CN" altLang="en-US"/>
              <a:t>语句</a:t>
            </a:r>
          </a:p>
        </p:txBody>
      </p:sp>
      <p:sp>
        <p:nvSpPr>
          <p:cNvPr id="16" name="矩形 15"/>
          <p:cNvSpPr/>
          <p:nvPr/>
        </p:nvSpPr>
        <p:spPr>
          <a:xfrm>
            <a:off x="803338" y="1844824"/>
            <a:ext cx="11017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SpringBoot</a:t>
            </a:r>
            <a:r>
              <a:rPr lang="zh-CN" altLang="en-US"/>
              <a:t>会根据</a:t>
            </a:r>
            <a:r>
              <a:rPr lang="en-US" altLang="zh-CN"/>
              <a:t>classpath</a:t>
            </a:r>
            <a:r>
              <a:rPr lang="zh-CN" altLang="en-US"/>
              <a:t>中的类，自动配置数据源，并以此应用内部支持的数据库脚本初始化器。</a:t>
            </a:r>
          </a:p>
        </p:txBody>
      </p:sp>
    </p:spTree>
    <p:extLst>
      <p:ext uri="{BB962C8B-B14F-4D97-AF65-F5344CB8AC3E}">
        <p14:creationId xmlns:p14="http://schemas.microsoft.com/office/powerpoint/2010/main" val="108528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声明式事务的生效原理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646562" y="1340768"/>
            <a:ext cx="11017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SpringBoot</a:t>
            </a:r>
            <a:r>
              <a:rPr lang="zh-CN" altLang="en-US"/>
              <a:t>默认会开启注解声明式事务，底层使用自动配置类引入</a:t>
            </a:r>
            <a:r>
              <a:rPr lang="en-US" altLang="zh-CN"/>
              <a:t>@EnableTransactionManagement</a:t>
            </a:r>
            <a:r>
              <a:rPr lang="zh-CN" altLang="en-US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140577" y="1916832"/>
            <a:ext cx="10029341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sz="12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@Configuration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proxyBeanMethods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false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......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TransactionAutoConfiguration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......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@Configuration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proxyBeanMethods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false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@ConditionalOnBean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TransactionManager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@ConditionalOnMissingBean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AbstractTransactionManagementConfiguration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static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EnableTransactionManagementConfiguration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@Configuration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proxyBeanMethods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false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@EnableTransactionManagement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proxyTargetClass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false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@ConditionalOnProperty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prefix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"spring.aop"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name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"proxy-target-class"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havingValue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"false"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matchIfMissing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false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static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JdkDynamicAutoProxyConfiguration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@Configuration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proxyBeanMethods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false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@EnableTransactionManagement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proxyTargetClass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true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@ConditionalOnProperty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prefix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"spring.aop"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name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"proxy-target-class"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havingValue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"true"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matchIfMissing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true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static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CglibAutoProxyConfiguration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2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263892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950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@EnableTransactionManagement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182976" y="2085534"/>
            <a:ext cx="794454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@Import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TransactionManagementConfigurationSelector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@interface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EnableTransactionManagement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boolean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proxyTargetClass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default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false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AdviceMode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mode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default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AdviceMode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PROXY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int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order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default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Ordered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LOWEST_PRECEDENCE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6562" y="1340768"/>
            <a:ext cx="11017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开启注解声明式事务的核心是</a:t>
            </a:r>
            <a:r>
              <a:rPr lang="en-US" altLang="zh-CN"/>
              <a:t>@EnableTransactionManagement</a:t>
            </a:r>
            <a:r>
              <a:rPr lang="zh-CN" altLang="en-US"/>
              <a:t>注解。</a:t>
            </a:r>
          </a:p>
        </p:txBody>
      </p:sp>
      <p:sp>
        <p:nvSpPr>
          <p:cNvPr id="10" name="线形标注 3 9"/>
          <p:cNvSpPr/>
          <p:nvPr/>
        </p:nvSpPr>
        <p:spPr>
          <a:xfrm>
            <a:off x="2135560" y="4725144"/>
            <a:ext cx="7991960" cy="1008112"/>
          </a:xfrm>
          <a:prstGeom prst="borderCallout3">
            <a:avLst>
              <a:gd name="adj1" fmla="val 18750"/>
              <a:gd name="adj2" fmla="val -4078"/>
              <a:gd name="adj3" fmla="val 18750"/>
              <a:gd name="adj4" fmla="val -11477"/>
              <a:gd name="adj5" fmla="val -119747"/>
              <a:gd name="adj6" fmla="val -11386"/>
              <a:gd name="adj7" fmla="val -161020"/>
              <a:gd name="adj8" fmla="val 6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mode</a:t>
            </a:r>
            <a:r>
              <a:rPr lang="zh-CN" altLang="en-US"/>
              <a:t>：事务增强的模式，可选择使用</a:t>
            </a:r>
            <a:r>
              <a:rPr lang="en-US" altLang="zh-CN"/>
              <a:t>PROXY</a:t>
            </a:r>
            <a:r>
              <a:rPr lang="zh-CN" altLang="en-US"/>
              <a:t>或者</a:t>
            </a:r>
            <a:r>
              <a:rPr lang="en-US" altLang="zh-CN"/>
              <a:t>ASPECTJ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4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8195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TransactionManagementConfigurationSelector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839416" y="2420888"/>
            <a:ext cx="10441160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TransactionManagementConfigurationSelector </a:t>
            </a:r>
          </a:p>
          <a:p>
            <a:pPr latinLnBrk="1"/>
            <a:r>
              <a:rPr lang="en-US" altLang="zh-CN" sz="1600" b="1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extends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AdviceModeImportSelector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EnableTransactionManagement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@Override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protected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[]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selectImports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AdviceMode adviceMode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switch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adviceMode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case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PROXY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: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[]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AutoProxyRegistrar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getName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(),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        ProxyTransactionManagementConfiguration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getName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()};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case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ASPECTJ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: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[]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determineTransactionAspectClass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()};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default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: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null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......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6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0981" y="1257377"/>
            <a:ext cx="10778030" cy="877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/>
              <a:t>TransactionManagementConfigurationSelector</a:t>
            </a:r>
            <a:r>
              <a:rPr lang="zh-CN" altLang="en-US"/>
              <a:t>会根据</a:t>
            </a:r>
            <a:r>
              <a:rPr lang="en-US" altLang="zh-CN"/>
              <a:t>@EnableTransactionManagement</a:t>
            </a:r>
            <a:r>
              <a:rPr lang="zh-CN" altLang="en-US"/>
              <a:t>的属性，决定导入的配置类和组件。</a:t>
            </a:r>
          </a:p>
        </p:txBody>
      </p:sp>
    </p:spTree>
    <p:extLst>
      <p:ext uri="{BB962C8B-B14F-4D97-AF65-F5344CB8AC3E}">
        <p14:creationId xmlns:p14="http://schemas.microsoft.com/office/powerpoint/2010/main" val="93000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492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AutoProxyRegistrar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271464" y="1268760"/>
            <a:ext cx="9457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/>
              <a:t>AutoProxyRegistrar</a:t>
            </a:r>
            <a:r>
              <a:rPr lang="zh-CN" altLang="en-US"/>
              <a:t>会向</a:t>
            </a:r>
            <a:r>
              <a:rPr lang="en-US" altLang="zh-CN"/>
              <a:t>IOC</a:t>
            </a:r>
            <a:r>
              <a:rPr lang="zh-CN" altLang="en-US"/>
              <a:t>容器导入一个</a:t>
            </a:r>
            <a:r>
              <a:rPr lang="en-US" altLang="zh-CN"/>
              <a:t>InfrastructureAdvisorAutoProxyCreator</a:t>
            </a:r>
            <a:r>
              <a:rPr lang="zh-CN" altLang="en-US"/>
              <a:t>，它是一个类似于</a:t>
            </a:r>
            <a:r>
              <a:rPr lang="en-US" altLang="zh-CN"/>
              <a:t>AnnotationAwareAspectJAutoProxyCreator</a:t>
            </a:r>
            <a:r>
              <a:rPr lang="zh-CN" altLang="en-US"/>
              <a:t>的代理对象生成器。</a:t>
            </a:r>
          </a:p>
        </p:txBody>
      </p:sp>
      <p:sp>
        <p:nvSpPr>
          <p:cNvPr id="7" name="矩形 6"/>
          <p:cNvSpPr/>
          <p:nvPr/>
        </p:nvSpPr>
        <p:spPr>
          <a:xfrm>
            <a:off x="685460" y="2348880"/>
            <a:ext cx="10629474" cy="433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registerBeanDefinitions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AnnotationMetadata importingClassMetadata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BeanDefinitionRegistry registry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// ......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获取注解上的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mode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和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proxyTargetClass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属性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mode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candidate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"mode"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proxyTargetClass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candidate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"proxyTargetClass"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mode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!=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null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&amp;&amp;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proxyTargetClass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!=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null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&amp;&amp;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AdviceMode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mode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&amp;&amp;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Boolean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proxyTargetClass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candidateFound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true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当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mode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为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PROXY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时，会注册额外的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BeanDefinition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mode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AdviceMode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PROXY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AopConfigUtils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registerAutoProxyCreatorIfNecessary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......</a:t>
            </a:r>
            <a:b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static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BeanDefinition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registerAutoProxyCreatorIfNecessary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BeanDefinitionRegistry registry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registerAutoProxyCreatorIfNecessary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null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static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BeanDefinition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registerAutoProxyCreatorIfNecessary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BeanDefinitionRegistry registry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@Nullable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source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registerOrEscalateApcAsRequired</a:t>
            </a:r>
            <a:r>
              <a:rPr lang="en-US" altLang="zh-CN" sz="12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InfrastructureAdvisorAutoProxyCreator</a:t>
            </a:r>
            <a:r>
              <a:rPr lang="en-US" altLang="zh-CN" sz="12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registry</a:t>
            </a:r>
            <a:r>
              <a:rPr lang="en-US" altLang="zh-CN" sz="12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source</a:t>
            </a:r>
            <a:r>
              <a:rPr lang="en-US" altLang="zh-CN" sz="12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2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41512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7758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ProxyTransactionManagementConfiguration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271464" y="1268760"/>
            <a:ext cx="9457467" cy="462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事务控制的部分会注册事务配置源、事务管理器、事务切面增强器。</a:t>
            </a:r>
          </a:p>
        </p:txBody>
      </p:sp>
      <p:sp>
        <p:nvSpPr>
          <p:cNvPr id="9" name="矩形 8"/>
          <p:cNvSpPr/>
          <p:nvPr/>
        </p:nvSpPr>
        <p:spPr>
          <a:xfrm>
            <a:off x="2999656" y="2420888"/>
            <a:ext cx="54726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ProxyTransactionManagementConfiguration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431704" y="2924944"/>
            <a:ext cx="0" cy="23762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3863752" y="3501008"/>
            <a:ext cx="4392488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TransactionAttributeSource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863752" y="4293096"/>
            <a:ext cx="4392488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TransactionInterceptor 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863752" y="5085184"/>
            <a:ext cx="4392488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TransactionAttributeSourceAdvisor </a:t>
            </a:r>
            <a:endParaRPr lang="zh-CN" altLang="en-US"/>
          </a:p>
        </p:txBody>
      </p:sp>
      <p:cxnSp>
        <p:nvCxnSpPr>
          <p:cNvPr id="16" name="直接连接符 15"/>
          <p:cNvCxnSpPr>
            <a:stCxn id="12" idx="1"/>
          </p:cNvCxnSpPr>
          <p:nvPr/>
        </p:nvCxnSpPr>
        <p:spPr>
          <a:xfrm flipH="1">
            <a:off x="3431704" y="3717032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3" idx="1"/>
          </p:cNvCxnSpPr>
          <p:nvPr/>
        </p:nvCxnSpPr>
        <p:spPr>
          <a:xfrm flipH="1">
            <a:off x="3431704" y="4509120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1"/>
          </p:cNvCxnSpPr>
          <p:nvPr/>
        </p:nvCxnSpPr>
        <p:spPr>
          <a:xfrm flipH="1">
            <a:off x="3431704" y="5301208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9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950</Words>
  <Application>Microsoft Office PowerPoint</Application>
  <PresentationFormat>宽屏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宋体</vt:lpstr>
      <vt:lpstr>微软雅黑</vt:lpstr>
      <vt:lpstr>微软雅黑 Light</vt:lpstr>
      <vt:lpstr>Arial</vt:lpstr>
      <vt:lpstr>Calibri</vt:lpstr>
      <vt:lpstr>Cambria</vt:lpstr>
      <vt:lpstr>Consolas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LinkedBear</dc:creator>
  <cp:lastModifiedBy>LinkedBear</cp:lastModifiedBy>
  <cp:revision>28</cp:revision>
  <dcterms:created xsi:type="dcterms:W3CDTF">2015-06-09T12:35:00Z</dcterms:created>
  <dcterms:modified xsi:type="dcterms:W3CDTF">2022-06-13T12:19:43Z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