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251">
          <p15:clr>
            <a:srgbClr val="A4A3A4"/>
          </p15:clr>
        </p15:guide>
        <p15:guide id="4" orient="horz" pos="3203">
          <p15:clr>
            <a:srgbClr val="A4A3A4"/>
          </p15:clr>
        </p15:guide>
        <p15:guide id="5" pos="3840">
          <p15:clr>
            <a:srgbClr val="A4A3A4"/>
          </p15:clr>
        </p15:guide>
        <p15:guide id="6" pos="2512">
          <p15:clr>
            <a:srgbClr val="A4A3A4"/>
          </p15:clr>
        </p15:guide>
        <p15:guide id="7" pos="3244">
          <p15:clr>
            <a:srgbClr val="A4A3A4"/>
          </p15:clr>
        </p15:guide>
        <p15:guide id="8" pos="1546">
          <p15:clr>
            <a:srgbClr val="A4A3A4"/>
          </p15:clr>
        </p15:guide>
        <p15:guide id="9" pos="814">
          <p15:clr>
            <a:srgbClr val="A4A3A4"/>
          </p15:clr>
        </p15:guide>
        <p15:guide id="10" pos="4110">
          <p15:clr>
            <a:srgbClr val="A4A3A4"/>
          </p15:clr>
        </p15:guide>
        <p15:guide id="11" pos="4798">
          <p15:clr>
            <a:srgbClr val="A4A3A4"/>
          </p15:clr>
        </p15:guide>
        <p15:guide id="12" pos="5890">
          <p15:clr>
            <a:srgbClr val="A4A3A4"/>
          </p15:clr>
        </p15:guide>
        <p15:guide id="13" pos="69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D93"/>
    <a:srgbClr val="F58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4" autoAdjust="0"/>
    <p:restoredTop sz="93073" autoAdjust="0"/>
  </p:normalViewPr>
  <p:slideViewPr>
    <p:cSldViewPr>
      <p:cViewPr varScale="1">
        <p:scale>
          <a:sx n="116" d="100"/>
          <a:sy n="116" d="100"/>
        </p:scale>
        <p:origin x="926" y="86"/>
      </p:cViewPr>
      <p:guideLst>
        <p:guide orient="horz" pos="2160"/>
        <p:guide orient="horz" pos="2387"/>
        <p:guide orient="horz" pos="2251"/>
        <p:guide orient="horz" pos="3203"/>
        <p:guide pos="3840"/>
        <p:guide pos="2512"/>
        <p:guide pos="3244"/>
        <p:guide pos="1546"/>
        <p:guide pos="814"/>
        <p:guide pos="4110"/>
        <p:guide pos="4798"/>
        <p:guide pos="5890"/>
        <p:guide pos="69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66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118E2955-DC7D-45B4-95AC-59BA403BEE73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FBC227D9-DD57-48AE-8A4F-074CA2518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微软雅黑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87488" y="2094271"/>
            <a:ext cx="3237334" cy="718723"/>
            <a:chOff x="1124422" y="2696529"/>
            <a:chExt cx="2880320" cy="673644"/>
          </a:xfrm>
        </p:grpSpPr>
        <p:sp>
          <p:nvSpPr>
            <p:cNvPr id="7" name="矩形 6"/>
            <p:cNvSpPr/>
            <p:nvPr/>
          </p:nvSpPr>
          <p:spPr>
            <a:xfrm>
              <a:off x="1124422" y="2696529"/>
              <a:ext cx="2880320" cy="673644"/>
            </a:xfrm>
            <a:prstGeom prst="rect">
              <a:avLst/>
            </a:prstGeom>
            <a:solidFill>
              <a:srgbClr val="F58C65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13443" y="2735342"/>
              <a:ext cx="2502278" cy="54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第 </a:t>
              </a:r>
              <a:r>
                <a:rPr lang="en-US" altLang="zh-CN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3 </a:t>
              </a:r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部 分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55640" y="2816494"/>
            <a:ext cx="9126127" cy="1476602"/>
            <a:chOff x="2423592" y="3428999"/>
            <a:chExt cx="8047881" cy="936105"/>
          </a:xfrm>
        </p:grpSpPr>
        <p:sp>
          <p:nvSpPr>
            <p:cNvPr id="9" name="矩形 8"/>
            <p:cNvSpPr/>
            <p:nvPr/>
          </p:nvSpPr>
          <p:spPr>
            <a:xfrm>
              <a:off x="2423592" y="3428999"/>
              <a:ext cx="7488832" cy="936105"/>
            </a:xfrm>
            <a:prstGeom prst="rect">
              <a:avLst/>
            </a:prstGeom>
            <a:solidFill>
              <a:srgbClr val="74AD9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50593" y="3692178"/>
              <a:ext cx="7920880" cy="40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第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11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章 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SpringBoot 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整 合 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MyBatis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/>
              <a:t>MyBatis</a:t>
            </a:r>
            <a:r>
              <a:rPr lang="zh-CN" altLang="en-US"/>
              <a:t>框架概述与工程整合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SpringBoot</a:t>
            </a:r>
            <a:r>
              <a:rPr lang="zh-CN" altLang="en-US"/>
              <a:t>整合</a:t>
            </a:r>
            <a:r>
              <a:rPr lang="en-US" altLang="zh-CN"/>
              <a:t>MyBatis</a:t>
            </a:r>
            <a:r>
              <a:rPr lang="zh-CN" altLang="en-US"/>
              <a:t>的核心自动装配</a:t>
            </a:r>
          </a:p>
          <a:p>
            <a:pPr marL="514350" indent="-5143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19336" y="1055018"/>
            <a:ext cx="3752850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58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19336" y="898079"/>
            <a:ext cx="3036168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74A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8"/>
          <p:cNvSpPr txBox="1"/>
          <p:nvPr/>
        </p:nvSpPr>
        <p:spPr>
          <a:xfrm>
            <a:off x="119336" y="139279"/>
            <a:ext cx="404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本章主要内容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2624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MyBatis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的架构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Picture" descr="图11-1 MyBatis的整体架构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023992" y="1628800"/>
            <a:ext cx="6033968" cy="39262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263352" y="1780711"/>
            <a:ext cx="5688632" cy="3622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/>
              <a:t>从整体上讲，</a:t>
            </a:r>
            <a:r>
              <a:rPr lang="en-US" altLang="zh-CN"/>
              <a:t>MyBatis</a:t>
            </a:r>
            <a:r>
              <a:rPr lang="zh-CN" altLang="en-US"/>
              <a:t>的架构可以分为三层：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接口层：</a:t>
            </a:r>
            <a:r>
              <a:rPr lang="en-US" altLang="zh-CN"/>
              <a:t>SqlSession</a:t>
            </a:r>
            <a:r>
              <a:rPr lang="zh-CN" altLang="en-US"/>
              <a:t>是平时与</a:t>
            </a:r>
            <a:r>
              <a:rPr lang="en-US" altLang="zh-CN"/>
              <a:t>MyBatis</a:t>
            </a:r>
            <a:r>
              <a:rPr lang="zh-CN" altLang="en-US"/>
              <a:t>完成交互的核心接口（包括整合</a:t>
            </a:r>
            <a:r>
              <a:rPr lang="en-US" altLang="zh-CN"/>
              <a:t>SpringFramework</a:t>
            </a:r>
            <a:r>
              <a:rPr lang="zh-CN" altLang="en-US"/>
              <a:t>和</a:t>
            </a:r>
            <a:r>
              <a:rPr lang="en-US" altLang="zh-CN"/>
              <a:t>SpringBoot</a:t>
            </a:r>
            <a:r>
              <a:rPr lang="zh-CN" altLang="en-US"/>
              <a:t>后用到的</a:t>
            </a:r>
            <a:r>
              <a:rPr lang="en-US" altLang="zh-CN"/>
              <a:t>SqlSessionTemplate</a:t>
            </a:r>
            <a:r>
              <a:rPr lang="zh-CN" altLang="en-US"/>
              <a:t>）；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核心层：</a:t>
            </a:r>
            <a:r>
              <a:rPr lang="en-US" altLang="zh-CN"/>
              <a:t>SqlSession</a:t>
            </a:r>
            <a:r>
              <a:rPr lang="zh-CN" altLang="en-US"/>
              <a:t>执行的方法，底层需要经过配置文件的解析、</a:t>
            </a:r>
            <a:r>
              <a:rPr lang="en-US" altLang="zh-CN"/>
              <a:t>SQL</a:t>
            </a:r>
            <a:r>
              <a:rPr lang="zh-CN" altLang="en-US"/>
              <a:t>解析，以及执行</a:t>
            </a:r>
            <a:r>
              <a:rPr lang="en-US" altLang="zh-CN"/>
              <a:t>SQL</a:t>
            </a:r>
            <a:r>
              <a:rPr lang="zh-CN" altLang="en-US"/>
              <a:t>时的参数映射、</a:t>
            </a:r>
            <a:r>
              <a:rPr lang="en-US" altLang="zh-CN"/>
              <a:t>SQL</a:t>
            </a:r>
            <a:r>
              <a:rPr lang="zh-CN" altLang="en-US"/>
              <a:t>执行、结果集映射，另外还有穿插其中的扩展插件；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支持层：核心层的功能实现，它基于底层的各个模块，共同协调完成。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91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419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MyBatis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整合后的自动装配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79229" y="2276872"/>
            <a:ext cx="1137726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org.springframework.boot.autoconfigure.EnableAutoConfiguration=\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org.mybatis.spring.boot.autoconfigure.MybatisLanguageDriverAutoConfiguration,\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org.mybatis.spring.boot.autoconfigure.MybatisAutoConfiguration</a:t>
            </a:r>
            <a:endParaRPr lang="zh-CN" altLang="zh-CN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7521" y="1484784"/>
            <a:ext cx="10440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mybatis-spring-boot-autoconfigure</a:t>
            </a:r>
            <a:r>
              <a:rPr lang="zh-CN" altLang="en-US"/>
              <a:t>中包含了</a:t>
            </a:r>
            <a:r>
              <a:rPr lang="en-US" altLang="zh-CN"/>
              <a:t>SpringBoot</a:t>
            </a:r>
            <a:r>
              <a:rPr lang="zh-CN" altLang="en-US"/>
              <a:t>整合</a:t>
            </a:r>
            <a:r>
              <a:rPr lang="en-US" altLang="zh-CN"/>
              <a:t>MyBatis</a:t>
            </a:r>
            <a:r>
              <a:rPr lang="zh-CN" altLang="en-US"/>
              <a:t>场景的自动配置类配置。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6672064" y="4477182"/>
            <a:ext cx="4392488" cy="1008112"/>
          </a:xfrm>
          <a:prstGeom prst="borderCallout1">
            <a:avLst>
              <a:gd name="adj1" fmla="val -5562"/>
              <a:gd name="adj2" fmla="val 94498"/>
              <a:gd name="adj3" fmla="val -156184"/>
              <a:gd name="adj4" fmla="val 77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“语言驱动”相关的配置</a:t>
            </a:r>
            <a:endParaRPr lang="en-US" altLang="zh-CN"/>
          </a:p>
          <a:p>
            <a:pPr algn="ctr"/>
            <a:r>
              <a:rPr lang="zh-CN" altLang="en-US"/>
              <a:t>用于支持第三方模板引擎（不重要）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2008428" y="4221088"/>
            <a:ext cx="3528392" cy="864096"/>
          </a:xfrm>
          <a:prstGeom prst="wedgeRectCallout">
            <a:avLst>
              <a:gd name="adj1" fmla="val 66531"/>
              <a:gd name="adj2" fmla="val -170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MyBatis</a:t>
            </a:r>
            <a:r>
              <a:rPr lang="zh-CN" altLang="en-US"/>
              <a:t>的核心整合配置</a:t>
            </a:r>
          </a:p>
        </p:txBody>
      </p:sp>
    </p:spTree>
    <p:extLst>
      <p:ext uri="{BB962C8B-B14F-4D97-AF65-F5344CB8AC3E}">
        <p14:creationId xmlns:p14="http://schemas.microsoft.com/office/powerpoint/2010/main" val="257376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753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MybatisAutoConfiguration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411382" y="1295019"/>
            <a:ext cx="72972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/>
              <a:t>MyBatis</a:t>
            </a:r>
            <a:r>
              <a:rPr lang="zh-CN" altLang="en-US"/>
              <a:t>整合进</a:t>
            </a:r>
            <a:r>
              <a:rPr lang="en-US" altLang="zh-CN"/>
              <a:t>SpringBoot</a:t>
            </a:r>
            <a:r>
              <a:rPr lang="zh-CN" altLang="en-US"/>
              <a:t>的核心组件围绕</a:t>
            </a:r>
            <a:r>
              <a:rPr lang="en-US" altLang="zh-CN"/>
              <a:t>SqlSessionFactory</a:t>
            </a:r>
            <a:r>
              <a:rPr lang="zh-CN" altLang="en-US"/>
              <a:t>构建。</a:t>
            </a:r>
          </a:p>
        </p:txBody>
      </p:sp>
      <p:sp>
        <p:nvSpPr>
          <p:cNvPr id="7" name="矩形 6"/>
          <p:cNvSpPr/>
          <p:nvPr/>
        </p:nvSpPr>
        <p:spPr>
          <a:xfrm>
            <a:off x="2999656" y="2420888"/>
            <a:ext cx="54726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MyBatisAutoConfiguration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431704" y="2924944"/>
            <a:ext cx="0" cy="23762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863752" y="3501008"/>
            <a:ext cx="4392488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SqlSessionFactory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863752" y="4293096"/>
            <a:ext cx="4392488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SqlSessionTemplate 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863752" y="5085184"/>
            <a:ext cx="4392488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AutoConfiguredMapperScannerRegistrar </a:t>
            </a:r>
            <a:endParaRPr lang="zh-CN" altLang="en-US" sz="1600"/>
          </a:p>
        </p:txBody>
      </p:sp>
      <p:cxnSp>
        <p:nvCxnSpPr>
          <p:cNvPr id="12" name="直接连接符 11"/>
          <p:cNvCxnSpPr>
            <a:stCxn id="9" idx="1"/>
          </p:cNvCxnSpPr>
          <p:nvPr/>
        </p:nvCxnSpPr>
        <p:spPr>
          <a:xfrm flipH="1">
            <a:off x="3431704" y="3717032"/>
            <a:ext cx="4320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1"/>
          </p:cNvCxnSpPr>
          <p:nvPr/>
        </p:nvCxnSpPr>
        <p:spPr>
          <a:xfrm flipH="1">
            <a:off x="3431704" y="4509120"/>
            <a:ext cx="4320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1" idx="1"/>
          </p:cNvCxnSpPr>
          <p:nvPr/>
        </p:nvCxnSpPr>
        <p:spPr>
          <a:xfrm flipH="1">
            <a:off x="3431704" y="5301208"/>
            <a:ext cx="4320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96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262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SqlSessionFactory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6744072" y="2203063"/>
            <a:ext cx="388843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SqlSessionFactory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5346" y="2204864"/>
            <a:ext cx="41764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SqlSessionFactoryBean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613580" y="2492896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11382" y="1295019"/>
            <a:ext cx="7297227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/>
              <a:t>SqlSessionFactory</a:t>
            </a:r>
            <a:r>
              <a:rPr lang="zh-CN" altLang="en-US"/>
              <a:t>的构建由</a:t>
            </a:r>
            <a:r>
              <a:rPr lang="en-US" altLang="zh-CN"/>
              <a:t>SqlSessionFactoryBean</a:t>
            </a:r>
            <a:r>
              <a:rPr lang="zh-CN" altLang="en-US"/>
              <a:t>编程式创建。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217536" y="216421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getObject</a:t>
            </a:r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6189644" y="3331150"/>
            <a:ext cx="360040" cy="2927777"/>
          </a:xfrm>
          <a:prstGeom prst="leftBrace">
            <a:avLst>
              <a:gd name="adj1" fmla="val 554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72064" y="3109610"/>
            <a:ext cx="4824536" cy="3370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处理</a:t>
            </a:r>
            <a:r>
              <a:rPr lang="en-US" altLang="zh-CN"/>
              <a:t>MyBatis</a:t>
            </a:r>
            <a:r>
              <a:rPr lang="zh-CN" altLang="en-US"/>
              <a:t>全局配置对象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处理内置组件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别名处理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处理插件、类型处理器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处理其他内部组件（脚本语言驱动器等）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解析</a:t>
            </a:r>
            <a:r>
              <a:rPr lang="en-US" altLang="zh-CN"/>
              <a:t>MyBatis</a:t>
            </a:r>
            <a:r>
              <a:rPr lang="zh-CN" altLang="en-US"/>
              <a:t>全局配置文件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/>
              <a:t>处理数据源和事务工厂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处理</a:t>
            </a:r>
            <a:r>
              <a:rPr lang="en-US" altLang="zh-CN"/>
              <a:t>Mapper</a:t>
            </a:r>
            <a:r>
              <a:rPr lang="zh-CN" altLang="en-US"/>
              <a:t>接口和</a:t>
            </a:r>
            <a:r>
              <a:rPr lang="en-US" altLang="zh-CN"/>
              <a:t>mapper.xml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7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568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SqlSessionTemplate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911424" y="2492896"/>
            <a:ext cx="10441160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6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@Bean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@ConditionalOnMissingBean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SqlSessionTemplate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sqlSessionTemplate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SqlSessionFactory sqlSessionFactory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ExecutorType executorType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properties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getExecutorType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executorType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!=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null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SqlSessionTemplate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sqlSessionFactory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executorType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else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SqlSessionTemplate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sqlSessionFactory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6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3592" y="1700808"/>
            <a:ext cx="742903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/>
              <a:t>SqlSessionTemplate</a:t>
            </a:r>
            <a:r>
              <a:rPr lang="zh-CN" altLang="en-US"/>
              <a:t>依赖</a:t>
            </a:r>
            <a:r>
              <a:rPr lang="en-US" altLang="zh-CN"/>
              <a:t>SqlSessionFactory</a:t>
            </a:r>
            <a:r>
              <a:rPr lang="zh-CN" altLang="en-US"/>
              <a:t>的组件构建，逻辑简单。</a:t>
            </a:r>
          </a:p>
        </p:txBody>
      </p:sp>
    </p:spTree>
    <p:extLst>
      <p:ext uri="{BB962C8B-B14F-4D97-AF65-F5344CB8AC3E}">
        <p14:creationId xmlns:p14="http://schemas.microsoft.com/office/powerpoint/2010/main" val="156014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7188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AutoConfiguredMapperScannerRegistrar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207494" y="1327706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/>
              <a:t>AutoConfiguredMapperScannerRegistrar</a:t>
            </a:r>
            <a:r>
              <a:rPr lang="zh-CN" altLang="en-US"/>
              <a:t>提供了</a:t>
            </a:r>
            <a:r>
              <a:rPr lang="en-US" altLang="zh-CN"/>
              <a:t>Mapper</a:t>
            </a:r>
            <a:r>
              <a:rPr lang="zh-CN" altLang="en-US"/>
              <a:t>接口扫描的机制，其核心是注册一个</a:t>
            </a:r>
            <a:r>
              <a:rPr lang="en-US" altLang="zh-CN"/>
              <a:t>MapperScannerConfigurer</a:t>
            </a:r>
            <a:r>
              <a:rPr lang="zh-CN" altLang="en-US"/>
              <a:t>对象。</a:t>
            </a:r>
          </a:p>
        </p:txBody>
      </p:sp>
      <p:sp>
        <p:nvSpPr>
          <p:cNvPr id="7" name="矩形 6"/>
          <p:cNvSpPr/>
          <p:nvPr/>
        </p:nvSpPr>
        <p:spPr>
          <a:xfrm>
            <a:off x="551237" y="2348880"/>
            <a:ext cx="11233395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static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AutoConfiguredMapperScannerRegistrar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implements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BeanFactoryAware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ImportBeanDefinitionRegistrar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private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BeanFactory beanFactory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</a:t>
            </a:r>
            <a:r>
              <a:rPr lang="en-US" altLang="zh-CN" sz="12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@Override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registerBeanDefinitions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AnnotationMetadata importingClassMetadata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BeanDefinitionRegistry registry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logger ......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2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取出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SpringBoot</a:t>
            </a:r>
            <a:r>
              <a:rPr lang="en-US" altLang="zh-CN" sz="12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主启动类所在包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List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&gt;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packages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AutoConfigurationPackages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beanFactory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BeanDefinitionBuilder builder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BeanDefinitionBuilder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genericBeanDefinition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MapperScannerConfigurer</a:t>
            </a:r>
            <a:r>
              <a:rPr lang="en-US" altLang="zh-CN" sz="1200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builder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addPropertyValue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"processPropertyPlaceHolders"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true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2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扫描标识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@Mapper</a:t>
            </a:r>
            <a:r>
              <a:rPr lang="en-US" altLang="zh-CN" sz="12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接口的接口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builder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addPropertyValue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"annotationClass"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Mapper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builder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addPropertyValue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"basePackage"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StringUtils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collectionToCommaDelimitedString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packages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BeanWrapper beanWrapper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BeanWrapperImpl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MapperScannerConfigurer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Stream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of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beanWrapper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getPropertyDescriptors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filter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x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-&gt;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x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getName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equals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"lazyInitialization"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)).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findAny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ifPresent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x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-&gt;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builder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addPropertyValue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"lazyInitialization"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"${mybatis.lazy-initialization:false}"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registry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registerBeanDefinition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MapperScannerConfigurer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getName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builder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getBeanDefinition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2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</p:spTree>
    <p:extLst>
      <p:ext uri="{BB962C8B-B14F-4D97-AF65-F5344CB8AC3E}">
        <p14:creationId xmlns:p14="http://schemas.microsoft.com/office/powerpoint/2010/main" val="387407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561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宋体</vt:lpstr>
      <vt:lpstr>微软雅黑</vt:lpstr>
      <vt:lpstr>微软雅黑 Light</vt:lpstr>
      <vt:lpstr>Arial</vt:lpstr>
      <vt:lpstr>Calibri</vt:lpstr>
      <vt:lpstr>Cambria</vt:lpstr>
      <vt:lpstr>Consolas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LinkedBear</dc:creator>
  <cp:lastModifiedBy>LinkedBear</cp:lastModifiedBy>
  <cp:revision>17</cp:revision>
  <dcterms:created xsi:type="dcterms:W3CDTF">2015-06-09T12:35:00Z</dcterms:created>
  <dcterms:modified xsi:type="dcterms:W3CDTF">2022-06-13T12:19:46Z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