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3 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26127" cy="1476602"/>
            <a:chOff x="2423592" y="3428999"/>
            <a:chExt cx="804788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059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12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整 合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WebMvc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995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DispatcherServlet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工作全流程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40197" y="1340768"/>
            <a:ext cx="10657183" cy="5140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浏览器向服务端发起请求，由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DispatcherServlet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接收请求；</a:t>
            </a:r>
            <a:endParaRPr lang="zh-CN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DispatcherServlet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委托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HandlerMapping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，根据本次请求的url匹配合适的Controller方法；</a:t>
            </a:r>
            <a:endParaRPr lang="zh-CN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HandlerMapping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找到合适的Controller方法后，结合可以应用于当前请求的拦截器，封装为一个Handler对象，返回给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DispatcherServlet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；</a:t>
            </a:r>
            <a:endParaRPr lang="zh-CN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DispatcherServlet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收到Handler后委托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HandlerAdapter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，将该请求转发给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HandlerMapping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选定的Controller中的Handler；</a:t>
            </a:r>
            <a:endParaRPr lang="zh-CN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Handler收到请求后，实际执行Controller中的方法；</a:t>
            </a:r>
            <a:endParaRPr lang="zh-CN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Controller方法执行完毕后返回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ModelAndView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对象；</a:t>
            </a:r>
            <a:endParaRPr lang="zh-CN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HandlerAdapter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收到Handler返回的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ModelAndView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后返回给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DispatcherServlet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；</a:t>
            </a:r>
            <a:endParaRPr lang="zh-CN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DispatcherServlet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拿到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ModelAndView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后委托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ViewResolver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，由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ViewResolver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负责渲染视图；</a:t>
            </a:r>
            <a:endParaRPr lang="zh-CN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ViewResolver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渲染视图完成后，返回给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DispatcherServlet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，由</a:t>
            </a:r>
            <a:r>
              <a:rPr lang="en-US" altLang="zh-CN" sz="1600" dirty="0">
                <a:solidFill>
                  <a:srgbClr val="404040"/>
                </a:solidFill>
                <a:latin typeface="Consolas" panose="020B0609020204030204" pitchFamily="49" charset="0"/>
                <a:cs typeface="Times New Roman (正文 CS 字体)"/>
              </a:rPr>
              <a:t>DispatcherServlet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负责响应视图。</a:t>
            </a:r>
            <a:endParaRPr lang="zh-CN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WebMvc</a:t>
            </a:r>
            <a:r>
              <a:rPr lang="zh-CN" altLang="en-US"/>
              <a:t>的核心自动装配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WebMvc</a:t>
            </a:r>
            <a:r>
              <a:rPr lang="zh-CN" altLang="en-US"/>
              <a:t>核心组件的功能剖析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DispatcherServlet</a:t>
            </a:r>
            <a:r>
              <a:rPr lang="zh-CN" altLang="en-US"/>
              <a:t>的初始化原理与工作全流程解析</a:t>
            </a:r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92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整合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的核心自动装配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888088" y="1905200"/>
            <a:ext cx="4908753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WebMvc</a:t>
            </a:r>
            <a:r>
              <a:rPr lang="zh-CN" altLang="en-US" dirty="0"/>
              <a:t>场景下的自动装配包含三个核心配置类。</a:t>
            </a:r>
          </a:p>
        </p:txBody>
      </p:sp>
      <p:sp>
        <p:nvSpPr>
          <p:cNvPr id="7" name="矩形 6"/>
          <p:cNvSpPr/>
          <p:nvPr/>
        </p:nvSpPr>
        <p:spPr>
          <a:xfrm>
            <a:off x="263352" y="1905200"/>
            <a:ext cx="61206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spring-boot-starter-web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95400" y="2409256"/>
            <a:ext cx="0" cy="2376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127448" y="2985320"/>
            <a:ext cx="489654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WebMvcAutoConfiguration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27448" y="3777408"/>
            <a:ext cx="489654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DispatcherServletAutoConfiguration 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127448" y="4569496"/>
            <a:ext cx="489654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ServletWebServerFactoryAutoConfiguration </a:t>
            </a:r>
            <a:endParaRPr lang="zh-CN" altLang="en-US" sz="1600" dirty="0"/>
          </a:p>
        </p:txBody>
      </p:sp>
      <p:cxnSp>
        <p:nvCxnSpPr>
          <p:cNvPr id="12" name="直接连接符 11"/>
          <p:cNvCxnSpPr>
            <a:stCxn id="9" idx="1"/>
          </p:cNvCxnSpPr>
          <p:nvPr/>
        </p:nvCxnSpPr>
        <p:spPr>
          <a:xfrm flipH="1">
            <a:off x="695400" y="3201344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1"/>
          </p:cNvCxnSpPr>
          <p:nvPr/>
        </p:nvCxnSpPr>
        <p:spPr>
          <a:xfrm flipH="1">
            <a:off x="695400" y="3993432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1"/>
          </p:cNvCxnSpPr>
          <p:nvPr/>
        </p:nvCxnSpPr>
        <p:spPr>
          <a:xfrm flipH="1">
            <a:off x="695400" y="4785520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" descr="图12-1 SpringBoot官方文档中描述的自动装配内容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240016" y="3573016"/>
            <a:ext cx="5839896" cy="31493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9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65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的核心组件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-DispatcherServlet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791744" y="4077072"/>
            <a:ext cx="4176464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DispatcherServlet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03612" y="1844824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DispatcherServlet </a:t>
            </a:r>
            <a:r>
              <a:rPr lang="zh-CN" altLang="en-US" dirty="0"/>
              <a:t>统一接收客户端（浏览器）的所有请求，并根据请求的</a:t>
            </a:r>
            <a:r>
              <a:rPr lang="en-US" altLang="zh-CN" dirty="0"/>
              <a:t>uri</a:t>
            </a:r>
            <a:r>
              <a:rPr lang="zh-CN" altLang="en-US" dirty="0"/>
              <a:t>转发给项目中编写好的</a:t>
            </a:r>
            <a:r>
              <a:rPr lang="en-US" altLang="zh-CN" dirty="0"/>
              <a:t>Controller</a:t>
            </a:r>
            <a:r>
              <a:rPr lang="zh-CN" altLang="en-US" dirty="0"/>
              <a:t>中的方法。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88288" y="3980963"/>
            <a:ext cx="30243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有关匹配寻找和请求转发的工作，还有返回视图、响应</a:t>
            </a:r>
            <a:r>
              <a:rPr lang="en-US" altLang="zh-CN" dirty="0"/>
              <a:t>json</a:t>
            </a:r>
            <a:r>
              <a:rPr lang="zh-CN" altLang="en-US" dirty="0"/>
              <a:t>数据的处理，都不由</a:t>
            </a:r>
            <a:r>
              <a:rPr lang="en-US" altLang="zh-CN" dirty="0"/>
              <a:t>DispatcherServlet</a:t>
            </a:r>
            <a:r>
              <a:rPr lang="zh-CN" altLang="en-US" dirty="0"/>
              <a:t>完成。</a:t>
            </a:r>
          </a:p>
        </p:txBody>
      </p:sp>
    </p:spTree>
    <p:extLst>
      <p:ext uri="{BB962C8B-B14F-4D97-AF65-F5344CB8AC3E}">
        <p14:creationId xmlns:p14="http://schemas.microsoft.com/office/powerpoint/2010/main" val="175975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00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的核心组件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-Handler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2-2 DispatcherServlet与Handler的交互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47251" y="3140968"/>
            <a:ext cx="9172621" cy="26269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1849085" y="1412776"/>
            <a:ext cx="85689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一个标注了</a:t>
            </a:r>
            <a:r>
              <a:rPr lang="en-US" altLang="zh-CN" dirty="0"/>
              <a:t>@RequestMapping</a:t>
            </a:r>
            <a:r>
              <a:rPr lang="zh-CN" altLang="en-US" dirty="0"/>
              <a:t>注解（或派生注解）的方法就是一个</a:t>
            </a:r>
            <a:r>
              <a:rPr lang="en-US" altLang="zh-CN" dirty="0"/>
              <a:t>Handler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DispatcherServlet</a:t>
            </a:r>
            <a:r>
              <a:rPr lang="zh-CN" altLang="en-US" dirty="0"/>
              <a:t>在接收到请求后，只要能匹配到声明的那些</a:t>
            </a:r>
            <a:r>
              <a:rPr lang="en-US" altLang="zh-CN" dirty="0"/>
              <a:t>@RequestMapping</a:t>
            </a:r>
            <a:r>
              <a:rPr lang="zh-CN" altLang="en-US" dirty="0"/>
              <a:t>注解标注的方法，最终都会将这些请求转给编写好的</a:t>
            </a:r>
            <a:r>
              <a:rPr lang="en-US" altLang="zh-CN" dirty="0"/>
              <a:t>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640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65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的核心组件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-HandlerMapping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2-3 DispatcherServlet委托HandlerMapping完成Handler匹配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3777" y="2780928"/>
            <a:ext cx="11198877" cy="27363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366967" y="1772816"/>
            <a:ext cx="7512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处理器映射器，它的作用是根据</a:t>
            </a:r>
            <a:r>
              <a:rPr lang="en-US" altLang="zh-CN" dirty="0"/>
              <a:t>uri</a:t>
            </a:r>
            <a:r>
              <a:rPr lang="zh-CN" altLang="en-US" dirty="0"/>
              <a:t>，去匹配查找能处理的</a:t>
            </a:r>
            <a:r>
              <a:rPr lang="en-US" altLang="zh-CN" dirty="0"/>
              <a:t>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424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38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的核心组件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-HandlerAdapter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2-4 DispatcherServlet委托HandlerAdapter执行HandlerExecutionChain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12938" y="2348880"/>
            <a:ext cx="10729192" cy="35858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721050" y="162880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处理器适配器，它的作用是执行</a:t>
            </a:r>
            <a:r>
              <a:rPr lang="en-US" altLang="zh-CN" dirty="0"/>
              <a:t>HandlerMapping</a:t>
            </a:r>
            <a:r>
              <a:rPr lang="zh-CN" altLang="en-US" dirty="0"/>
              <a:t>封装好的</a:t>
            </a:r>
            <a:r>
              <a:rPr lang="en-US" altLang="zh-CN" dirty="0"/>
              <a:t>HandlerExecutionChain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576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913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的核心组件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-ViewResolver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2-5 DispatcherServlet委托ViewResolver处理视图和json数据响应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9416" y="2564904"/>
            <a:ext cx="10326188" cy="40346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947489" y="1412776"/>
            <a:ext cx="8110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ViewResolver</a:t>
            </a:r>
            <a:r>
              <a:rPr lang="zh-CN" altLang="en-US" dirty="0"/>
              <a:t>会根据</a:t>
            </a:r>
            <a:r>
              <a:rPr lang="en-US" altLang="zh-CN" dirty="0"/>
              <a:t>ModelAndView</a:t>
            </a:r>
            <a:r>
              <a:rPr lang="zh-CN" altLang="en-US" dirty="0"/>
              <a:t>中存放的视图名称，去预先配置好的位置去找对应的视图文件（</a:t>
            </a:r>
            <a:r>
              <a:rPr lang="en-US" altLang="zh-CN" dirty="0"/>
              <a:t>.jsp</a:t>
            </a:r>
            <a:r>
              <a:rPr lang="zh-CN" altLang="en-US" dirty="0"/>
              <a:t>、</a:t>
            </a:r>
            <a:r>
              <a:rPr lang="en-US" altLang="zh-CN" dirty="0"/>
              <a:t>.html</a:t>
            </a:r>
            <a:r>
              <a:rPr lang="zh-CN" altLang="en-US" dirty="0"/>
              <a:t>等），并进行实际的视图渲染。</a:t>
            </a:r>
          </a:p>
        </p:txBody>
      </p:sp>
    </p:spTree>
    <p:extLst>
      <p:ext uri="{BB962C8B-B14F-4D97-AF65-F5344CB8AC3E}">
        <p14:creationId xmlns:p14="http://schemas.microsoft.com/office/powerpoint/2010/main" val="377386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066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@Controller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控制器装配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815209" y="23488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@RequestMapping</a:t>
            </a:r>
            <a:r>
              <a:rPr lang="zh-CN" altLang="en-US" dirty="0"/>
              <a:t>标注的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807968" y="2348880"/>
            <a:ext cx="5040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72334" y="2348880"/>
            <a:ext cx="40324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RequestMappingHandlerMapping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36830" y="1979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07968" y="3212976"/>
            <a:ext cx="5471737" cy="1293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）扫描、解析标注了</a:t>
            </a:r>
            <a:r>
              <a:rPr lang="en-US" altLang="zh-CN" dirty="0"/>
              <a:t>@RequestMapping</a:t>
            </a:r>
            <a:r>
              <a:rPr lang="zh-CN" altLang="en-US" dirty="0"/>
              <a:t>注解的方法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）封装</a:t>
            </a:r>
            <a:r>
              <a:rPr lang="en-US" altLang="zh-CN" dirty="0"/>
              <a:t>RequestMappingInfo</a:t>
            </a:r>
            <a:r>
              <a:rPr lang="zh-CN" altLang="en-US" dirty="0"/>
              <a:t>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）将</a:t>
            </a:r>
            <a:r>
              <a:rPr lang="en-US" altLang="zh-CN" dirty="0"/>
              <a:t>Handler</a:t>
            </a:r>
            <a:r>
              <a:rPr lang="zh-CN" altLang="en-US" dirty="0"/>
              <a:t>方法注册到</a:t>
            </a:r>
            <a:r>
              <a:rPr lang="en-US" altLang="zh-CN" dirty="0"/>
              <a:t>MappingRegistry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1810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383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微软雅黑 Light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21</cp:revision>
  <dcterms:created xsi:type="dcterms:W3CDTF">2015-06-09T12:35:00Z</dcterms:created>
  <dcterms:modified xsi:type="dcterms:W3CDTF">2022-06-13T12:19:48Z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