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251">
          <p15:clr>
            <a:srgbClr val="A4A3A4"/>
          </p15:clr>
        </p15:guide>
        <p15:guide id="4" orient="horz" pos="3203">
          <p15:clr>
            <a:srgbClr val="A4A3A4"/>
          </p15:clr>
        </p15:guide>
        <p15:guide id="5" pos="3840">
          <p15:clr>
            <a:srgbClr val="A4A3A4"/>
          </p15:clr>
        </p15:guide>
        <p15:guide id="6" pos="2512">
          <p15:clr>
            <a:srgbClr val="A4A3A4"/>
          </p15:clr>
        </p15:guide>
        <p15:guide id="7" pos="3244">
          <p15:clr>
            <a:srgbClr val="A4A3A4"/>
          </p15:clr>
        </p15:guide>
        <p15:guide id="8" pos="1546">
          <p15:clr>
            <a:srgbClr val="A4A3A4"/>
          </p15:clr>
        </p15:guide>
        <p15:guide id="9" pos="814">
          <p15:clr>
            <a:srgbClr val="A4A3A4"/>
          </p15:clr>
        </p15:guide>
        <p15:guide id="10" pos="4110">
          <p15:clr>
            <a:srgbClr val="A4A3A4"/>
          </p15:clr>
        </p15:guide>
        <p15:guide id="11" pos="4798">
          <p15:clr>
            <a:srgbClr val="A4A3A4"/>
          </p15:clr>
        </p15:guide>
        <p15:guide id="12" pos="5890">
          <p15:clr>
            <a:srgbClr val="A4A3A4"/>
          </p15:clr>
        </p15:guide>
        <p15:guide id="13" pos="69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D93"/>
    <a:srgbClr val="F58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4" autoAdjust="0"/>
    <p:restoredTop sz="93073" autoAdjust="0"/>
  </p:normalViewPr>
  <p:slideViewPr>
    <p:cSldViewPr>
      <p:cViewPr varScale="1">
        <p:scale>
          <a:sx n="116" d="100"/>
          <a:sy n="116" d="100"/>
        </p:scale>
        <p:origin x="926" y="86"/>
      </p:cViewPr>
      <p:guideLst>
        <p:guide orient="horz" pos="2160"/>
        <p:guide orient="horz" pos="2387"/>
        <p:guide orient="horz" pos="2251"/>
        <p:guide orient="horz" pos="3203"/>
        <p:guide pos="3840"/>
        <p:guide pos="2512"/>
        <p:guide pos="3244"/>
        <p:guide pos="1546"/>
        <p:guide pos="814"/>
        <p:guide pos="4110"/>
        <p:guide pos="4798"/>
        <p:guide pos="5890"/>
        <p:guide pos="6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118E2955-DC7D-45B4-95AC-59BA403BEE73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FBC227D9-DD57-48AE-8A4F-074CA2518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87488" y="2094271"/>
            <a:ext cx="3237334" cy="718723"/>
            <a:chOff x="1124422" y="2696529"/>
            <a:chExt cx="2880320" cy="673644"/>
          </a:xfrm>
        </p:grpSpPr>
        <p:sp>
          <p:nvSpPr>
            <p:cNvPr id="7" name="矩形 6"/>
            <p:cNvSpPr/>
            <p:nvPr/>
          </p:nvSpPr>
          <p:spPr>
            <a:xfrm>
              <a:off x="1124422" y="2696529"/>
              <a:ext cx="2880320" cy="673644"/>
            </a:xfrm>
            <a:prstGeom prst="rect">
              <a:avLst/>
            </a:prstGeom>
            <a:solidFill>
              <a:srgbClr val="F58C65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3443" y="2735342"/>
              <a:ext cx="2502278" cy="54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第 </a:t>
              </a:r>
              <a:r>
                <a:rPr lang="en-US" altLang="zh-CN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3 </a:t>
              </a:r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部 分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55640" y="2816494"/>
            <a:ext cx="9126127" cy="1476602"/>
            <a:chOff x="2423592" y="3428999"/>
            <a:chExt cx="8047881" cy="936105"/>
          </a:xfrm>
        </p:grpSpPr>
        <p:sp>
          <p:nvSpPr>
            <p:cNvPr id="9" name="矩形 8"/>
            <p:cNvSpPr/>
            <p:nvPr/>
          </p:nvSpPr>
          <p:spPr>
            <a:xfrm>
              <a:off x="2423592" y="3428999"/>
              <a:ext cx="7488832" cy="936105"/>
            </a:xfrm>
            <a:prstGeom prst="rect">
              <a:avLst/>
            </a:prstGeom>
            <a:solidFill>
              <a:srgbClr val="74AD9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0593" y="3692178"/>
              <a:ext cx="7920880" cy="40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第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13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章 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SpringBoot 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整 合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WebFlux</a:t>
              </a:r>
              <a:endPara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639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Reactor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中的常用组件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F08D5F9-BE99-447A-83E9-F8D11129A6A9}"/>
              </a:ext>
            </a:extLst>
          </p:cNvPr>
          <p:cNvSpPr txBox="1"/>
          <p:nvPr/>
        </p:nvSpPr>
        <p:spPr>
          <a:xfrm>
            <a:off x="2711624" y="1556792"/>
            <a:ext cx="7668852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Scheduler</a:t>
            </a:r>
            <a:r>
              <a:rPr lang="zh-CN" altLang="en-US"/>
              <a:t>：可以简单理解为“线程池”，需要由</a:t>
            </a:r>
            <a:r>
              <a:rPr lang="en-US" altLang="zh-CN"/>
              <a:t>Schedulers</a:t>
            </a:r>
            <a:r>
              <a:rPr lang="zh-CN" altLang="en-US"/>
              <a:t>创建。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B9B88DC-58BD-462B-9401-E30010F8D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71186"/>
              </p:ext>
            </p:extLst>
          </p:nvPr>
        </p:nvGraphicFramePr>
        <p:xfrm>
          <a:off x="1284965" y="2276872"/>
          <a:ext cx="9622070" cy="352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533">
                  <a:extLst>
                    <a:ext uri="{9D8B030D-6E8A-4147-A177-3AD203B41FA5}">
                      <a16:colId xmlns:a16="http://schemas.microsoft.com/office/drawing/2014/main" val="1991553138"/>
                    </a:ext>
                  </a:extLst>
                </a:gridCol>
                <a:gridCol w="7338537">
                  <a:extLst>
                    <a:ext uri="{9D8B030D-6E8A-4147-A177-3AD203B41FA5}">
                      <a16:colId xmlns:a16="http://schemas.microsoft.com/office/drawing/2014/main" val="86984160"/>
                    </a:ext>
                  </a:extLst>
                </a:gridCol>
              </a:tblGrid>
              <a:tr h="37984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/>
                        <a:t>响应式线程池类型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17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</a:rPr>
                        <a:t>immediate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/>
                        <a:t>与主线程一致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0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</a:rPr>
                        <a:t>single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kern="1200" err="1">
                          <a:solidFill>
                            <a:schemeClr val="dk1"/>
                          </a:solidFill>
                          <a:effectLst/>
                        </a:rPr>
                        <a:t>只有一个线程的线程池</a:t>
                      </a:r>
                      <a:endParaRPr lang="en-US" altLang="zh-CN" sz="1800" kern="12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kern="1200" err="1">
                          <a:solidFill>
                            <a:schemeClr val="dk1"/>
                          </a:solidFill>
                          <a:effectLst/>
                        </a:rPr>
                        <a:t>可类比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zh-CN" sz="1800" kern="1200" err="1">
                          <a:solidFill>
                            <a:schemeClr val="dk1"/>
                          </a:solidFill>
                          <a:effectLst/>
                        </a:rPr>
                        <a:t>Executors.newSingleThreadExecutor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</a:rPr>
                        <a:t>()）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9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</a:rPr>
                        <a:t>elastic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</a:rPr>
                        <a:t>弹性线程池，线程池中的线程数量原则上没有上限（底层创建线程池时指定了最大容量为 Integer.MAX_VALUE）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36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effectLst/>
                        </a:rPr>
                        <a:t>parallel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</a:rPr>
                        <a:t>并行线程池，线程池中的线程数量等于CPU处理器的数量（jdk中的Runtime类可以调用availableProcessors方法来获取CPU处理器数量）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05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1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6761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基于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WebMvc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风格的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WebFlux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控制层开发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DAB40AA-C25E-49A0-BA0F-911A832F85FE}"/>
              </a:ext>
            </a:extLst>
          </p:cNvPr>
          <p:cNvSpPr txBox="1"/>
          <p:nvPr/>
        </p:nvSpPr>
        <p:spPr>
          <a:xfrm>
            <a:off x="5591944" y="1916832"/>
            <a:ext cx="609487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800">
                <a:solidFill>
                  <a:srgbClr val="7D9029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@RestController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8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WebmvcStyleController 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800">
                <a:solidFill>
                  <a:srgbClr val="7D9029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@GetMapping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800">
                <a:solidFill>
                  <a:srgbClr val="4070A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"/hello"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8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8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hello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800" b="1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800">
                <a:solidFill>
                  <a:srgbClr val="4070A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"Hello WebFlux"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800">
                <a:solidFill>
                  <a:srgbClr val="7D9029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@GetMapping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800">
                <a:solidFill>
                  <a:srgbClr val="4070A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"/list"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8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List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Integer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8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list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800" b="1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Arrays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8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asList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800">
                <a:solidFill>
                  <a:srgbClr val="40A07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1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800">
                <a:solidFill>
                  <a:srgbClr val="40A07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2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800">
                <a:solidFill>
                  <a:srgbClr val="40A07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3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800">
              <a:solidFill>
                <a:srgbClr val="40404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1AAB8B-EAE7-4736-AAA5-06D6F88FB42F}"/>
              </a:ext>
            </a:extLst>
          </p:cNvPr>
          <p:cNvSpPr txBox="1"/>
          <p:nvPr/>
        </p:nvSpPr>
        <p:spPr>
          <a:xfrm>
            <a:off x="335360" y="2782316"/>
            <a:ext cx="4968552" cy="1293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基于原生</a:t>
            </a:r>
            <a:r>
              <a:rPr lang="en-US" altLang="zh-CN"/>
              <a:t>WebMvc</a:t>
            </a:r>
            <a:r>
              <a:rPr lang="zh-CN" altLang="en-US"/>
              <a:t>的风格就可以开发</a:t>
            </a:r>
            <a:r>
              <a:rPr lang="en-US" altLang="zh-CN"/>
              <a:t>WebFlux</a:t>
            </a:r>
            <a:r>
              <a:rPr lang="zh-CN" altLang="en-US"/>
              <a:t>的控制层（</a:t>
            </a:r>
            <a:r>
              <a:rPr lang="en-US" altLang="zh-CN"/>
              <a:t>WebFlux</a:t>
            </a:r>
            <a:r>
              <a:rPr lang="zh-CN" altLang="en-US"/>
              <a:t>予以完美兼容），以此种方式开发</a:t>
            </a:r>
            <a:r>
              <a:rPr lang="en-US" altLang="zh-CN"/>
              <a:t>Web</a:t>
            </a:r>
            <a:r>
              <a:rPr lang="zh-CN" altLang="en-US"/>
              <a:t>应用可以大大降低学习成本。</a:t>
            </a:r>
          </a:p>
        </p:txBody>
      </p:sp>
    </p:spTree>
    <p:extLst>
      <p:ext uri="{BB962C8B-B14F-4D97-AF65-F5344CB8AC3E}">
        <p14:creationId xmlns:p14="http://schemas.microsoft.com/office/powerpoint/2010/main" val="396594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4599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逐步过渡到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WebFlux</a:t>
            </a:r>
            <a:endParaRPr lang="zh-CN" altLang="en-US" sz="2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356407C-AE94-4902-A4EC-020A54983DB4}"/>
              </a:ext>
            </a:extLst>
          </p:cNvPr>
          <p:cNvSpPr txBox="1"/>
          <p:nvPr/>
        </p:nvSpPr>
        <p:spPr>
          <a:xfrm>
            <a:off x="5591944" y="1895921"/>
            <a:ext cx="609487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800">
                <a:solidFill>
                  <a:srgbClr val="7D9029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@RestController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8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WebmvcStyleController 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800">
                <a:solidFill>
                  <a:srgbClr val="7D9029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@GetMapping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800">
                <a:solidFill>
                  <a:srgbClr val="4070A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"/hello2"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8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Mono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8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hello2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800" b="1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Mono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8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just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800">
                <a:solidFill>
                  <a:srgbClr val="4070A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"Hello WebFlux"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800">
                <a:solidFill>
                  <a:srgbClr val="7D9029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@GetMapping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800">
                <a:solidFill>
                  <a:srgbClr val="4070A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"/list2"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8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Flux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Integer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8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list2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800" b="1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Flux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8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just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800">
                <a:solidFill>
                  <a:srgbClr val="40A07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1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800">
                <a:solidFill>
                  <a:srgbClr val="40A07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2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800">
                <a:solidFill>
                  <a:srgbClr val="40A07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3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8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8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800">
              <a:solidFill>
                <a:srgbClr val="40404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B4EBD7-A129-467F-BF41-FCA727A828C1}"/>
              </a:ext>
            </a:extLst>
          </p:cNvPr>
          <p:cNvSpPr txBox="1"/>
          <p:nvPr/>
        </p:nvSpPr>
        <p:spPr>
          <a:xfrm>
            <a:off x="335360" y="2782316"/>
            <a:ext cx="4968552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令</a:t>
            </a:r>
            <a:r>
              <a:rPr lang="en-US" altLang="zh-CN"/>
              <a:t>Handler</a:t>
            </a:r>
            <a:r>
              <a:rPr lang="zh-CN" altLang="en-US"/>
              <a:t>的返回值改为</a:t>
            </a:r>
            <a:r>
              <a:rPr lang="en-US" altLang="zh-CN"/>
              <a:t>Reactor</a:t>
            </a:r>
            <a:r>
              <a:rPr lang="zh-CN" altLang="en-US"/>
              <a:t>中的</a:t>
            </a:r>
            <a:r>
              <a:rPr lang="en-US" altLang="zh-CN"/>
              <a:t>Flux</a:t>
            </a:r>
            <a:r>
              <a:rPr lang="zh-CN" altLang="en-US"/>
              <a:t>与</a:t>
            </a:r>
            <a:r>
              <a:rPr lang="en-US" altLang="zh-CN"/>
              <a:t>Mono</a:t>
            </a:r>
            <a:r>
              <a:rPr lang="zh-CN" altLang="en-US"/>
              <a:t>，</a:t>
            </a:r>
            <a:r>
              <a:rPr lang="en-US" altLang="zh-CN"/>
              <a:t>WebFlux</a:t>
            </a:r>
            <a:r>
              <a:rPr lang="zh-CN" altLang="en-US"/>
              <a:t>依然予以支持。</a:t>
            </a:r>
          </a:p>
        </p:txBody>
      </p:sp>
    </p:spTree>
    <p:extLst>
      <p:ext uri="{BB962C8B-B14F-4D97-AF65-F5344CB8AC3E}">
        <p14:creationId xmlns:p14="http://schemas.microsoft.com/office/powerpoint/2010/main" val="45779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818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WebFlux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的函数式开发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6D85DE9-7E45-46DD-9A59-CF72FCA188DF}"/>
              </a:ext>
            </a:extLst>
          </p:cNvPr>
          <p:cNvSpPr txBox="1"/>
          <p:nvPr/>
        </p:nvSpPr>
        <p:spPr>
          <a:xfrm>
            <a:off x="5067554" y="980728"/>
            <a:ext cx="6984776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sz="1200">
                <a:solidFill>
                  <a:srgbClr val="7D9029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@Component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HelloHandler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Mono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ServerResponse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hello3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ServerRequest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request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 b="1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ServerResponse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ok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().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contentType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MediaType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TEXT_PLAIN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body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Mono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just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70A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"Hello Handler"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),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Mono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ServerResponse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list3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ServerRequest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request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 b="1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ServerResponse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ok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().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contentType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MediaType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APPLICATION_JSON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body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Flux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just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A07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1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A07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2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A07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3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),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Integer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200">
              <a:solidFill>
                <a:srgbClr val="40404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27FE98-4AFD-4F26-9629-B0443CD16ABB}"/>
              </a:ext>
            </a:extLst>
          </p:cNvPr>
          <p:cNvSpPr txBox="1"/>
          <p:nvPr/>
        </p:nvSpPr>
        <p:spPr>
          <a:xfrm>
            <a:off x="3911536" y="3554338"/>
            <a:ext cx="8161128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import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static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 org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springframework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web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reactive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function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server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RequestPredicates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.*;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7D9029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@Configuration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proxyBeanMethods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false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HelloRouterConfiguration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7D9029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@Autowired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private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HelloHandler helloHandler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7D9029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@Bean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 b="1" i="0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RouterFunction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ServerResponse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helloRouter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200" b="1"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return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RouterFunctions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route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70A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"/hello3"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and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accept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MediaType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TEXT_PLAIN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)),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helloHandler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::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hello3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andRoute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70A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"/list3"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      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and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accept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MediaType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 sz="1200">
                <a:solidFill>
                  <a:srgbClr val="06287E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APPLICATION_JSON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)),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helloHandler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::</a:t>
            </a: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list3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 sz="1200">
                <a:solidFill>
                  <a:srgbClr val="40404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20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 sz="1200">
              <a:solidFill>
                <a:srgbClr val="40404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050196-3BCF-40EA-BDDF-B265E872350C}"/>
              </a:ext>
            </a:extLst>
          </p:cNvPr>
          <p:cNvSpPr txBox="1"/>
          <p:nvPr/>
        </p:nvSpPr>
        <p:spPr>
          <a:xfrm>
            <a:off x="131413" y="1647256"/>
            <a:ext cx="4828358" cy="1159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Controller</a:t>
            </a:r>
            <a:r>
              <a:rPr lang="zh-CN" altLang="en-US" sz="1600"/>
              <a:t>转</a:t>
            </a:r>
            <a:r>
              <a:rPr lang="en-US" altLang="zh-CN" sz="1600"/>
              <a:t>Handler</a:t>
            </a:r>
            <a:r>
              <a:rPr lang="zh-CN" altLang="en-US" sz="1600"/>
              <a:t>，其不再是一个</a:t>
            </a:r>
            <a:r>
              <a:rPr lang="en-US" altLang="zh-CN" sz="1600"/>
              <a:t>Controller</a:t>
            </a:r>
            <a:r>
              <a:rPr lang="zh-CN" altLang="en-US" sz="1600"/>
              <a:t>而是普通的组件。</a:t>
            </a:r>
            <a:r>
              <a:rPr lang="en-US" altLang="zh-CN" sz="1600"/>
              <a:t>Handler</a:t>
            </a:r>
            <a:r>
              <a:rPr lang="zh-CN" altLang="en-US" sz="1600"/>
              <a:t>方法需传入</a:t>
            </a:r>
            <a:r>
              <a:rPr lang="en-US" altLang="zh-CN" sz="1600"/>
              <a:t>ServerRequest</a:t>
            </a:r>
            <a:r>
              <a:rPr lang="zh-CN" altLang="en-US" sz="1600"/>
              <a:t>，并返回</a:t>
            </a:r>
            <a:r>
              <a:rPr lang="en-US" altLang="zh-CN" sz="1600"/>
              <a:t>ServerResponse</a:t>
            </a:r>
            <a:r>
              <a:rPr lang="zh-CN" altLang="en-US" sz="1600"/>
              <a:t>。</a:t>
            </a:r>
            <a:endParaRPr lang="en-US" altLang="zh-CN" sz="16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81AFC2-680F-4922-9E06-799E9FA0047D}"/>
              </a:ext>
            </a:extLst>
          </p:cNvPr>
          <p:cNvSpPr txBox="1"/>
          <p:nvPr/>
        </p:nvSpPr>
        <p:spPr>
          <a:xfrm>
            <a:off x="131413" y="4509120"/>
            <a:ext cx="3816424" cy="1159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/>
              <a:t>控制器的路由编写需要依托注解配置类，通过注册</a:t>
            </a:r>
            <a:r>
              <a:rPr lang="en-US" altLang="zh-CN" sz="1600"/>
              <a:t>RouterFunction</a:t>
            </a:r>
            <a:r>
              <a:rPr lang="zh-CN" altLang="en-US" sz="1600"/>
              <a:t>对象实现路由映射。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551135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4607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WebMvc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与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WebFlux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的对比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13-3 WebMvc与WebFlux的共性和个性">
            <a:extLst>
              <a:ext uri="{FF2B5EF4-FFF2-40B4-BE49-F238E27FC236}">
                <a16:creationId xmlns:a16="http://schemas.microsoft.com/office/drawing/2014/main" id="{2AFE39FA-E665-4FAA-A0DB-106326B115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716586" y="1196752"/>
            <a:ext cx="4758827" cy="26571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1A3CCC1-58D0-434D-83C0-B73F5FB54324}"/>
              </a:ext>
            </a:extLst>
          </p:cNvPr>
          <p:cNvSpPr txBox="1"/>
          <p:nvPr/>
        </p:nvSpPr>
        <p:spPr>
          <a:xfrm>
            <a:off x="1127448" y="4077072"/>
            <a:ext cx="10081120" cy="2539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WebMvc</a:t>
            </a:r>
            <a:r>
              <a:rPr lang="zh-CN" altLang="en-US"/>
              <a:t>基于原生</a:t>
            </a:r>
            <a:r>
              <a:rPr lang="en-US" altLang="zh-CN"/>
              <a:t>Servlet</a:t>
            </a:r>
            <a:r>
              <a:rPr lang="zh-CN" altLang="en-US"/>
              <a:t>，它是命令式编程</a:t>
            </a:r>
            <a:r>
              <a:rPr lang="en-US" altLang="zh-CN"/>
              <a:t>+</a:t>
            </a:r>
            <a:r>
              <a:rPr lang="zh-CN" altLang="en-US"/>
              <a:t>声明式映射，编码简单、方便调试；</a:t>
            </a:r>
            <a:r>
              <a:rPr lang="en-US" altLang="zh-CN"/>
              <a:t>Servlet</a:t>
            </a:r>
            <a:r>
              <a:rPr lang="zh-CN" altLang="en-US"/>
              <a:t>可以是阻塞的，它更适合与传统的关系型数据库等阻塞</a:t>
            </a:r>
            <a:r>
              <a:rPr lang="en-US" altLang="zh-CN"/>
              <a:t>IO</a:t>
            </a:r>
            <a:r>
              <a:rPr lang="zh-CN" altLang="en-US"/>
              <a:t>的组件进行交互；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WebFlux</a:t>
            </a:r>
            <a:r>
              <a:rPr lang="zh-CN" altLang="en-US"/>
              <a:t>基于</a:t>
            </a:r>
            <a:r>
              <a:rPr lang="en-US" altLang="zh-CN"/>
              <a:t>Reactor</a:t>
            </a:r>
            <a:r>
              <a:rPr lang="zh-CN" altLang="en-US"/>
              <a:t>，它是异步非阻塞的，使用函数式编程，相较于命令式编程和声明式映射更灵活，而且它可以运行在</a:t>
            </a:r>
            <a:r>
              <a:rPr lang="en-US" altLang="zh-CN"/>
              <a:t>Netty</a:t>
            </a:r>
            <a:r>
              <a:rPr lang="zh-CN" altLang="en-US"/>
              <a:t>等纯异步非阻塞的</a:t>
            </a:r>
            <a:r>
              <a:rPr lang="en-US" altLang="zh-CN"/>
              <a:t>Web</a:t>
            </a:r>
            <a:r>
              <a:rPr lang="zh-CN" altLang="en-US"/>
              <a:t>容器，以及同时支持同步阻塞和异步非阻塞的基于</a:t>
            </a:r>
            <a:r>
              <a:rPr lang="en-US" altLang="zh-CN"/>
              <a:t>Servlet3.1</a:t>
            </a:r>
            <a:r>
              <a:rPr lang="zh-CN" altLang="en-US"/>
              <a:t>规范及以上的</a:t>
            </a:r>
            <a:r>
              <a:rPr lang="en-US" altLang="zh-CN"/>
              <a:t>Servlet</a:t>
            </a:r>
            <a:r>
              <a:rPr lang="zh-CN" altLang="en-US"/>
              <a:t>容器中（如高版本的</a:t>
            </a:r>
            <a:r>
              <a:rPr lang="en-US" altLang="zh-CN"/>
              <a:t>Tomcat</a:t>
            </a:r>
            <a:r>
              <a:rPr lang="zh-CN" altLang="en-US"/>
              <a:t>、</a:t>
            </a:r>
            <a:r>
              <a:rPr lang="en-US" altLang="zh-CN"/>
              <a:t>Undertow</a:t>
            </a:r>
            <a:r>
              <a:rPr lang="zh-CN" altLang="en-US"/>
              <a:t>等）；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WebMvc</a:t>
            </a:r>
            <a:r>
              <a:rPr lang="zh-CN" altLang="en-US"/>
              <a:t>和</a:t>
            </a:r>
            <a:r>
              <a:rPr lang="en-US" altLang="zh-CN"/>
              <a:t>WebFlux</a:t>
            </a:r>
            <a:r>
              <a:rPr lang="zh-CN" altLang="en-US"/>
              <a:t>都可以使用声明式映射注解编程，配置控制器和映射路径。</a:t>
            </a:r>
          </a:p>
        </p:txBody>
      </p:sp>
    </p:spTree>
    <p:extLst>
      <p:ext uri="{BB962C8B-B14F-4D97-AF65-F5344CB8AC3E}">
        <p14:creationId xmlns:p14="http://schemas.microsoft.com/office/powerpoint/2010/main" val="165337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4599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WebFlux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的自动装配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2D40BCA-5C21-4D37-AA61-30EE4EE8152D}"/>
              </a:ext>
            </a:extLst>
          </p:cNvPr>
          <p:cNvSpPr txBox="1"/>
          <p:nvPr/>
        </p:nvSpPr>
        <p:spPr>
          <a:xfrm>
            <a:off x="2807890" y="1196752"/>
            <a:ext cx="6576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WebFlux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核心自动配置</a:t>
            </a:r>
            <a:r>
              <a:rPr lang="zh-CN" altLang="en-US" sz="200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WebFluxAutoConfiguration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348FDB-7DF3-47D2-975B-95A0AC9511E5}"/>
              </a:ext>
            </a:extLst>
          </p:cNvPr>
          <p:cNvSpPr/>
          <p:nvPr/>
        </p:nvSpPr>
        <p:spPr>
          <a:xfrm>
            <a:off x="2855641" y="1988840"/>
            <a:ext cx="54726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WebFluxAutoConfiguration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E9E85BD-02BC-4873-ACAB-F4A8C9216F30}"/>
              </a:ext>
            </a:extLst>
          </p:cNvPr>
          <p:cNvCxnSpPr>
            <a:cxnSpLocks/>
          </p:cNvCxnSpPr>
          <p:nvPr/>
        </p:nvCxnSpPr>
        <p:spPr>
          <a:xfrm>
            <a:off x="3287689" y="2492896"/>
            <a:ext cx="0" cy="1584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>
            <a:extLst>
              <a:ext uri="{FF2B5EF4-FFF2-40B4-BE49-F238E27FC236}">
                <a16:creationId xmlns:a16="http://schemas.microsoft.com/office/drawing/2014/main" id="{5415CB5E-0503-4EFB-BE51-ED0E84E92799}"/>
              </a:ext>
            </a:extLst>
          </p:cNvPr>
          <p:cNvSpPr/>
          <p:nvPr/>
        </p:nvSpPr>
        <p:spPr>
          <a:xfrm>
            <a:off x="3719736" y="3068960"/>
            <a:ext cx="5832647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ReactiveWebServerFactoryAutoConfiguration</a:t>
            </a:r>
            <a:endParaRPr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F85CDF3-0C74-4172-ABBC-07BAC8280080}"/>
              </a:ext>
            </a:extLst>
          </p:cNvPr>
          <p:cNvSpPr/>
          <p:nvPr/>
        </p:nvSpPr>
        <p:spPr>
          <a:xfrm>
            <a:off x="3719736" y="3861048"/>
            <a:ext cx="5832645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WebFluxAutoConfiguration </a:t>
            </a:r>
            <a:endParaRPr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A7FFBD8-C28D-4ABA-BFF3-7B1E26E5EB96}"/>
              </a:ext>
            </a:extLst>
          </p:cNvPr>
          <p:cNvSpPr/>
          <p:nvPr/>
        </p:nvSpPr>
        <p:spPr>
          <a:xfrm>
            <a:off x="4835866" y="4658536"/>
            <a:ext cx="4140456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WebFluxConfig </a:t>
            </a:r>
            <a:endParaRPr lang="zh-CN" altLang="en-US" sz="16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3E282D9-F26D-4CA2-B6A4-AA596F66B16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87689" y="3284984"/>
            <a:ext cx="4320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F3C7515-D201-4D2F-9369-9E4AB1F359D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87689" y="4077072"/>
            <a:ext cx="4320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E6E1BFA-02C0-4D5B-9219-538DED595AB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03818" y="4874560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10">
            <a:extLst>
              <a:ext uri="{FF2B5EF4-FFF2-40B4-BE49-F238E27FC236}">
                <a16:creationId xmlns:a16="http://schemas.microsoft.com/office/drawing/2014/main" id="{4F4685C4-9311-4BD1-81F3-D2A1050BE97C}"/>
              </a:ext>
            </a:extLst>
          </p:cNvPr>
          <p:cNvSpPr/>
          <p:nvPr/>
        </p:nvSpPr>
        <p:spPr>
          <a:xfrm>
            <a:off x="4835866" y="5445224"/>
            <a:ext cx="4140456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EnableWebFluxConfiguration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E839447-BE72-42F0-9CED-3433A575888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403818" y="5661248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10">
            <a:extLst>
              <a:ext uri="{FF2B5EF4-FFF2-40B4-BE49-F238E27FC236}">
                <a16:creationId xmlns:a16="http://schemas.microsoft.com/office/drawing/2014/main" id="{D1127B5B-2702-401F-83F5-C3E333B3FA79}"/>
              </a:ext>
            </a:extLst>
          </p:cNvPr>
          <p:cNvSpPr/>
          <p:nvPr/>
        </p:nvSpPr>
        <p:spPr>
          <a:xfrm>
            <a:off x="4835866" y="6231911"/>
            <a:ext cx="4140456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WebFluxConfigurationSupport </a:t>
            </a:r>
            <a:endParaRPr lang="zh-CN" altLang="en-US" sz="160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6D43DB5-B0D9-4BDE-9923-4716835727D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03818" y="6447935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011FBE-2831-4362-BB68-499AF59B9AD8}"/>
              </a:ext>
            </a:extLst>
          </p:cNvPr>
          <p:cNvCxnSpPr>
            <a:cxnSpLocks/>
          </p:cNvCxnSpPr>
          <p:nvPr/>
        </p:nvCxnSpPr>
        <p:spPr>
          <a:xfrm>
            <a:off x="4403818" y="4293096"/>
            <a:ext cx="0" cy="21548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33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7954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ReactiveWebServerFactoryAutoConfiguration</a:t>
            </a:r>
            <a:endParaRPr lang="zh-CN" altLang="en-US" sz="2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BCD262-23CE-4A4E-911F-8BBD80144DF0}"/>
              </a:ext>
            </a:extLst>
          </p:cNvPr>
          <p:cNvSpPr/>
          <p:nvPr/>
        </p:nvSpPr>
        <p:spPr>
          <a:xfrm>
            <a:off x="479229" y="2956302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404040"/>
                </a:solidFill>
                <a:ea typeface="宋体" panose="02010600030101010101" pitchFamily="2" charset="-122"/>
                <a:cs typeface="Times New Roman (正文 CS 字体)"/>
              </a:rPr>
              <a:t>ReactiveWebServerFactoryAutoConfiguration</a:t>
            </a:r>
            <a:endParaRPr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EFBB1D4-3E8E-4AE4-BFA1-84C098F43460}"/>
              </a:ext>
            </a:extLst>
          </p:cNvPr>
          <p:cNvSpPr/>
          <p:nvPr/>
        </p:nvSpPr>
        <p:spPr>
          <a:xfrm>
            <a:off x="6816080" y="1484784"/>
            <a:ext cx="43924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BeanPostProcessorsRegistrar </a:t>
            </a:r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97A9F2F2-5300-4A15-A2C0-3973B6007DBB}"/>
              </a:ext>
            </a:extLst>
          </p:cNvPr>
          <p:cNvSpPr/>
          <p:nvPr/>
        </p:nvSpPr>
        <p:spPr>
          <a:xfrm>
            <a:off x="7464152" y="2851587"/>
            <a:ext cx="648072" cy="3024336"/>
          </a:xfrm>
          <a:prstGeom prst="leftBrace">
            <a:avLst>
              <a:gd name="adj1" fmla="val 3742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CA1A9B-8ECD-4075-980D-EEA9309AFBB7}"/>
              </a:ext>
            </a:extLst>
          </p:cNvPr>
          <p:cNvSpPr/>
          <p:nvPr/>
        </p:nvSpPr>
        <p:spPr>
          <a:xfrm>
            <a:off x="8328248" y="2592293"/>
            <a:ext cx="28803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EmbeddedNetty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BFD3FC-FE4E-4B69-BF69-699E25E45992}"/>
              </a:ext>
            </a:extLst>
          </p:cNvPr>
          <p:cNvSpPr/>
          <p:nvPr/>
        </p:nvSpPr>
        <p:spPr>
          <a:xfrm>
            <a:off x="8328248" y="4552390"/>
            <a:ext cx="28803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EmbeddedJetty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EE8943-6CDE-4362-965C-EC76D560E28B}"/>
              </a:ext>
            </a:extLst>
          </p:cNvPr>
          <p:cNvSpPr/>
          <p:nvPr/>
        </p:nvSpPr>
        <p:spPr>
          <a:xfrm>
            <a:off x="8328248" y="5559153"/>
            <a:ext cx="28803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EmbeddedUndertow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027864-B75D-4C9F-B40D-37F3E752DC40}"/>
              </a:ext>
            </a:extLst>
          </p:cNvPr>
          <p:cNvSpPr txBox="1"/>
          <p:nvPr/>
        </p:nvSpPr>
        <p:spPr>
          <a:xfrm>
            <a:off x="6930478" y="2903944"/>
            <a:ext cx="461665" cy="29196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嵌 入 式 容 </a:t>
            </a:r>
            <a:r>
              <a:rPr lang="zh-CN" altLang="en-US"/>
              <a:t>器 四 </a:t>
            </a:r>
            <a:r>
              <a:rPr lang="zh-CN" altLang="en-US" dirty="0"/>
              <a:t>选 一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C1F8EE99-3C8C-48B6-B8B7-89EB6FFD672D}"/>
              </a:ext>
            </a:extLst>
          </p:cNvPr>
          <p:cNvSpPr/>
          <p:nvPr/>
        </p:nvSpPr>
        <p:spPr>
          <a:xfrm>
            <a:off x="6096000" y="1772816"/>
            <a:ext cx="432048" cy="2736304"/>
          </a:xfrm>
          <a:prstGeom prst="leftBrace">
            <a:avLst>
              <a:gd name="adj1" fmla="val 6855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ADA56A-71CC-4A0E-85DC-42AA5DC33B4F}"/>
              </a:ext>
            </a:extLst>
          </p:cNvPr>
          <p:cNvSpPr txBox="1"/>
          <p:nvPr/>
        </p:nvSpPr>
        <p:spPr>
          <a:xfrm>
            <a:off x="767408" y="342900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响应式嵌入式</a:t>
            </a:r>
            <a:r>
              <a:rPr lang="zh-CN" altLang="en-US" dirty="0"/>
              <a:t>容器创建工厂相关的自动配置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92355A-D71A-4715-8E62-2948F2EF3AFF}"/>
              </a:ext>
            </a:extLst>
          </p:cNvPr>
          <p:cNvSpPr/>
          <p:nvPr/>
        </p:nvSpPr>
        <p:spPr>
          <a:xfrm>
            <a:off x="8332348" y="3545627"/>
            <a:ext cx="28803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EmbeddedTomcat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53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2804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WebFluxConfig</a:t>
            </a:r>
            <a:endParaRPr lang="zh-CN" altLang="en-US" sz="2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10168380-2EAE-4A21-AF3E-5B313F748EA2}"/>
              </a:ext>
            </a:extLst>
          </p:cNvPr>
          <p:cNvSpPr/>
          <p:nvPr/>
        </p:nvSpPr>
        <p:spPr>
          <a:xfrm>
            <a:off x="1495746" y="1020419"/>
            <a:ext cx="3560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WebFluxAutoConfiguration</a:t>
            </a:r>
            <a:r>
              <a:rPr lang="en-US" altLang="zh-CN" sz="2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832011-663F-4275-9357-EE4598F6498C}"/>
              </a:ext>
            </a:extLst>
          </p:cNvPr>
          <p:cNvSpPr/>
          <p:nvPr/>
        </p:nvSpPr>
        <p:spPr>
          <a:xfrm>
            <a:off x="2791890" y="1638875"/>
            <a:ext cx="2044149" cy="4485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80"/>
              </a:lnSpc>
            </a:pP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WebFluxConfig</a:t>
            </a:r>
            <a:r>
              <a:rPr lang="en-US" altLang="zh-CN" sz="2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FA5552-A079-4553-A9FB-06A869770493}"/>
              </a:ext>
            </a:extLst>
          </p:cNvPr>
          <p:cNvSpPr/>
          <p:nvPr/>
        </p:nvSpPr>
        <p:spPr>
          <a:xfrm>
            <a:off x="2431850" y="3059778"/>
            <a:ext cx="3836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EnableWebFluxConfiguration</a:t>
            </a:r>
            <a:r>
              <a:rPr lang="en-US" altLang="zh-CN" sz="2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68D7698-3867-4781-827A-8195825DAA27}"/>
              </a:ext>
            </a:extLst>
          </p:cNvPr>
          <p:cNvCxnSpPr>
            <a:cxnSpLocks/>
          </p:cNvCxnSpPr>
          <p:nvPr/>
        </p:nvCxnSpPr>
        <p:spPr>
          <a:xfrm>
            <a:off x="2071810" y="1482085"/>
            <a:ext cx="0" cy="400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D46AA7-E247-4C9B-8F9E-64478D81B2F0}"/>
              </a:ext>
            </a:extLst>
          </p:cNvPr>
          <p:cNvCxnSpPr/>
          <p:nvPr/>
        </p:nvCxnSpPr>
        <p:spPr>
          <a:xfrm>
            <a:off x="2071810" y="1901605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876DEA4-A264-4C44-AA9E-B03F4A69CEF3}"/>
              </a:ext>
            </a:extLst>
          </p:cNvPr>
          <p:cNvCxnSpPr/>
          <p:nvPr/>
        </p:nvCxnSpPr>
        <p:spPr>
          <a:xfrm>
            <a:off x="2071810" y="334781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7223CC3D-41FC-4691-AFA1-8CDA4499324B}"/>
              </a:ext>
            </a:extLst>
          </p:cNvPr>
          <p:cNvSpPr/>
          <p:nvPr/>
        </p:nvSpPr>
        <p:spPr>
          <a:xfrm>
            <a:off x="4908047" y="1372619"/>
            <a:ext cx="288032" cy="1082820"/>
          </a:xfrm>
          <a:prstGeom prst="leftBrace">
            <a:avLst>
              <a:gd name="adj1" fmla="val 5088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125854-E605-410A-82D5-06648CCE6527}"/>
              </a:ext>
            </a:extLst>
          </p:cNvPr>
          <p:cNvSpPr txBox="1"/>
          <p:nvPr/>
        </p:nvSpPr>
        <p:spPr>
          <a:xfrm>
            <a:off x="5196079" y="1216451"/>
            <a:ext cx="4166968" cy="1293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静态资源映射配置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视图解析器 </a:t>
            </a:r>
            <a:r>
              <a:rPr lang="en-US" altLang="zh-CN"/>
              <a:t>ViewResolver</a:t>
            </a:r>
          </a:p>
          <a:p>
            <a:pPr>
              <a:lnSpc>
                <a:spcPct val="150000"/>
              </a:lnSpc>
            </a:pPr>
            <a:r>
              <a:rPr lang="zh-CN" altLang="en-US"/>
              <a:t>类型转换器</a:t>
            </a:r>
            <a:r>
              <a:rPr lang="en-US" altLang="zh-CN"/>
              <a:t>&amp;</a:t>
            </a:r>
            <a:r>
              <a:rPr lang="zh-CN" altLang="en-US"/>
              <a:t>格式转换器</a:t>
            </a:r>
            <a:endParaRPr lang="zh-CN" altLang="en-US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4C9C3B08-C22B-4882-843E-1E6565D4B3AE}"/>
              </a:ext>
            </a:extLst>
          </p:cNvPr>
          <p:cNvSpPr/>
          <p:nvPr/>
        </p:nvSpPr>
        <p:spPr>
          <a:xfrm>
            <a:off x="6130298" y="2602796"/>
            <a:ext cx="250725" cy="1490028"/>
          </a:xfrm>
          <a:prstGeom prst="leftBrace">
            <a:avLst>
              <a:gd name="adj1" fmla="val 5088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A902C3-B635-4EA0-926D-CFE3544255A6}"/>
              </a:ext>
            </a:extLst>
          </p:cNvPr>
          <p:cNvSpPr txBox="1"/>
          <p:nvPr/>
        </p:nvSpPr>
        <p:spPr>
          <a:xfrm>
            <a:off x="6468250" y="2541431"/>
            <a:ext cx="4166968" cy="160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/>
              <a:t>参数类型转换器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JSR-303</a:t>
            </a:r>
            <a:r>
              <a:rPr lang="zh-CN" altLang="en-US"/>
              <a:t>参数校验器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HandlerMapping</a:t>
            </a:r>
            <a:br>
              <a:rPr lang="en-US" altLang="zh-CN"/>
            </a:br>
            <a:r>
              <a:rPr lang="en-US" altLang="zh-CN"/>
              <a:t>HandlerAdapter</a:t>
            </a:r>
            <a:endParaRPr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2680DF-F2F3-4FB5-8414-D65C36ADE7D9}"/>
              </a:ext>
            </a:extLst>
          </p:cNvPr>
          <p:cNvSpPr/>
          <p:nvPr/>
        </p:nvSpPr>
        <p:spPr>
          <a:xfrm>
            <a:off x="2423592" y="5199583"/>
            <a:ext cx="3974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WebFluxConfigurationSupport</a:t>
            </a:r>
            <a:r>
              <a:rPr lang="en-US" altLang="zh-CN" sz="2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EFE2146-6AEF-4FE1-A210-4CE34F8C1DEE}"/>
              </a:ext>
            </a:extLst>
          </p:cNvPr>
          <p:cNvCxnSpPr/>
          <p:nvPr/>
        </p:nvCxnSpPr>
        <p:spPr>
          <a:xfrm>
            <a:off x="2063552" y="5487615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5CEBCAC7-6BBB-41E0-AD01-3056A99F5142}"/>
              </a:ext>
            </a:extLst>
          </p:cNvPr>
          <p:cNvSpPr/>
          <p:nvPr/>
        </p:nvSpPr>
        <p:spPr>
          <a:xfrm>
            <a:off x="6378217" y="4348183"/>
            <a:ext cx="250725" cy="2249157"/>
          </a:xfrm>
          <a:prstGeom prst="leftBrace">
            <a:avLst>
              <a:gd name="adj1" fmla="val 5088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F2152F8-64F1-4F31-95D2-02E22696185E}"/>
              </a:ext>
            </a:extLst>
          </p:cNvPr>
          <p:cNvSpPr txBox="1"/>
          <p:nvPr/>
        </p:nvSpPr>
        <p:spPr>
          <a:xfrm>
            <a:off x="6654518" y="4182964"/>
            <a:ext cx="4166968" cy="258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核心前端控制器 </a:t>
            </a:r>
            <a:r>
              <a:rPr lang="en-US" altLang="zh-CN"/>
              <a:t>DispatcherHandler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异常处理器 </a:t>
            </a:r>
            <a:r>
              <a:rPr lang="en-US" altLang="zh-CN"/>
              <a:t>WebExceptionHandler</a:t>
            </a:r>
          </a:p>
          <a:p>
            <a:pPr>
              <a:lnSpc>
                <a:spcPct val="130000"/>
              </a:lnSpc>
            </a:pPr>
            <a:r>
              <a:rPr lang="en-US" altLang="zh-CN"/>
              <a:t>RequestMappingHandlerMapping</a:t>
            </a:r>
          </a:p>
          <a:p>
            <a:pPr>
              <a:lnSpc>
                <a:spcPct val="130000"/>
              </a:lnSpc>
            </a:pPr>
            <a:r>
              <a:rPr lang="en-US" altLang="zh-CN"/>
              <a:t>RequestMappingHandlerAdapter</a:t>
            </a:r>
          </a:p>
          <a:p>
            <a:pPr>
              <a:lnSpc>
                <a:spcPct val="130000"/>
              </a:lnSpc>
            </a:pPr>
            <a:r>
              <a:rPr lang="en-US" altLang="zh-CN"/>
              <a:t>RouterFunctionMapping</a:t>
            </a:r>
          </a:p>
          <a:p>
            <a:pPr>
              <a:lnSpc>
                <a:spcPct val="130000"/>
              </a:lnSpc>
            </a:pPr>
            <a:r>
              <a:rPr lang="en-US" altLang="zh-CN"/>
              <a:t>HandlerFunctionAdapter</a:t>
            </a:r>
          </a:p>
          <a:p>
            <a:pPr>
              <a:lnSpc>
                <a:spcPct val="130000"/>
              </a:lnSpc>
            </a:pPr>
            <a:r>
              <a:rPr lang="en-US" altLang="zh-CN"/>
              <a:t>ResultHandler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3740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6610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DispatcherHandler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的传统方式工作原理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13-7 DispatcherHandler工作流程-传统模式">
            <a:extLst>
              <a:ext uri="{FF2B5EF4-FFF2-40B4-BE49-F238E27FC236}">
                <a16:creationId xmlns:a16="http://schemas.microsoft.com/office/drawing/2014/main" id="{6E035310-E8A2-4447-B4B3-5B09942A15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99456" y="1307852"/>
            <a:ext cx="9865096" cy="53556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3051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6969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DispatcherHandler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的函数式端点工作原理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13-10 DispatcherHandler工作流程-函数式端点">
            <a:extLst>
              <a:ext uri="{FF2B5EF4-FFF2-40B4-BE49-F238E27FC236}">
                <a16:creationId xmlns:a16="http://schemas.microsoft.com/office/drawing/2014/main" id="{83C760E4-D469-4C87-B7E5-3C9FB9FA9C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88398" y="1340768"/>
            <a:ext cx="9815204" cy="53285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223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/>
              <a:t>响应式编程与</a:t>
            </a:r>
            <a:r>
              <a:rPr lang="en-US" altLang="zh-CN"/>
              <a:t>Reactive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SpringBoot</a:t>
            </a:r>
            <a:r>
              <a:rPr lang="zh-CN" altLang="en-US"/>
              <a:t>整合</a:t>
            </a:r>
            <a:r>
              <a:rPr lang="en-US" altLang="zh-CN"/>
              <a:t>WebFlux</a:t>
            </a:r>
            <a:r>
              <a:rPr lang="zh-CN" altLang="en-US"/>
              <a:t>的快速使用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SpringBoot</a:t>
            </a:r>
            <a:r>
              <a:rPr lang="zh-CN" altLang="en-US"/>
              <a:t>整合</a:t>
            </a:r>
            <a:r>
              <a:rPr lang="en-US" altLang="zh-CN"/>
              <a:t>WebFlux</a:t>
            </a:r>
            <a:r>
              <a:rPr lang="zh-CN" altLang="en-US"/>
              <a:t>的核心自动装配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DispatcherHandler</a:t>
            </a:r>
            <a:r>
              <a:rPr lang="zh-CN" altLang="en-US"/>
              <a:t>的工作全流程</a:t>
            </a:r>
          </a:p>
          <a:p>
            <a:pPr marL="514350" indent="-5143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19336" y="1055018"/>
            <a:ext cx="3752850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58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19336" y="898079"/>
            <a:ext cx="3036168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74A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8"/>
          <p:cNvSpPr txBox="1"/>
          <p:nvPr/>
        </p:nvSpPr>
        <p:spPr>
          <a:xfrm>
            <a:off x="119336" y="139279"/>
            <a:ext cx="404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本章主要内容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命令式与响应式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51984" y="1844824"/>
            <a:ext cx="0" cy="43924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78228" y="2204864"/>
            <a:ext cx="5283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基于</a:t>
            </a:r>
            <a:r>
              <a:rPr lang="en-US" altLang="zh-CN"/>
              <a:t>WebMvc</a:t>
            </a:r>
            <a:r>
              <a:rPr lang="zh-CN" altLang="en-US"/>
              <a:t>的项目开发中，通过编写</a:t>
            </a:r>
            <a:r>
              <a:rPr lang="en-US" altLang="zh-CN"/>
              <a:t>Controller</a:t>
            </a:r>
            <a:r>
              <a:rPr lang="zh-CN" altLang="en-US"/>
              <a:t>前端控制器，注入</a:t>
            </a:r>
            <a:r>
              <a:rPr lang="en-US" altLang="zh-CN"/>
              <a:t>Service</a:t>
            </a:r>
            <a:r>
              <a:rPr lang="zh-CN" altLang="en-US"/>
              <a:t>业务逻辑类进行处理，</a:t>
            </a:r>
            <a:r>
              <a:rPr lang="en-US" altLang="zh-CN"/>
              <a:t>Service</a:t>
            </a:r>
            <a:r>
              <a:rPr lang="zh-CN" altLang="en-US"/>
              <a:t>中包含与数据库的交互、与中间件的通信等，这种编码风格就是命令式开发。</a:t>
            </a:r>
          </a:p>
        </p:txBody>
      </p:sp>
      <p:sp>
        <p:nvSpPr>
          <p:cNvPr id="10" name="矩形 9"/>
          <p:cNvSpPr/>
          <p:nvPr/>
        </p:nvSpPr>
        <p:spPr>
          <a:xfrm>
            <a:off x="2258312" y="401510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+mn-ea"/>
                <a:cs typeface="Times New Roman" panose="02020603050405020304" pitchFamily="18" charset="0"/>
              </a:rPr>
              <a:t>串行、阻塞</a:t>
            </a:r>
            <a:endParaRPr lang="zh-CN" altLang="en-US" sz="240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2024" y="2204864"/>
            <a:ext cx="5472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响应式开发将一个任务其拆分为一个个可以并行执行的工作任务，这些工作任务之间互不干扰，每个工作任务都可以接受特定的数据，并在处理完成后传递给整体流程的下一个任务，同时继续处理下一组数据。</a:t>
            </a:r>
          </a:p>
        </p:txBody>
      </p:sp>
      <p:sp>
        <p:nvSpPr>
          <p:cNvPr id="13" name="矩形 12"/>
          <p:cNvSpPr/>
          <p:nvPr/>
        </p:nvSpPr>
        <p:spPr>
          <a:xfrm>
            <a:off x="7263224" y="401510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+mn-ea"/>
                <a:cs typeface="Times New Roman" panose="02020603050405020304" pitchFamily="18" charset="0"/>
              </a:rPr>
              <a:t>被动接收而不是主动索取</a:t>
            </a:r>
            <a:endParaRPr lang="zh-CN" altLang="en-US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802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异步非阻塞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9496" y="1988840"/>
            <a:ext cx="5229225" cy="2790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80176" y="2260386"/>
            <a:ext cx="2880320" cy="2247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同步阻塞式</a:t>
            </a:r>
            <a:endParaRPr lang="en-US" altLang="zh-CN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同步非阻塞</a:t>
            </a:r>
            <a:endParaRPr lang="en-US" altLang="zh-CN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异步阻塞式</a:t>
            </a:r>
            <a:endParaRPr lang="en-US" altLang="zh-CN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异步非阻塞</a:t>
            </a:r>
          </a:p>
        </p:txBody>
      </p:sp>
    </p:spTree>
    <p:extLst>
      <p:ext uri="{BB962C8B-B14F-4D97-AF65-F5344CB8AC3E}">
        <p14:creationId xmlns:p14="http://schemas.microsoft.com/office/powerpoint/2010/main" val="159200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观察者模式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7568" y="3212976"/>
            <a:ext cx="7970612" cy="30243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48358" y="1699230"/>
            <a:ext cx="9289032" cy="877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+mn-ea"/>
                <a:cs typeface="Times New Roman" panose="02020603050405020304" pitchFamily="18" charset="0"/>
              </a:rPr>
              <a:t>观察者模式关注的点是某</a:t>
            </a:r>
            <a:r>
              <a:rPr lang="en-US" altLang="zh-CN" b="1">
                <a:latin typeface="+mn-ea"/>
                <a:cs typeface="Times New Roman" panose="02020603050405020304" pitchFamily="18" charset="0"/>
              </a:rPr>
              <a:t>一个对象被修改</a:t>
            </a:r>
            <a:r>
              <a:rPr lang="en-US" altLang="zh-CN" b="1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做出某些反应</a:t>
            </a:r>
            <a:r>
              <a:rPr lang="en-US" altLang="zh-CN" b="1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发布一个信息等，会自动通知依赖它的对象（订阅者）</a:t>
            </a:r>
            <a:r>
              <a:rPr lang="en-US" altLang="zh-CN">
                <a:latin typeface="宋体" panose="02010600030101010101" pitchFamily="2" charset="-122"/>
                <a:cs typeface="Times New Roman" panose="02020603050405020304" pitchFamily="18" charset="0"/>
              </a:rPr>
              <a:t>。观察者模式的三大核心是：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观察者、被观察主题、订阅者</a:t>
            </a:r>
            <a:r>
              <a:rPr lang="en-US" altLang="zh-CN"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前端框架的双向绑定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13-1 Vue的双向绑定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21321" y="2589933"/>
            <a:ext cx="10115842" cy="12922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070966" y="1340768"/>
            <a:ext cx="8016552" cy="877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Vue </a:t>
            </a:r>
            <a:r>
              <a:rPr lang="en-US" altLang="zh-CN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React </a:t>
            </a:r>
            <a:r>
              <a:rPr lang="en-US" altLang="zh-CN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AngularJS </a:t>
            </a:r>
            <a:r>
              <a:rPr lang="en-US" altLang="zh-CN">
                <a:latin typeface="宋体" panose="02010600030101010101" pitchFamily="2" charset="-122"/>
                <a:cs typeface="Times New Roman" panose="02020603050405020304" pitchFamily="18" charset="0"/>
              </a:rPr>
              <a:t>中有一个很基础的概念：</a:t>
            </a:r>
            <a:r>
              <a:rPr lang="en-US" altLang="zh-CN" b="1">
                <a:latin typeface="宋体" panose="02010600030101010101" pitchFamily="2" charset="-122"/>
                <a:cs typeface="Times New Roman" panose="02020603050405020304" pitchFamily="18" charset="0"/>
              </a:rPr>
              <a:t>双向绑定</a:t>
            </a:r>
            <a:r>
              <a:rPr lang="en-US" altLang="zh-CN">
                <a:latin typeface="宋体" panose="02010600030101010101" pitchFamily="2" charset="-122"/>
                <a:cs typeface="Times New Roman" panose="02020603050405020304" pitchFamily="18" charset="0"/>
              </a:rPr>
              <a:t>。通过修改输入框中的表单值，上方的</a:t>
            </a:r>
            <a:r>
              <a:rPr lang="en-US" altLang="zh-CN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>
                <a:latin typeface="宋体" panose="02010600030101010101" pitchFamily="2" charset="-122"/>
                <a:cs typeface="Times New Roman" panose="02020603050405020304" pitchFamily="18" charset="0"/>
              </a:rPr>
              <a:t>标签内容也会跟随变化，这就是响应式的体现。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34676" y="4149080"/>
            <a:ext cx="5053611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latinLnBrk="1">
              <a:buFont typeface="Arial" panose="020B0604020202020204" pitchFamily="34" charset="0"/>
              <a:buChar char=" "/>
            </a:pP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&lt;div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id</a:t>
            </a:r>
            <a:r>
              <a:rPr lang="en-US" altLang="zh-CN" sz="1600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6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"app"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&lt;p&gt;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{{ message }}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&lt;/p&gt;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&lt;input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v-model</a:t>
            </a:r>
            <a:r>
              <a:rPr lang="en-US" altLang="zh-CN" sz="1600">
                <a:solidFill>
                  <a:srgbClr val="00702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6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"message"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&gt;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&lt;/div&gt;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  <a:p>
            <a:pPr marL="342900" lvl="0" indent="-342900" latinLnBrk="1">
              <a:buFont typeface="Arial" panose="020B0604020202020204" pitchFamily="34" charset="0"/>
              <a:buChar char=" "/>
            </a:pP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var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app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Vue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({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el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: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'#app'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data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: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{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</a:t>
            </a:r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message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: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407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'SpringBoot good!'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}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})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398005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639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快速体会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Reactor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框架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627784" y="3932931"/>
            <a:ext cx="686442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class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QuickDemo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static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main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[]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args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Flux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Integer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flux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Flux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just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A07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1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40A07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2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40A07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3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flux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subscribe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System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out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::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println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b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zh-CN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7428" y="1588454"/>
            <a:ext cx="10225136" cy="1862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>
                <a:latin typeface="Consolas" panose="020B0609020204030204" pitchFamily="49" charset="0"/>
              </a:rPr>
              <a:t>发布订阅模型需要一个数据的生产者，即</a:t>
            </a:r>
            <a:r>
              <a:rPr lang="en-US" altLang="zh-CN">
                <a:latin typeface="Consolas" panose="020B0609020204030204" pitchFamily="49" charset="0"/>
              </a:rPr>
              <a:t>Publisher</a:t>
            </a:r>
            <a:r>
              <a:rPr lang="zh-CN" altLang="en-US">
                <a:latin typeface="Consolas" panose="020B0609020204030204" pitchFamily="49" charset="0"/>
              </a:rPr>
              <a:t>，</a:t>
            </a:r>
            <a:r>
              <a:rPr lang="en-US" altLang="zh-CN">
                <a:latin typeface="Consolas" panose="020B0609020204030204" pitchFamily="49" charset="0"/>
              </a:rPr>
              <a:t>Flux</a:t>
            </a:r>
            <a:r>
              <a:rPr lang="zh-CN" altLang="en-US">
                <a:latin typeface="Consolas" panose="020B0609020204030204" pitchFamily="49" charset="0"/>
              </a:rPr>
              <a:t>作为数据生产者，数据接收者的类型是</a:t>
            </a:r>
            <a:r>
              <a:rPr lang="en-US" altLang="zh-CN">
                <a:latin typeface="Consolas" panose="020B0609020204030204" pitchFamily="49" charset="0"/>
              </a:rPr>
              <a:t>Java8</a:t>
            </a:r>
            <a:r>
              <a:rPr lang="zh-CN" altLang="en-US">
                <a:latin typeface="Consolas" panose="020B0609020204030204" pitchFamily="49" charset="0"/>
              </a:rPr>
              <a:t>中的</a:t>
            </a:r>
            <a:r>
              <a:rPr lang="en-US" altLang="zh-CN">
                <a:latin typeface="Consolas" panose="020B0609020204030204" pitchFamily="49" charset="0"/>
              </a:rPr>
              <a:t>Consumer</a:t>
            </a:r>
            <a:r>
              <a:rPr lang="zh-CN" altLang="en-US">
                <a:latin typeface="Consolas" panose="020B0609020204030204" pitchFamily="49" charset="0"/>
              </a:rPr>
              <a:t>，所以此处可以传入</a:t>
            </a:r>
            <a:r>
              <a:rPr lang="en-US" altLang="zh-CN">
                <a:latin typeface="Consolas" panose="020B0609020204030204" pitchFamily="49" charset="0"/>
              </a:rPr>
              <a:t>Lambda</a:t>
            </a:r>
            <a:r>
              <a:rPr lang="zh-CN" altLang="en-US">
                <a:latin typeface="Consolas" panose="020B0609020204030204" pitchFamily="49" charset="0"/>
              </a:rPr>
              <a:t>表达式或者方法引用。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>
                <a:latin typeface="Consolas" panose="020B0609020204030204" pitchFamily="49" charset="0"/>
              </a:rPr>
              <a:t>生产者与接收者通过</a:t>
            </a:r>
            <a:r>
              <a:rPr lang="en-US" altLang="zh-CN">
                <a:latin typeface="Consolas" panose="020B0609020204030204" pitchFamily="49" charset="0"/>
              </a:rPr>
              <a:t>subscribe</a:t>
            </a:r>
            <a:r>
              <a:rPr lang="zh-CN" altLang="en-US">
                <a:latin typeface="Consolas" panose="020B0609020204030204" pitchFamily="49" charset="0"/>
              </a:rPr>
              <a:t>方法建立订阅关系（消费关系），一旦触发</a:t>
            </a:r>
            <a:r>
              <a:rPr lang="en-US" altLang="zh-CN">
                <a:latin typeface="Consolas" panose="020B0609020204030204" pitchFamily="49" charset="0"/>
              </a:rPr>
              <a:t>subscribe</a:t>
            </a:r>
            <a:r>
              <a:rPr lang="zh-CN" altLang="en-US">
                <a:latin typeface="Consolas" panose="020B0609020204030204" pitchFamily="49" charset="0"/>
              </a:rPr>
              <a:t>方法，接收者就可以接收发布者提供的数据并进行处理，直到生产者的数据全部处理完成，或者出现异常终止。</a:t>
            </a:r>
          </a:p>
        </p:txBody>
      </p:sp>
    </p:spTree>
    <p:extLst>
      <p:ext uri="{BB962C8B-B14F-4D97-AF65-F5344CB8AC3E}">
        <p14:creationId xmlns:p14="http://schemas.microsoft.com/office/powerpoint/2010/main" val="69347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响应式的核心规范组件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0B1E0D9-100F-46C9-91E9-BCF24D74B25A}"/>
              </a:ext>
            </a:extLst>
          </p:cNvPr>
          <p:cNvSpPr txBox="1"/>
          <p:nvPr/>
        </p:nvSpPr>
        <p:spPr>
          <a:xfrm>
            <a:off x="335360" y="213111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Publisher</a:t>
            </a:r>
            <a:r>
              <a:rPr lang="zh-CN" altLang="en-US"/>
              <a:t>：生成数据，并将数据发送给</a:t>
            </a:r>
            <a:r>
              <a:rPr lang="en-US" altLang="zh-CN"/>
              <a:t>Subscription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60335DC-AACA-40E7-B5C1-3FC6C64E4D71}"/>
              </a:ext>
            </a:extLst>
          </p:cNvPr>
          <p:cNvSpPr/>
          <p:nvPr/>
        </p:nvSpPr>
        <p:spPr>
          <a:xfrm>
            <a:off x="6528048" y="203006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2F9B132-8AAE-4EB2-90F6-3AEEEA05F344}"/>
              </a:ext>
            </a:extLst>
          </p:cNvPr>
          <p:cNvSpPr/>
          <p:nvPr/>
        </p:nvSpPr>
        <p:spPr>
          <a:xfrm>
            <a:off x="7369703" y="2169439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60575C5-9C3C-464E-8C1D-436552D5C971}"/>
              </a:ext>
            </a:extLst>
          </p:cNvPr>
          <p:cNvCxnSpPr/>
          <p:nvPr/>
        </p:nvCxnSpPr>
        <p:spPr>
          <a:xfrm>
            <a:off x="7932204" y="2169439"/>
            <a:ext cx="3744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5A26D10-3441-4582-A05F-FA9A2EA25D64}"/>
              </a:ext>
            </a:extLst>
          </p:cNvPr>
          <p:cNvCxnSpPr/>
          <p:nvPr/>
        </p:nvCxnSpPr>
        <p:spPr>
          <a:xfrm>
            <a:off x="7932204" y="2538771"/>
            <a:ext cx="3744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40E25E1-B661-48AE-AA5D-FD1BD8A415E8}"/>
              </a:ext>
            </a:extLst>
          </p:cNvPr>
          <p:cNvSpPr txBox="1"/>
          <p:nvPr/>
        </p:nvSpPr>
        <p:spPr>
          <a:xfrm>
            <a:off x="335360" y="308870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Subscriber</a:t>
            </a:r>
            <a:r>
              <a:rPr lang="zh-CN" altLang="en-US"/>
              <a:t>：利用</a:t>
            </a:r>
            <a:r>
              <a:rPr lang="en-US" altLang="zh-CN"/>
              <a:t>Subscription</a:t>
            </a:r>
            <a:r>
              <a:rPr lang="zh-CN" altLang="en-US"/>
              <a:t>接收数据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51D7F4-B89A-42B9-8176-3488CFCA1339}"/>
              </a:ext>
            </a:extLst>
          </p:cNvPr>
          <p:cNvSpPr txBox="1"/>
          <p:nvPr/>
        </p:nvSpPr>
        <p:spPr>
          <a:xfrm>
            <a:off x="6240016" y="1691515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Publisher</a:t>
            </a:r>
            <a:endParaRPr lang="zh-CN" altLang="en-US" sz="160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26C9C01E-A581-45AF-A323-57E7A5F46660}"/>
              </a:ext>
            </a:extLst>
          </p:cNvPr>
          <p:cNvSpPr/>
          <p:nvPr/>
        </p:nvSpPr>
        <p:spPr>
          <a:xfrm>
            <a:off x="8148228" y="2274498"/>
            <a:ext cx="216024" cy="1440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63B91EDB-8100-4EBF-A1B4-9453844E1364}"/>
              </a:ext>
            </a:extLst>
          </p:cNvPr>
          <p:cNvSpPr/>
          <p:nvPr/>
        </p:nvSpPr>
        <p:spPr>
          <a:xfrm>
            <a:off x="8580276" y="2270899"/>
            <a:ext cx="216024" cy="1440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8A780506-9CAC-4E30-844D-662D2014F3CE}"/>
              </a:ext>
            </a:extLst>
          </p:cNvPr>
          <p:cNvSpPr/>
          <p:nvPr/>
        </p:nvSpPr>
        <p:spPr>
          <a:xfrm>
            <a:off x="9012324" y="2270899"/>
            <a:ext cx="216024" cy="1440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015A718-3E8C-4D70-96E0-5902679D2BB9}"/>
              </a:ext>
            </a:extLst>
          </p:cNvPr>
          <p:cNvSpPr/>
          <p:nvPr/>
        </p:nvSpPr>
        <p:spPr>
          <a:xfrm>
            <a:off x="9444372" y="2270899"/>
            <a:ext cx="216024" cy="1440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870B4EB4-7850-4E47-BD83-E63C6C3D27A3}"/>
              </a:ext>
            </a:extLst>
          </p:cNvPr>
          <p:cNvSpPr/>
          <p:nvPr/>
        </p:nvSpPr>
        <p:spPr>
          <a:xfrm>
            <a:off x="9876420" y="2271110"/>
            <a:ext cx="216024" cy="1440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55DED1C-8835-4962-B960-8A141EB2C4E9}"/>
              </a:ext>
            </a:extLst>
          </p:cNvPr>
          <p:cNvSpPr/>
          <p:nvPr/>
        </p:nvSpPr>
        <p:spPr>
          <a:xfrm>
            <a:off x="10308468" y="2275764"/>
            <a:ext cx="216024" cy="1440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FBB87449-ABA7-46BD-B844-12F109A42F49}"/>
              </a:ext>
            </a:extLst>
          </p:cNvPr>
          <p:cNvSpPr/>
          <p:nvPr/>
        </p:nvSpPr>
        <p:spPr>
          <a:xfrm>
            <a:off x="10740516" y="2275764"/>
            <a:ext cx="216024" cy="1440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9BEFE98B-8A35-474C-BDAE-1FC317D599A6}"/>
              </a:ext>
            </a:extLst>
          </p:cNvPr>
          <p:cNvSpPr/>
          <p:nvPr/>
        </p:nvSpPr>
        <p:spPr>
          <a:xfrm>
            <a:off x="11172564" y="2275975"/>
            <a:ext cx="216024" cy="1440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E7D27AF-ABF9-42B6-9B90-BBA630BBCADC}"/>
              </a:ext>
            </a:extLst>
          </p:cNvPr>
          <p:cNvSpPr txBox="1"/>
          <p:nvPr/>
        </p:nvSpPr>
        <p:spPr>
          <a:xfrm>
            <a:off x="9181236" y="179427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data</a:t>
            </a:r>
            <a:endParaRPr lang="zh-CN" altLang="en-US" sz="16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947DB38-C898-4FF8-AA74-26CC5E25B78D}"/>
              </a:ext>
            </a:extLst>
          </p:cNvPr>
          <p:cNvSpPr/>
          <p:nvPr/>
        </p:nvSpPr>
        <p:spPr>
          <a:xfrm>
            <a:off x="7824192" y="2996952"/>
            <a:ext cx="3960440" cy="5040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Processor</a:t>
            </a:r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A34EB85C-4539-42A6-9E80-91F4A9023F22}"/>
              </a:ext>
            </a:extLst>
          </p:cNvPr>
          <p:cNvSpPr/>
          <p:nvPr/>
        </p:nvSpPr>
        <p:spPr>
          <a:xfrm>
            <a:off x="9799341" y="2687132"/>
            <a:ext cx="144016" cy="220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46EA32E1-4181-4296-8B81-B2BA0D577A75}"/>
              </a:ext>
            </a:extLst>
          </p:cNvPr>
          <p:cNvSpPr/>
          <p:nvPr/>
        </p:nvSpPr>
        <p:spPr>
          <a:xfrm>
            <a:off x="9792053" y="3625129"/>
            <a:ext cx="144016" cy="220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F185E18-CC60-4273-B3A7-FE747602107B}"/>
              </a:ext>
            </a:extLst>
          </p:cNvPr>
          <p:cNvCxnSpPr/>
          <p:nvPr/>
        </p:nvCxnSpPr>
        <p:spPr>
          <a:xfrm>
            <a:off x="7932204" y="4037001"/>
            <a:ext cx="3744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D1F227-2820-49BE-A601-70FD29E399AB}"/>
              </a:ext>
            </a:extLst>
          </p:cNvPr>
          <p:cNvCxnSpPr/>
          <p:nvPr/>
        </p:nvCxnSpPr>
        <p:spPr>
          <a:xfrm>
            <a:off x="7932204" y="4406333"/>
            <a:ext cx="3744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AD8F6948-79C4-4FF6-B66B-887666B270AA}"/>
              </a:ext>
            </a:extLst>
          </p:cNvPr>
          <p:cNvSpPr/>
          <p:nvPr/>
        </p:nvSpPr>
        <p:spPr>
          <a:xfrm>
            <a:off x="8148228" y="4142060"/>
            <a:ext cx="216024" cy="1440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426ACE27-7763-4EB4-8CCD-D9FACA48A66D}"/>
              </a:ext>
            </a:extLst>
          </p:cNvPr>
          <p:cNvSpPr/>
          <p:nvPr/>
        </p:nvSpPr>
        <p:spPr>
          <a:xfrm>
            <a:off x="8580276" y="4138461"/>
            <a:ext cx="216024" cy="1440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6EF5A633-8B37-4116-9C55-589CA539B04C}"/>
              </a:ext>
            </a:extLst>
          </p:cNvPr>
          <p:cNvSpPr/>
          <p:nvPr/>
        </p:nvSpPr>
        <p:spPr>
          <a:xfrm>
            <a:off x="9012324" y="4138461"/>
            <a:ext cx="216024" cy="1440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0895852B-E1C7-44FA-AC53-D65A31043A40}"/>
              </a:ext>
            </a:extLst>
          </p:cNvPr>
          <p:cNvSpPr/>
          <p:nvPr/>
        </p:nvSpPr>
        <p:spPr>
          <a:xfrm>
            <a:off x="9444372" y="4138461"/>
            <a:ext cx="216024" cy="1440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02590087-25E0-40D4-9AEA-868D455BD719}"/>
              </a:ext>
            </a:extLst>
          </p:cNvPr>
          <p:cNvSpPr/>
          <p:nvPr/>
        </p:nvSpPr>
        <p:spPr>
          <a:xfrm>
            <a:off x="9876420" y="4138672"/>
            <a:ext cx="216024" cy="1440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2BD4A216-7135-4FFF-A8BA-B7675D274B12}"/>
              </a:ext>
            </a:extLst>
          </p:cNvPr>
          <p:cNvSpPr/>
          <p:nvPr/>
        </p:nvSpPr>
        <p:spPr>
          <a:xfrm>
            <a:off x="10308468" y="4143326"/>
            <a:ext cx="216024" cy="1440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BC472223-406E-4704-BA4B-26B684339780}"/>
              </a:ext>
            </a:extLst>
          </p:cNvPr>
          <p:cNvSpPr/>
          <p:nvPr/>
        </p:nvSpPr>
        <p:spPr>
          <a:xfrm>
            <a:off x="10740516" y="4143326"/>
            <a:ext cx="216024" cy="1440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9E706DA9-7F6A-4659-ABA2-BB2F6CA7FA2B}"/>
              </a:ext>
            </a:extLst>
          </p:cNvPr>
          <p:cNvSpPr/>
          <p:nvPr/>
        </p:nvSpPr>
        <p:spPr>
          <a:xfrm>
            <a:off x="11172564" y="4143537"/>
            <a:ext cx="216024" cy="1440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42BC1D1-C16D-4B81-9390-867B988F6180}"/>
              </a:ext>
            </a:extLst>
          </p:cNvPr>
          <p:cNvSpPr txBox="1"/>
          <p:nvPr/>
        </p:nvSpPr>
        <p:spPr>
          <a:xfrm>
            <a:off x="335360" y="404629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Subscription</a:t>
            </a:r>
            <a:r>
              <a:rPr lang="zh-CN" altLang="en-US"/>
              <a:t>：建立</a:t>
            </a:r>
            <a:r>
              <a:rPr lang="en-US" altLang="zh-CN"/>
              <a:t>Publisher</a:t>
            </a:r>
            <a:r>
              <a:rPr lang="zh-CN" altLang="en-US"/>
              <a:t>与</a:t>
            </a:r>
            <a:r>
              <a:rPr lang="en-US" altLang="zh-CN"/>
              <a:t>Subscriber</a:t>
            </a:r>
            <a:r>
              <a:rPr lang="zh-CN" altLang="en-US"/>
              <a:t>的关系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D62F8C-26A3-4DCA-B6B5-C780BDBA7322}"/>
              </a:ext>
            </a:extLst>
          </p:cNvPr>
          <p:cNvSpPr txBox="1"/>
          <p:nvPr/>
        </p:nvSpPr>
        <p:spPr>
          <a:xfrm>
            <a:off x="335360" y="500388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Processor</a:t>
            </a:r>
            <a:r>
              <a:rPr lang="zh-CN" altLang="en-US"/>
              <a:t>：</a:t>
            </a:r>
            <a:r>
              <a:rPr lang="en-US" altLang="zh-CN"/>
              <a:t>Publisher</a:t>
            </a:r>
            <a:r>
              <a:rPr lang="zh-CN" altLang="en-US"/>
              <a:t>与</a:t>
            </a:r>
            <a:r>
              <a:rPr lang="en-US" altLang="zh-CN"/>
              <a:t>Subscriber</a:t>
            </a:r>
            <a:r>
              <a:rPr lang="zh-CN" altLang="en-US"/>
              <a:t>的结合体</a:t>
            </a: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49CBAEDC-C6AA-4C71-A087-E4AD34BC126A}"/>
              </a:ext>
            </a:extLst>
          </p:cNvPr>
          <p:cNvSpPr/>
          <p:nvPr/>
        </p:nvSpPr>
        <p:spPr>
          <a:xfrm>
            <a:off x="9792053" y="4665179"/>
            <a:ext cx="144016" cy="220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手动操作 49">
            <a:extLst>
              <a:ext uri="{FF2B5EF4-FFF2-40B4-BE49-F238E27FC236}">
                <a16:creationId xmlns:a16="http://schemas.microsoft.com/office/drawing/2014/main" id="{0415051A-123D-4E53-9C22-E05A06A8946C}"/>
              </a:ext>
            </a:extLst>
          </p:cNvPr>
          <p:cNvSpPr/>
          <p:nvPr/>
        </p:nvSpPr>
        <p:spPr>
          <a:xfrm flipV="1">
            <a:off x="8760385" y="5046855"/>
            <a:ext cx="2207352" cy="50405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AC54CDA-9CC0-4632-9708-8C855C356D2D}"/>
              </a:ext>
            </a:extLst>
          </p:cNvPr>
          <p:cNvSpPr txBox="1"/>
          <p:nvPr/>
        </p:nvSpPr>
        <p:spPr>
          <a:xfrm>
            <a:off x="9138427" y="5114215"/>
            <a:ext cx="145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Subscriber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1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7448" y="411759"/>
            <a:ext cx="3639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Reactor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中的常用组件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pic>
        <p:nvPicPr>
          <p:cNvPr id="6" name="Picture" descr="图13-2 Flux中定义的subscribe方法">
            <a:extLst>
              <a:ext uri="{FF2B5EF4-FFF2-40B4-BE49-F238E27FC236}">
                <a16:creationId xmlns:a16="http://schemas.microsoft.com/office/drawing/2014/main" id="{5C68ABF3-3BE9-4D24-83C9-E0205AD7C8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22061" y="2636912"/>
            <a:ext cx="8280881" cy="203430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44216A4-0F54-4840-B625-E448C5AB26B3}"/>
              </a:ext>
            </a:extLst>
          </p:cNvPr>
          <p:cNvSpPr txBox="1"/>
          <p:nvPr/>
        </p:nvSpPr>
        <p:spPr>
          <a:xfrm>
            <a:off x="528076" y="1538482"/>
            <a:ext cx="7668852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Flux</a:t>
            </a:r>
            <a:r>
              <a:rPr lang="zh-CN" altLang="en-US"/>
              <a:t>：</a:t>
            </a:r>
            <a:r>
              <a:rPr lang="en-US" altLang="zh-CN"/>
              <a:t>Publisher</a:t>
            </a:r>
            <a:r>
              <a:rPr lang="zh-CN" altLang="en-US"/>
              <a:t>的一种实现，可以简单地理解为“非阻塞的</a:t>
            </a:r>
            <a:r>
              <a:rPr lang="en-US" altLang="zh-CN"/>
              <a:t>Stream</a:t>
            </a:r>
            <a:r>
              <a:rPr lang="zh-CN" altLang="en-US"/>
              <a:t>”，其内部定义了很多</a:t>
            </a:r>
            <a:r>
              <a:rPr lang="en-US" altLang="zh-CN"/>
              <a:t>subscribe</a:t>
            </a:r>
            <a:r>
              <a:rPr lang="zh-CN" altLang="en-US"/>
              <a:t>方法，用于消费数据。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4B17DF-A16A-4D4A-96BC-84C9E933DC75}"/>
              </a:ext>
            </a:extLst>
          </p:cNvPr>
          <p:cNvSpPr txBox="1"/>
          <p:nvPr/>
        </p:nvSpPr>
        <p:spPr>
          <a:xfrm>
            <a:off x="528075" y="4899007"/>
            <a:ext cx="7668852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Mono</a:t>
            </a:r>
            <a:r>
              <a:rPr lang="zh-CN" altLang="en-US"/>
              <a:t>：</a:t>
            </a:r>
            <a:r>
              <a:rPr lang="en-US" altLang="zh-CN"/>
              <a:t>Publisher</a:t>
            </a:r>
            <a:r>
              <a:rPr lang="zh-CN" altLang="en-US"/>
              <a:t>的另一种实现，可以简单理解为“非阻塞的</a:t>
            </a:r>
            <a:r>
              <a:rPr lang="en-US" altLang="zh-CN"/>
              <a:t>Optional</a:t>
            </a:r>
            <a:r>
              <a:rPr lang="zh-CN" altLang="en-US"/>
              <a:t>”，它的特征是内部包含最多一个对象实力实例，操作方式与</a:t>
            </a:r>
            <a:r>
              <a:rPr lang="en-US" altLang="zh-CN"/>
              <a:t>Flux</a:t>
            </a:r>
            <a:r>
              <a:rPr lang="zh-CN" altLang="en-US"/>
              <a:t>类似。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BDC18B2-6917-40FB-B46E-22441529AD10}"/>
              </a:ext>
            </a:extLst>
          </p:cNvPr>
          <p:cNvSpPr/>
          <p:nvPr/>
        </p:nvSpPr>
        <p:spPr>
          <a:xfrm>
            <a:off x="8350689" y="176827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1D9AD53-8356-4C71-8855-07B0DCF82868}"/>
              </a:ext>
            </a:extLst>
          </p:cNvPr>
          <p:cNvSpPr/>
          <p:nvPr/>
        </p:nvSpPr>
        <p:spPr>
          <a:xfrm>
            <a:off x="9120336" y="1907649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388BBDC-42F0-4BFF-AD8C-33A3FB0D5672}"/>
              </a:ext>
            </a:extLst>
          </p:cNvPr>
          <p:cNvCxnSpPr>
            <a:cxnSpLocks/>
          </p:cNvCxnSpPr>
          <p:nvPr/>
        </p:nvCxnSpPr>
        <p:spPr>
          <a:xfrm>
            <a:off x="9652022" y="1907649"/>
            <a:ext cx="23402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FA20823-A9CD-40B4-B62C-A13899C3CE8B}"/>
              </a:ext>
            </a:extLst>
          </p:cNvPr>
          <p:cNvCxnSpPr>
            <a:cxnSpLocks/>
          </p:cNvCxnSpPr>
          <p:nvPr/>
        </p:nvCxnSpPr>
        <p:spPr>
          <a:xfrm>
            <a:off x="9652022" y="2276981"/>
            <a:ext cx="23402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41748034-F0B6-46D7-9653-F4A05912C4CA}"/>
              </a:ext>
            </a:extLst>
          </p:cNvPr>
          <p:cNvSpPr/>
          <p:nvPr/>
        </p:nvSpPr>
        <p:spPr>
          <a:xfrm>
            <a:off x="9868046" y="2012708"/>
            <a:ext cx="216024" cy="1440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16F59A6A-540C-4BDE-8169-4B3648BC8128}"/>
              </a:ext>
            </a:extLst>
          </p:cNvPr>
          <p:cNvSpPr/>
          <p:nvPr/>
        </p:nvSpPr>
        <p:spPr>
          <a:xfrm>
            <a:off x="10300094" y="2009109"/>
            <a:ext cx="216024" cy="1440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F684BE1-465B-48F2-A0DD-F4EFD64BCF86}"/>
              </a:ext>
            </a:extLst>
          </p:cNvPr>
          <p:cNvSpPr/>
          <p:nvPr/>
        </p:nvSpPr>
        <p:spPr>
          <a:xfrm>
            <a:off x="10732142" y="2009109"/>
            <a:ext cx="216024" cy="1440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666D3DF-8B0E-42FE-AF7A-29B4FBF9EB43}"/>
              </a:ext>
            </a:extLst>
          </p:cNvPr>
          <p:cNvSpPr/>
          <p:nvPr/>
        </p:nvSpPr>
        <p:spPr>
          <a:xfrm>
            <a:off x="11164190" y="2009109"/>
            <a:ext cx="216024" cy="1440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66A79FE3-85E5-46D3-918B-A518FFDCF7EF}"/>
              </a:ext>
            </a:extLst>
          </p:cNvPr>
          <p:cNvSpPr/>
          <p:nvPr/>
        </p:nvSpPr>
        <p:spPr>
          <a:xfrm>
            <a:off x="11596238" y="2009320"/>
            <a:ext cx="216024" cy="1440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F3D5E30-AAC2-4611-B787-5F82261CBE0D}"/>
              </a:ext>
            </a:extLst>
          </p:cNvPr>
          <p:cNvSpPr/>
          <p:nvPr/>
        </p:nvSpPr>
        <p:spPr>
          <a:xfrm>
            <a:off x="8854745" y="5085184"/>
            <a:ext cx="648072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DA815249-00D9-4585-BF05-D185055B10C4}"/>
              </a:ext>
            </a:extLst>
          </p:cNvPr>
          <p:cNvSpPr/>
          <p:nvPr/>
        </p:nvSpPr>
        <p:spPr>
          <a:xfrm>
            <a:off x="9624392" y="5224554"/>
            <a:ext cx="432048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AF71813-3560-4936-A3A9-57CB86ED6B0C}"/>
              </a:ext>
            </a:extLst>
          </p:cNvPr>
          <p:cNvCxnSpPr>
            <a:cxnSpLocks/>
          </p:cNvCxnSpPr>
          <p:nvPr/>
        </p:nvCxnSpPr>
        <p:spPr>
          <a:xfrm>
            <a:off x="10200456" y="5224554"/>
            <a:ext cx="1179758" cy="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BEC4B2D-89B6-4A31-B206-F6558FB19B9A}"/>
              </a:ext>
            </a:extLst>
          </p:cNvPr>
          <p:cNvCxnSpPr>
            <a:cxnSpLocks/>
          </p:cNvCxnSpPr>
          <p:nvPr/>
        </p:nvCxnSpPr>
        <p:spPr>
          <a:xfrm>
            <a:off x="10200456" y="5593886"/>
            <a:ext cx="1179758" cy="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18D090BE-CEF3-41AD-9430-4610A064AD1E}"/>
              </a:ext>
            </a:extLst>
          </p:cNvPr>
          <p:cNvSpPr/>
          <p:nvPr/>
        </p:nvSpPr>
        <p:spPr>
          <a:xfrm>
            <a:off x="10704512" y="5326014"/>
            <a:ext cx="216024" cy="14401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0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1303</Words>
  <Application>Microsoft Office PowerPoint</Application>
  <PresentationFormat>宽屏</PresentationFormat>
  <Paragraphs>104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宋体</vt:lpstr>
      <vt:lpstr>微软雅黑</vt:lpstr>
      <vt:lpstr>微软雅黑 Light</vt:lpstr>
      <vt:lpstr>Arial</vt:lpstr>
      <vt:lpstr>Calibri</vt:lpstr>
      <vt:lpstr>Cambria</vt:lpstr>
      <vt:lpstr>Consolas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LinkedBear</dc:creator>
  <cp:lastModifiedBy>LinkedBear</cp:lastModifiedBy>
  <cp:revision>49</cp:revision>
  <dcterms:created xsi:type="dcterms:W3CDTF">2015-06-09T12:35:00Z</dcterms:created>
  <dcterms:modified xsi:type="dcterms:W3CDTF">2022-06-13T12:19:51Z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