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8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251">
          <p15:clr>
            <a:srgbClr val="A4A3A4"/>
          </p15:clr>
        </p15:guide>
        <p15:guide id="4" orient="horz" pos="3203">
          <p15:clr>
            <a:srgbClr val="A4A3A4"/>
          </p15:clr>
        </p15:guide>
        <p15:guide id="5" pos="3840">
          <p15:clr>
            <a:srgbClr val="A4A3A4"/>
          </p15:clr>
        </p15:guide>
        <p15:guide id="6" pos="2512">
          <p15:clr>
            <a:srgbClr val="A4A3A4"/>
          </p15:clr>
        </p15:guide>
        <p15:guide id="7" pos="3244">
          <p15:clr>
            <a:srgbClr val="A4A3A4"/>
          </p15:clr>
        </p15:guide>
        <p15:guide id="8" pos="1546">
          <p15:clr>
            <a:srgbClr val="A4A3A4"/>
          </p15:clr>
        </p15:guide>
        <p15:guide id="9" pos="814">
          <p15:clr>
            <a:srgbClr val="A4A3A4"/>
          </p15:clr>
        </p15:guide>
        <p15:guide id="10" pos="4110">
          <p15:clr>
            <a:srgbClr val="A4A3A4"/>
          </p15:clr>
        </p15:guide>
        <p15:guide id="11" pos="4798">
          <p15:clr>
            <a:srgbClr val="A4A3A4"/>
          </p15:clr>
        </p15:guide>
        <p15:guide id="12" pos="5890">
          <p15:clr>
            <a:srgbClr val="A4A3A4"/>
          </p15:clr>
        </p15:guide>
        <p15:guide id="13" pos="69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D93"/>
    <a:srgbClr val="F58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4" autoAdjust="0"/>
    <p:restoredTop sz="92321" autoAdjust="0"/>
  </p:normalViewPr>
  <p:slideViewPr>
    <p:cSldViewPr>
      <p:cViewPr varScale="1">
        <p:scale>
          <a:sx n="115" d="100"/>
          <a:sy n="115" d="100"/>
        </p:scale>
        <p:origin x="960" y="86"/>
      </p:cViewPr>
      <p:guideLst>
        <p:guide orient="horz" pos="2160"/>
        <p:guide orient="horz" pos="2387"/>
        <p:guide orient="horz" pos="2251"/>
        <p:guide orient="horz" pos="3203"/>
        <p:guide pos="3840"/>
        <p:guide pos="2512"/>
        <p:guide pos="3244"/>
        <p:guide pos="1546"/>
        <p:guide pos="814"/>
        <p:guide pos="4110"/>
        <p:guide pos="4798"/>
        <p:guide pos="5890"/>
        <p:guide pos="6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118E2955-DC7D-45B4-95AC-59BA403BEE73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FBC227D9-DD57-48AE-8A4F-074CA2518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微软雅黑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87488" y="2094271"/>
            <a:ext cx="3237334" cy="718723"/>
            <a:chOff x="1124422" y="2696529"/>
            <a:chExt cx="2880320" cy="673644"/>
          </a:xfrm>
        </p:grpSpPr>
        <p:sp>
          <p:nvSpPr>
            <p:cNvPr id="7" name="矩形 6"/>
            <p:cNvSpPr/>
            <p:nvPr/>
          </p:nvSpPr>
          <p:spPr>
            <a:xfrm>
              <a:off x="1124422" y="2696529"/>
              <a:ext cx="2880320" cy="673644"/>
            </a:xfrm>
            <a:prstGeom prst="rect">
              <a:avLst/>
            </a:prstGeom>
            <a:solidFill>
              <a:srgbClr val="F58C65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3443" y="2735342"/>
              <a:ext cx="2502278" cy="54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第 </a:t>
              </a:r>
              <a:r>
                <a:rPr lang="en-US" altLang="zh-CN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4 </a:t>
              </a:r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部 分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55640" y="2816494"/>
            <a:ext cx="9126127" cy="1476602"/>
            <a:chOff x="2423592" y="3428999"/>
            <a:chExt cx="8047881" cy="936105"/>
          </a:xfrm>
        </p:grpSpPr>
        <p:sp>
          <p:nvSpPr>
            <p:cNvPr id="9" name="矩形 8"/>
            <p:cNvSpPr/>
            <p:nvPr/>
          </p:nvSpPr>
          <p:spPr>
            <a:xfrm>
              <a:off x="2423592" y="3428999"/>
              <a:ext cx="7488832" cy="936105"/>
            </a:xfrm>
            <a:prstGeom prst="rect">
              <a:avLst/>
            </a:prstGeom>
            <a:solidFill>
              <a:srgbClr val="74AD9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50593" y="3692178"/>
              <a:ext cx="7920880" cy="40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第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14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章  运 行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SpringBoot 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应 用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021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JarLauncher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的引导原理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623245" y="3356992"/>
            <a:ext cx="11053302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protected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launch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[]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args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throws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Exception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注册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URL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协议并清除应用缓存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(!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isExploded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JarFile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registerUrlProtocolHandler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创建类加载器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ClassLoader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classLoader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createClassLoader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getClassPathArchivesIterator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());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jarMode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System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getProperty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"jarmode"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获取主启动类的类名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launchClass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jarMode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!=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null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&amp;&amp;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!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jarMode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isEmpty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?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JAR_MODE_LAUNCHER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: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getMainClass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执行主启动类的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main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方法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launch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args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launchClass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classLoader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3017474" y="1484784"/>
            <a:ext cx="62648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JarLauncher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引导启动的关键步骤：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）创建特殊的类加载器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）获取主启动类的类名（搜索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BOOT-INF/classes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目录下）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）执行主启动类的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1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036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外部容器引导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war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包启动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055441" y="3645024"/>
            <a:ext cx="10081120" cy="2713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1750" marR="306070">
              <a:spcBef>
                <a:spcPts val="500"/>
              </a:spcBef>
              <a:spcAft>
                <a:spcPts val="500"/>
              </a:spcAft>
            </a:pPr>
            <a:r>
              <a:rPr lang="en-US" altLang="zh-CN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 instance of the ServletContainerInitializer is looked up via the jar services API by the container at container / application startup time. The framework providing an implementation of the ServletContainerInitializer MUST bundle in the META-INF/services directory of the jar file a file called javax.servlet.ServletContainerInitializer, as per the jar services API, that points to the implementation class of the ServletContainerInitializer.</a:t>
            </a:r>
            <a:endParaRPr lang="zh-CN" altLang="zh-CN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1750" marR="306070">
              <a:spcBef>
                <a:spcPts val="500"/>
              </a:spcBef>
              <a:spcAft>
                <a:spcPts val="500"/>
              </a:spcAf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在容器</a:t>
            </a:r>
            <a:r>
              <a:rPr lang="en-US" altLang="zh-CN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应用程序启动时，容器通过</a:t>
            </a:r>
            <a:r>
              <a:rPr lang="en-US" altLang="zh-CN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SPI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机制，查找</a:t>
            </a:r>
            <a:r>
              <a:rPr lang="en-US" altLang="zh-CN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ServletContainerInitializer</a:t>
            </a:r>
            <a:r>
              <a:rPr lang="en-US" altLang="zh-CN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的实例。提供</a:t>
            </a:r>
            <a:r>
              <a:rPr lang="en-US" altLang="zh-CN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ServletContainerInitializer</a:t>
            </a:r>
            <a:r>
              <a:rPr lang="en-US" altLang="zh-CN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实现的框架必须在</a:t>
            </a:r>
            <a:r>
              <a:rPr lang="en-US" altLang="zh-CN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jar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包的</a:t>
            </a:r>
            <a:r>
              <a:rPr lang="en-US" altLang="zh-CN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META-INF/services</a:t>
            </a:r>
            <a:r>
              <a:rPr lang="en-US" altLang="zh-CN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目录中定义一个名为</a:t>
            </a:r>
            <a:r>
              <a:rPr lang="en-US" altLang="zh-CN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javax.servlet.ServletContainerInitializer</a:t>
            </a:r>
            <a:r>
              <a:rPr lang="en-US" altLang="zh-CN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的文件，根据</a:t>
            </a:r>
            <a:r>
              <a:rPr lang="en-US" altLang="zh-CN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SPI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机制，找到对应的</a:t>
            </a:r>
            <a:r>
              <a:rPr lang="en-US" altLang="zh-CN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ServletContainerInitializer</a:t>
            </a:r>
            <a:r>
              <a:rPr lang="en-US" altLang="zh-CN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接口的实现类。</a:t>
            </a:r>
            <a:endParaRPr lang="zh-CN" altLang="zh-CN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60980" y="3140968"/>
            <a:ext cx="6470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运行时插件的设计（节选自</a:t>
            </a:r>
            <a:r>
              <a:rPr lang="en-US" altLang="zh-CN"/>
              <a:t>Servlet3.0</a:t>
            </a:r>
            <a:r>
              <a:rPr lang="zh-CN" altLang="en-US"/>
              <a:t>规范文档的</a:t>
            </a:r>
            <a:r>
              <a:rPr lang="en-US" altLang="zh-CN"/>
              <a:t>8.2.4</a:t>
            </a:r>
            <a:r>
              <a:rPr lang="zh-CN" altLang="en-US"/>
              <a:t>节）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18249" y="1643670"/>
            <a:ext cx="7555502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外置</a:t>
            </a:r>
            <a:r>
              <a:rPr lang="en-US" altLang="zh-CN"/>
              <a:t>Servlet</a:t>
            </a:r>
            <a:r>
              <a:rPr lang="zh-CN" altLang="en-US"/>
              <a:t>容器在引导</a:t>
            </a:r>
            <a:r>
              <a:rPr lang="en-US" altLang="zh-CN"/>
              <a:t>SpringBoot war</a:t>
            </a:r>
            <a:r>
              <a:rPr lang="zh-CN" altLang="en-US"/>
              <a:t>包启动时，会利用</a:t>
            </a:r>
            <a:r>
              <a:rPr lang="en-US" altLang="zh-CN"/>
              <a:t>Servlet3.0</a:t>
            </a:r>
            <a:r>
              <a:rPr lang="zh-CN" altLang="en-US"/>
              <a:t>及以上规范的特性进行应用的初始化。</a:t>
            </a:r>
          </a:p>
        </p:txBody>
      </p:sp>
    </p:spTree>
    <p:extLst>
      <p:ext uri="{BB962C8B-B14F-4D97-AF65-F5344CB8AC3E}">
        <p14:creationId xmlns:p14="http://schemas.microsoft.com/office/powerpoint/2010/main" val="274441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866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SpringBootServletInitializer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225607" y="1700808"/>
            <a:ext cx="7776864" cy="1293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SpringBoot</a:t>
            </a:r>
            <a:r>
              <a:rPr lang="zh-CN" altLang="en-US"/>
              <a:t>打</a:t>
            </a:r>
            <a:r>
              <a:rPr lang="en-US" altLang="zh-CN"/>
              <a:t>war</a:t>
            </a:r>
            <a:r>
              <a:rPr lang="zh-CN" altLang="en-US"/>
              <a:t>包运行时，除了修改</a:t>
            </a:r>
            <a:r>
              <a:rPr lang="en-US" altLang="zh-CN"/>
              <a:t>pom.xml</a:t>
            </a:r>
            <a:r>
              <a:rPr lang="zh-CN" altLang="en-US"/>
              <a:t>中的打包方式、修改嵌入式</a:t>
            </a:r>
            <a:r>
              <a:rPr lang="en-US" altLang="zh-CN"/>
              <a:t>Web</a:t>
            </a:r>
            <a:r>
              <a:rPr lang="zh-CN" altLang="en-US"/>
              <a:t>容器的作用域之外，还需要编写一个</a:t>
            </a:r>
            <a:r>
              <a:rPr lang="en-US" altLang="zh-CN"/>
              <a:t>SpringBootServletInitializer</a:t>
            </a:r>
            <a:r>
              <a:rPr lang="zh-CN" altLang="en-US"/>
              <a:t>的子类，指定</a:t>
            </a:r>
            <a:r>
              <a:rPr lang="en-US" altLang="zh-CN"/>
              <a:t>SpringBoot</a:t>
            </a:r>
            <a:r>
              <a:rPr lang="zh-CN" altLang="en-US"/>
              <a:t>主启动类作为启动源。</a:t>
            </a:r>
          </a:p>
        </p:txBody>
      </p:sp>
      <p:sp>
        <p:nvSpPr>
          <p:cNvPr id="8" name="矩形 7"/>
          <p:cNvSpPr/>
          <p:nvPr/>
        </p:nvSpPr>
        <p:spPr>
          <a:xfrm>
            <a:off x="551384" y="3429000"/>
            <a:ext cx="1112531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ServletInitializer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extends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SpringBootServletInitializer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@Override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protected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SpringApplicationBuilder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configure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SpringApplicationBuilder application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application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sources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SpringBootLaunchApplication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6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294170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794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 ServletContainerInitializer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的加载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77EB31A-74C9-441E-953F-2A0B05A7CDDB}"/>
              </a:ext>
            </a:extLst>
          </p:cNvPr>
          <p:cNvSpPr/>
          <p:nvPr/>
        </p:nvSpPr>
        <p:spPr>
          <a:xfrm>
            <a:off x="640436" y="1484784"/>
            <a:ext cx="151216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/>
              <a:t>外置</a:t>
            </a:r>
            <a:r>
              <a:rPr lang="en-US" altLang="zh-CN"/>
              <a:t>Tomcat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3CE03BC-BE29-44E5-8282-D685E1147790}"/>
              </a:ext>
            </a:extLst>
          </p:cNvPr>
          <p:cNvSpPr/>
          <p:nvPr/>
        </p:nvSpPr>
        <p:spPr>
          <a:xfrm>
            <a:off x="1216500" y="2752713"/>
            <a:ext cx="719931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war</a:t>
            </a:r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52FC521-FFEF-4F48-A647-8D712BCEF1A1}"/>
              </a:ext>
            </a:extLst>
          </p:cNvPr>
          <p:cNvSpPr/>
          <p:nvPr/>
        </p:nvSpPr>
        <p:spPr>
          <a:xfrm>
            <a:off x="2329970" y="2860725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EB6F0B4-1C34-40BA-8878-E38E93090708}"/>
              </a:ext>
            </a:extLst>
          </p:cNvPr>
          <p:cNvSpPr/>
          <p:nvPr/>
        </p:nvSpPr>
        <p:spPr>
          <a:xfrm>
            <a:off x="2872684" y="2348880"/>
            <a:ext cx="230425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/>
              <a:t>SpringBoot webapp</a:t>
            </a:r>
            <a:endParaRPr lang="zh-CN" altLang="en-US" sz="16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D2FE44-9548-4D01-B00D-ED4695BC5C30}"/>
              </a:ext>
            </a:extLst>
          </p:cNvPr>
          <p:cNvSpPr txBox="1"/>
          <p:nvPr/>
        </p:nvSpPr>
        <p:spPr>
          <a:xfrm>
            <a:off x="5536769" y="2938819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META-INF/services/javax.servlet.ServletContainerInitializer</a:t>
            </a:r>
            <a:endParaRPr lang="zh-CN" altLang="en-US" sz="1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F29974-3A91-4D4C-9C52-0DFD37C197F7}"/>
              </a:ext>
            </a:extLst>
          </p:cNvPr>
          <p:cNvSpPr/>
          <p:nvPr/>
        </p:nvSpPr>
        <p:spPr>
          <a:xfrm>
            <a:off x="3935760" y="2977291"/>
            <a:ext cx="1008112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spi</a:t>
            </a:r>
            <a:endParaRPr lang="zh-CN" altLang="en-US" sz="11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5FC99A-7CF8-41F9-8C81-76422CEF4DFE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943872" y="3092707"/>
            <a:ext cx="59289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54295AA-7C5F-40C7-A059-5FF5FFB1F0CE}"/>
              </a:ext>
            </a:extLst>
          </p:cNvPr>
          <p:cNvSpPr/>
          <p:nvPr/>
        </p:nvSpPr>
        <p:spPr>
          <a:xfrm>
            <a:off x="6744071" y="3779891"/>
            <a:ext cx="3871388" cy="393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SpringServletContainerInitializer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54B2F129-8CD7-475F-A4D2-427552EFA19F}"/>
              </a:ext>
            </a:extLst>
          </p:cNvPr>
          <p:cNvSpPr/>
          <p:nvPr/>
        </p:nvSpPr>
        <p:spPr>
          <a:xfrm>
            <a:off x="8580170" y="3359355"/>
            <a:ext cx="199191" cy="30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D72B3D7D-DCEC-4467-AFC0-E8566FECDC8C}"/>
              </a:ext>
            </a:extLst>
          </p:cNvPr>
          <p:cNvSpPr/>
          <p:nvPr/>
        </p:nvSpPr>
        <p:spPr>
          <a:xfrm>
            <a:off x="8580170" y="4365104"/>
            <a:ext cx="199191" cy="30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BA8E4E8-BC86-49AD-9E77-7928E347A9D7}"/>
              </a:ext>
            </a:extLst>
          </p:cNvPr>
          <p:cNvSpPr txBox="1"/>
          <p:nvPr/>
        </p:nvSpPr>
        <p:spPr>
          <a:xfrm>
            <a:off x="8832304" y="336888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加载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9907B89-9698-4D99-90FA-50C1A615658A}"/>
              </a:ext>
            </a:extLst>
          </p:cNvPr>
          <p:cNvSpPr txBox="1"/>
          <p:nvPr/>
        </p:nvSpPr>
        <p:spPr>
          <a:xfrm>
            <a:off x="8832304" y="4365103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加载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75A5F1E-ED53-4A7F-933B-95F0AB06FCC0}"/>
              </a:ext>
            </a:extLst>
          </p:cNvPr>
          <p:cNvSpPr/>
          <p:nvPr/>
        </p:nvSpPr>
        <p:spPr>
          <a:xfrm>
            <a:off x="6744071" y="4864433"/>
            <a:ext cx="3871388" cy="393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WebApplicationInitializer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87BB1A-941B-4063-BBE2-90F5A837A9D6}"/>
              </a:ext>
            </a:extLst>
          </p:cNvPr>
          <p:cNvSpPr txBox="1"/>
          <p:nvPr/>
        </p:nvSpPr>
        <p:spPr>
          <a:xfrm>
            <a:off x="7811407" y="5295755"/>
            <a:ext cx="1736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回调</a:t>
            </a:r>
            <a:r>
              <a:rPr lang="en-US" altLang="zh-CN" sz="1400"/>
              <a:t>onStartup()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62109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943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SpringBootServletInitializer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的加载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88F55EF6-2396-40E6-848D-27A35E3FA262}"/>
              </a:ext>
            </a:extLst>
          </p:cNvPr>
          <p:cNvSpPr/>
          <p:nvPr/>
        </p:nvSpPr>
        <p:spPr>
          <a:xfrm>
            <a:off x="7176120" y="3163956"/>
            <a:ext cx="41044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SpringBootServletInitializer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C7152A-2D8B-460D-8436-E64F8C4C5E2A}"/>
              </a:ext>
            </a:extLst>
          </p:cNvPr>
          <p:cNvSpPr/>
          <p:nvPr/>
        </p:nvSpPr>
        <p:spPr>
          <a:xfrm>
            <a:off x="7680176" y="2031503"/>
            <a:ext cx="3096344" cy="34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WebApplicationInitializer</a:t>
            </a:r>
            <a:endParaRPr lang="zh-CN" altLang="en-US" sz="16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0812811-153F-43A4-8641-FEC72D9FE900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9228348" y="2371868"/>
            <a:ext cx="0" cy="792088"/>
          </a:xfrm>
          <a:prstGeom prst="straightConnector1">
            <a:avLst/>
          </a:prstGeom>
          <a:ln w="28575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52E7DC8-BEE4-48D8-86B6-EBBDFB08E5AC}"/>
              </a:ext>
            </a:extLst>
          </p:cNvPr>
          <p:cNvSpPr/>
          <p:nvPr/>
        </p:nvSpPr>
        <p:spPr>
          <a:xfrm>
            <a:off x="7680176" y="4365104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ServletInitializer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83D628A-CA10-4FD3-925D-B69368DCFE68}"/>
              </a:ext>
            </a:extLst>
          </p:cNvPr>
          <p:cNvGrpSpPr/>
          <p:nvPr/>
        </p:nvGrpSpPr>
        <p:grpSpPr>
          <a:xfrm>
            <a:off x="9156341" y="3596004"/>
            <a:ext cx="144014" cy="790833"/>
            <a:chOff x="8148229" y="3429000"/>
            <a:chExt cx="144014" cy="790833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5D4DE84-454E-4EAC-AE1A-75FB8875B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0236" y="3450733"/>
              <a:ext cx="0" cy="769100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5A4340E5-DE43-4DB3-A442-5461454FB38A}"/>
                </a:ext>
              </a:extLst>
            </p:cNvPr>
            <p:cNvSpPr/>
            <p:nvPr/>
          </p:nvSpPr>
          <p:spPr>
            <a:xfrm>
              <a:off x="8148229" y="3429000"/>
              <a:ext cx="144014" cy="1440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091CBAA-AFFA-4E46-B234-E9CB1535F473}"/>
              </a:ext>
            </a:extLst>
          </p:cNvPr>
          <p:cNvSpPr txBox="1"/>
          <p:nvPr/>
        </p:nvSpPr>
        <p:spPr>
          <a:xfrm>
            <a:off x="983437" y="2708920"/>
            <a:ext cx="5112563" cy="1293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ServletInitializer</a:t>
            </a:r>
            <a:r>
              <a:rPr lang="zh-CN" altLang="en-US"/>
              <a:t>本身实现了</a:t>
            </a:r>
            <a:r>
              <a:rPr lang="en-US" altLang="zh-CN"/>
              <a:t>WebApplicationInitializer</a:t>
            </a:r>
            <a:r>
              <a:rPr lang="zh-CN" altLang="en-US"/>
              <a:t>接口，可以被</a:t>
            </a:r>
            <a:r>
              <a:rPr lang="en-US" altLang="zh-CN"/>
              <a:t>SpringServletContainerInitializer</a:t>
            </a:r>
            <a:r>
              <a:rPr lang="zh-CN" altLang="en-US"/>
              <a:t>加载。</a:t>
            </a:r>
          </a:p>
        </p:txBody>
      </p:sp>
    </p:spTree>
    <p:extLst>
      <p:ext uri="{BB962C8B-B14F-4D97-AF65-F5344CB8AC3E}">
        <p14:creationId xmlns:p14="http://schemas.microsoft.com/office/powerpoint/2010/main" val="406992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420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SpringApplication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的构造与启动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2E06004-EF5F-4F5E-BAAC-CBBB2E42504F}"/>
              </a:ext>
            </a:extLst>
          </p:cNvPr>
          <p:cNvSpPr txBox="1"/>
          <p:nvPr/>
        </p:nvSpPr>
        <p:spPr>
          <a:xfrm>
            <a:off x="1703512" y="2204864"/>
            <a:ext cx="8784976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protected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WebApplicationContext 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createRootApplicationContext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ServletContext servletContext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SpringApplicationBuilder builder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createSpringApplicationBuilder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builder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main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getClass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());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ApplicationContext parent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getExistingRootWebApplicationContext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servletContext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存在父容器的处理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builder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initializers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ServletContextApplicationContextInitializer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servletContext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));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builder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contextClass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AnnotationConfigServletWebServerApplicationContext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【关键】注意此处会跳转至自定义的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ServletInitializer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子类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builder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configure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builder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builder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listeners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WebEnvironmentPropertySourceInitializer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servletContext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));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构建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SpringApplication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SpringApplication application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builder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build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......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基于外置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Servlet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容器启动不需要注册回调钩子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application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setRegisterShutdownHook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false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启动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SpringApplication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run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protected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WebApplicationContext 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run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SpringApplication application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WebApplicationContext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application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run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20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en-US" sz="1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D9BAA-C854-40FF-9BE4-1E4188893400}"/>
              </a:ext>
            </a:extLst>
          </p:cNvPr>
          <p:cNvSpPr txBox="1"/>
          <p:nvPr/>
        </p:nvSpPr>
        <p:spPr>
          <a:xfrm>
            <a:off x="1847528" y="1196752"/>
            <a:ext cx="8496944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SpringBootServletInitializer</a:t>
            </a:r>
            <a:r>
              <a:rPr lang="zh-CN" altLang="en-US"/>
              <a:t>会在内部创建</a:t>
            </a:r>
            <a:r>
              <a:rPr lang="en-US" altLang="zh-CN"/>
              <a:t>Root ApplicationContext</a:t>
            </a:r>
            <a:r>
              <a:rPr lang="zh-CN" altLang="en-US"/>
              <a:t>，从而实现内部</a:t>
            </a:r>
            <a:r>
              <a:rPr lang="en-US" altLang="zh-CN"/>
              <a:t>IOC</a:t>
            </a:r>
            <a:r>
              <a:rPr lang="zh-CN" altLang="en-US"/>
              <a:t>容器的创建与初始化。</a:t>
            </a:r>
          </a:p>
        </p:txBody>
      </p:sp>
    </p:spTree>
    <p:extLst>
      <p:ext uri="{BB962C8B-B14F-4D97-AF65-F5344CB8AC3E}">
        <p14:creationId xmlns:p14="http://schemas.microsoft.com/office/powerpoint/2010/main" val="43025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498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SpringBoot2.3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新特性：优雅停机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188F027-D120-44E1-AB1A-2F2FC9C3BF7C}"/>
              </a:ext>
            </a:extLst>
          </p:cNvPr>
          <p:cNvSpPr txBox="1"/>
          <p:nvPr/>
        </p:nvSpPr>
        <p:spPr>
          <a:xfrm>
            <a:off x="2027548" y="1196752"/>
            <a:ext cx="8136904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优雅停机的引入，</a:t>
            </a:r>
            <a:r>
              <a:rPr lang="en-US" altLang="zh-CN" sz="180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使SpringBoot</a:t>
            </a:r>
            <a:r>
              <a:rPr lang="zh-CN" altLang="en-US" sz="180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应用停机时，</a:t>
            </a:r>
            <a:r>
              <a:rPr lang="en-US" altLang="zh-CN" sz="180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应用内部的业务线程执行完毕，此时嵌入式Web容器不允许客户端新的请求进入</a:t>
            </a:r>
            <a:r>
              <a:rPr lang="zh-CN" altLang="en-US" sz="180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。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A9D9C1F-A182-447C-A303-8C0CE237840C}"/>
              </a:ext>
            </a:extLst>
          </p:cNvPr>
          <p:cNvSpPr/>
          <p:nvPr/>
        </p:nvSpPr>
        <p:spPr>
          <a:xfrm>
            <a:off x="4076288" y="3068960"/>
            <a:ext cx="5099562" cy="29523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/>
              <a:t>SpringBoot  Application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5BA0C0-8E3D-4366-A7E0-7A41CAE9E5C9}"/>
              </a:ext>
            </a:extLst>
          </p:cNvPr>
          <p:cNvSpPr txBox="1"/>
          <p:nvPr/>
        </p:nvSpPr>
        <p:spPr>
          <a:xfrm>
            <a:off x="2603465" y="3604374"/>
            <a:ext cx="86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exit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93A3F97-8932-4B11-B47C-3723BF71D2A8}"/>
              </a:ext>
            </a:extLst>
          </p:cNvPr>
          <p:cNvCxnSpPr/>
          <p:nvPr/>
        </p:nvCxnSpPr>
        <p:spPr>
          <a:xfrm>
            <a:off x="3287688" y="3789040"/>
            <a:ext cx="64807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01CB376F-7D8E-4F47-B8DA-5AA91C86E8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4187142"/>
            <a:ext cx="664468" cy="66446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5D5165E-DA81-4BE9-9427-F97CAFD31143}"/>
              </a:ext>
            </a:extLst>
          </p:cNvPr>
          <p:cNvSpPr txBox="1"/>
          <p:nvPr/>
        </p:nvSpPr>
        <p:spPr>
          <a:xfrm>
            <a:off x="4700904" y="491542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预留一小段时间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BF1D7B5-E65F-48A5-895F-0AB9F3806652}"/>
              </a:ext>
            </a:extLst>
          </p:cNvPr>
          <p:cNvSpPr/>
          <p:nvPr/>
        </p:nvSpPr>
        <p:spPr>
          <a:xfrm>
            <a:off x="6744072" y="4221088"/>
            <a:ext cx="2088232" cy="93610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Threads</a:t>
            </a:r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C8A4BFD-37C7-488A-B3E1-1C70ACE6226A}"/>
              </a:ext>
            </a:extLst>
          </p:cNvPr>
          <p:cNvSpPr/>
          <p:nvPr/>
        </p:nvSpPr>
        <p:spPr>
          <a:xfrm>
            <a:off x="2444593" y="4986801"/>
            <a:ext cx="1080120" cy="216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AA1D6EE-B66F-4F6C-BE9C-70C0BB22DE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977" y="4888417"/>
            <a:ext cx="412791" cy="41279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B9209E6-904F-45E8-8804-26094762BEF3}"/>
              </a:ext>
            </a:extLst>
          </p:cNvPr>
          <p:cNvSpPr txBox="1"/>
          <p:nvPr/>
        </p:nvSpPr>
        <p:spPr>
          <a:xfrm>
            <a:off x="7079371" y="483291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等待处理完毕</a:t>
            </a:r>
            <a:r>
              <a:rPr lang="en-US" altLang="zh-CN" sz="1400"/>
              <a:t>……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415450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优雅停机的实现原理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D02EBCC-680E-40BD-926E-C2E0F96A2968}"/>
              </a:ext>
            </a:extLst>
          </p:cNvPr>
          <p:cNvSpPr txBox="1"/>
          <p:nvPr/>
        </p:nvSpPr>
        <p:spPr>
          <a:xfrm>
            <a:off x="1865530" y="2420888"/>
            <a:ext cx="8460940" cy="4346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0">
            <a:spAutoFit/>
          </a:bodyPr>
          <a:lstStyle/>
          <a:p>
            <a:pPr latinLnBrk="1">
              <a:lnSpc>
                <a:spcPts val="1440"/>
              </a:lnSpc>
            </a:pPr>
            <a:r>
              <a:rPr lang="en-US" altLang="zh-CN" sz="1200">
                <a:solidFill>
                  <a:srgbClr val="90200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shutDownGracefully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GracefulShutdownCallback callback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Thread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(()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-&gt;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doShutdown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callback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),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70A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"tomcat-shutdown"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start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private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90200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doShutdown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GracefulShutdownCallback callback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关闭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Connector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，失去接收客户端新请求的能力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List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Connector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connectors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getConnectors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connectors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forEach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::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close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try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 b="1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for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Container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host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tomcat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getEngine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().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findChildren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200" b="1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for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Container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context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: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host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findChildren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每隔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50ms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检查一次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Container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是否停止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200" b="1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while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isActive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context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))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    </a:t>
            </a:r>
            <a:r>
              <a:rPr lang="en-US" altLang="zh-CN" sz="1200" b="1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aborted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        callback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shutdownComplete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GracefulShutdownResult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REQUESTS_ACTIVE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        </a:t>
            </a:r>
            <a:r>
              <a:rPr lang="en-US" altLang="zh-CN" sz="1200" b="1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   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    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Thread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sleep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A07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50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0" i="0">
                <a:solidFill>
                  <a:srgbClr val="60A0B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catch ......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callback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shutdownComplete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GracefulShutdownResult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IDLE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A0B766-10FD-4676-8230-17AA4284046B}"/>
              </a:ext>
            </a:extLst>
          </p:cNvPr>
          <p:cNvSpPr txBox="1"/>
          <p:nvPr/>
        </p:nvSpPr>
        <p:spPr>
          <a:xfrm>
            <a:off x="1208383" y="1077769"/>
            <a:ext cx="97752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核心机制：延迟关闭嵌入式</a:t>
            </a:r>
            <a:r>
              <a:rPr lang="en-US" altLang="zh-CN"/>
              <a:t>Web</a:t>
            </a:r>
            <a:r>
              <a:rPr lang="zh-CN" altLang="en-US"/>
              <a:t>容器，它会在内部启动一个新的线程，执行</a:t>
            </a:r>
            <a:r>
              <a:rPr lang="en-US" altLang="zh-CN"/>
              <a:t>doShutdown</a:t>
            </a:r>
            <a:r>
              <a:rPr lang="zh-CN" altLang="en-US"/>
              <a:t>方法。</a:t>
            </a:r>
            <a:endParaRPr lang="en-US" altLang="zh-CN"/>
          </a:p>
          <a:p>
            <a:r>
              <a:rPr lang="en-US" altLang="zh-CN"/>
              <a:t>doShutdown</a:t>
            </a:r>
            <a:r>
              <a:rPr lang="zh-CN" altLang="en-US"/>
              <a:t>方法中首先会关闭</a:t>
            </a:r>
            <a:r>
              <a:rPr lang="en-US" altLang="zh-CN"/>
              <a:t>Connector</a:t>
            </a:r>
            <a:r>
              <a:rPr lang="zh-CN" altLang="en-US"/>
              <a:t>，由此</a:t>
            </a:r>
            <a:r>
              <a:rPr lang="en-US" altLang="zh-CN"/>
              <a:t>Tomcat</a:t>
            </a:r>
            <a:r>
              <a:rPr lang="zh-CN" altLang="en-US"/>
              <a:t>也就失去了接收客户端新请求的能力；</a:t>
            </a:r>
            <a:endParaRPr lang="en-US" altLang="zh-CN"/>
          </a:p>
          <a:p>
            <a:r>
              <a:rPr lang="zh-CN" altLang="en-US"/>
              <a:t>线程会取出嵌入式</a:t>
            </a:r>
            <a:r>
              <a:rPr lang="en-US" altLang="zh-CN"/>
              <a:t>Tomcat</a:t>
            </a:r>
            <a:r>
              <a:rPr lang="zh-CN" altLang="en-US"/>
              <a:t>中所有</a:t>
            </a:r>
            <a:r>
              <a:rPr lang="en-US" altLang="zh-CN"/>
              <a:t>Engine</a:t>
            </a:r>
            <a:r>
              <a:rPr lang="zh-CN" altLang="en-US"/>
              <a:t>中的所有</a:t>
            </a:r>
            <a:r>
              <a:rPr lang="en-US" altLang="zh-CN"/>
              <a:t>Context</a:t>
            </a:r>
            <a:r>
              <a:rPr lang="zh-CN" altLang="en-US"/>
              <a:t>，每隔</a:t>
            </a:r>
            <a:r>
              <a:rPr lang="en-US" altLang="zh-CN"/>
              <a:t>50ms</a:t>
            </a:r>
            <a:r>
              <a:rPr lang="zh-CN" altLang="en-US"/>
              <a:t>检查其是否停止，当所有</a:t>
            </a:r>
            <a:r>
              <a:rPr lang="en-US" altLang="zh-CN"/>
              <a:t>Context</a:t>
            </a:r>
            <a:r>
              <a:rPr lang="zh-CN" altLang="en-US"/>
              <a:t>中的线程全部执行完毕时，优雅停机流程执行完毕。</a:t>
            </a:r>
          </a:p>
        </p:txBody>
      </p:sp>
    </p:spTree>
    <p:extLst>
      <p:ext uri="{BB962C8B-B14F-4D97-AF65-F5344CB8AC3E}">
        <p14:creationId xmlns:p14="http://schemas.microsoft.com/office/powerpoint/2010/main" val="371975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/>
              <a:t>SpringBoot</a:t>
            </a:r>
            <a:r>
              <a:rPr lang="zh-CN" altLang="en-US"/>
              <a:t>应用的工程打包方式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基于</a:t>
            </a:r>
            <a:r>
              <a:rPr lang="en-US" altLang="zh-CN"/>
              <a:t>jar</a:t>
            </a:r>
            <a:r>
              <a:rPr lang="zh-CN" altLang="en-US"/>
              <a:t>包独立运行的核心底层解析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基于</a:t>
            </a:r>
            <a:r>
              <a:rPr lang="en-US" altLang="zh-CN"/>
              <a:t>war</a:t>
            </a:r>
            <a:r>
              <a:rPr lang="zh-CN" altLang="en-US"/>
              <a:t>包运行的引导机制解析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SpringBoot</a:t>
            </a:r>
            <a:r>
              <a:rPr lang="zh-CN" altLang="en-US"/>
              <a:t>的优雅停机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119336" y="1055018"/>
            <a:ext cx="3752850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58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19336" y="898079"/>
            <a:ext cx="3036168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74A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8"/>
          <p:cNvSpPr txBox="1"/>
          <p:nvPr/>
        </p:nvSpPr>
        <p:spPr>
          <a:xfrm>
            <a:off x="119336" y="139279"/>
            <a:ext cx="404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本章主要内容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004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部署打包的两种方式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-jar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079776" y="1196752"/>
            <a:ext cx="7800528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build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plugins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plugin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groupId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&gt;org.springframework.boot&lt;/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groupId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artifactId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&gt;spring-boot-maven-plugin&lt;/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artifactId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plugin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plugins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build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endParaRPr lang="zh-CN" altLang="zh-CN" sz="16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pic>
        <p:nvPicPr>
          <p:cNvPr id="8" name="Picture" descr="图14-1 打包完成后生成的可独立运行jar包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052706" y="3520627"/>
            <a:ext cx="7827598" cy="275474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63352" y="2996952"/>
            <a:ext cx="3672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添加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spring-boot-maven-plugin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插件后，执行 </a:t>
            </a:r>
            <a:r>
              <a:rPr lang="en-US" altLang="zh-CN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mvn package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命令即可生成可执行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包。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9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1921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部署打包的两种方式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-war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799856" y="1268760"/>
            <a:ext cx="7080448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packaging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&gt;war&lt;/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packaging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&lt;!-- </a:t>
            </a:r>
            <a:r>
              <a:rPr lang="en-US" altLang="zh-CN" sz="16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在</a:t>
            </a:r>
            <a:r>
              <a:rPr lang="en-US" altLang="zh-CN" sz="16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dependencies</a:t>
            </a:r>
            <a:r>
              <a:rPr lang="en-US" altLang="zh-CN" sz="16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中添加</a:t>
            </a:r>
            <a:r>
              <a:rPr lang="en-US" altLang="zh-CN" sz="16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 --&gt;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dependency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groupId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&gt;org.springframework.boot&lt;/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groupId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artifactId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&gt;spring-boot-starter-tomcat&lt;/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artifactId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&lt;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scope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&gt;provided&lt;/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scope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&lt;/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dependency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endParaRPr lang="zh-CN" altLang="zh-CN" sz="16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5360" y="1576537"/>
            <a:ext cx="4248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添加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spring-boot-maven-plugin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插件，将打包方式改为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，声明嵌入式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tomcat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的作用域为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provided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，并添加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SpringBootServletInitializer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的实现类。执行 </a:t>
            </a:r>
            <a:r>
              <a:rPr lang="en-US" altLang="zh-CN" b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mvn package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命令即可生成可部署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包。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9616" y="3664644"/>
            <a:ext cx="9240688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4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@SpringBootApplication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SpringBootQuickstartApplication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extends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SpringBootServletInitializer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static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main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[]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args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SpringApplication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run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SpringBootQuickstartApplication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args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@Override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protected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SpringApplicationBuilder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configure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SpringApplicationBuilder builder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builder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sources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SpringBootQuickstartApplication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4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83823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849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可执行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jar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包的前置知识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61217"/>
              </p:ext>
            </p:extLst>
          </p:nvPr>
        </p:nvGraphicFramePr>
        <p:xfrm>
          <a:off x="685533" y="2204864"/>
          <a:ext cx="10972800" cy="2232248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314123">
                  <a:extLst>
                    <a:ext uri="{9D8B030D-6E8A-4147-A177-3AD203B41FA5}">
                      <a16:colId xmlns:a16="http://schemas.microsoft.com/office/drawing/2014/main" val="618705264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3511309225"/>
                    </a:ext>
                  </a:extLst>
                </a:gridCol>
                <a:gridCol w="4266189">
                  <a:extLst>
                    <a:ext uri="{9D8B030D-6E8A-4147-A177-3AD203B41FA5}">
                      <a16:colId xmlns:a16="http://schemas.microsoft.com/office/drawing/2014/main" val="2869002950"/>
                    </a:ext>
                  </a:extLst>
                </a:gridCol>
              </a:tblGrid>
              <a:tr h="372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配置项</a:t>
                      </a:r>
                      <a:endParaRPr lang="zh-CN" sz="18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配置含义</a:t>
                      </a:r>
                      <a:endParaRPr lang="zh-CN" sz="18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配置值示例</a:t>
                      </a:r>
                      <a:endParaRPr lang="zh-CN" sz="18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476402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Manifest-Version</a:t>
                      </a:r>
                      <a:endParaRPr lang="zh-CN" sz="18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定义MANIFEST.MF文件的版本</a:t>
                      </a:r>
                      <a:endParaRPr lang="zh-CN" sz="18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1.0 (通常)</a:t>
                      </a:r>
                      <a:endParaRPr lang="zh-CN" sz="18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4627403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Class-Path</a:t>
                      </a:r>
                      <a:endParaRPr lang="zh-CN" sz="18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8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指定当前</a:t>
                      </a:r>
                      <a:r>
                        <a:rPr lang="en-US" sz="18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jar</a:t>
                      </a:r>
                      <a:r>
                        <a:rPr lang="zh-CN" sz="18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包所依赖的</a:t>
                      </a:r>
                      <a:r>
                        <a:rPr lang="en-US" sz="18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jar</a:t>
                      </a:r>
                      <a:r>
                        <a:rPr lang="zh-CN" sz="18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包路径（一般是相对路径）</a:t>
                      </a:r>
                      <a:endParaRPr lang="zh-CN" sz="18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servlet.jar 、 config/</a:t>
                      </a:r>
                      <a:endParaRPr lang="zh-CN" sz="18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944330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Main-Class</a:t>
                      </a:r>
                      <a:endParaRPr lang="zh-CN" sz="18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8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对于可执行</a:t>
                      </a:r>
                      <a:r>
                        <a:rPr lang="en-US" sz="18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jar</a:t>
                      </a:r>
                      <a:r>
                        <a:rPr lang="zh-CN" sz="18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包中引导的主启动类的全限定类名</a:t>
                      </a:r>
                      <a:endParaRPr lang="zh-CN" sz="18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org.springframework.boot.loader.JarLauncher</a:t>
                      </a:r>
                      <a:endParaRPr lang="zh-CN" sz="18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0212356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599425" y="1628800"/>
            <a:ext cx="9145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META-INF/MANIFEST.MF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中保存了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包的一些核心元信息。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575720" y="4762534"/>
            <a:ext cx="7488832" cy="879550"/>
          </a:xfrm>
          <a:prstGeom prst="wedgeRectCallout">
            <a:avLst>
              <a:gd name="adj1" fmla="val -41684"/>
              <a:gd name="adj2" fmla="val -1081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需要指定一个可以在</a:t>
            </a:r>
            <a:r>
              <a:rPr lang="en-US" altLang="zh-CN"/>
              <a:t>jar</a:t>
            </a:r>
            <a:r>
              <a:rPr lang="zh-CN" altLang="en-US"/>
              <a:t>包的顶层结构（不需要再解压</a:t>
            </a:r>
            <a:r>
              <a:rPr lang="en-US" altLang="zh-CN"/>
              <a:t>/</a:t>
            </a:r>
            <a:r>
              <a:rPr lang="zh-CN" altLang="en-US"/>
              <a:t>探寻</a:t>
            </a:r>
            <a:r>
              <a:rPr lang="en-US" altLang="zh-CN"/>
              <a:t>jar</a:t>
            </a:r>
            <a:r>
              <a:rPr lang="zh-CN" altLang="en-US"/>
              <a:t>包内部）中可以直接找到的、带有</a:t>
            </a:r>
            <a:r>
              <a:rPr lang="en-US" altLang="zh-CN"/>
              <a:t>main</a:t>
            </a:r>
            <a:r>
              <a:rPr lang="zh-CN" altLang="en-US"/>
              <a:t>方法的启动类的全限定类名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95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065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SpringBoot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的可执行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jar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包结构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14-2 SpringBoot打好的jar包解压结构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896200" y="188640"/>
            <a:ext cx="3964940" cy="64465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95496" y="2349718"/>
            <a:ext cx="7133583" cy="212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BOOT-INF</a:t>
            </a:r>
            <a:r>
              <a:rPr lang="zh-CN" altLang="en-US"/>
              <a:t>：存放项目编写、编译好的字节码文件、静态资源文件、配置文件，以及依赖的</a:t>
            </a:r>
            <a:r>
              <a:rPr lang="en-US" altLang="zh-CN"/>
              <a:t>jar</a:t>
            </a:r>
            <a:r>
              <a:rPr lang="zh-CN" altLang="en-US"/>
              <a:t>包；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META-INF</a:t>
            </a:r>
            <a:r>
              <a:rPr lang="zh-CN" altLang="en-US"/>
              <a:t>：存放</a:t>
            </a:r>
            <a:r>
              <a:rPr lang="en-US" altLang="zh-CN"/>
              <a:t>MANIFEST.MF</a:t>
            </a:r>
            <a:r>
              <a:rPr lang="zh-CN" altLang="en-US"/>
              <a:t>等配置元文件；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org.springframework.boot.loader</a:t>
            </a:r>
            <a:r>
              <a:rPr lang="zh-CN" altLang="en-US"/>
              <a:t>：</a:t>
            </a:r>
            <a:r>
              <a:rPr lang="en-US" altLang="zh-CN"/>
              <a:t>spring-boot-loader</a:t>
            </a:r>
            <a:r>
              <a:rPr lang="zh-CN" altLang="en-US"/>
              <a:t>的核心引导类。</a:t>
            </a:r>
          </a:p>
        </p:txBody>
      </p:sp>
    </p:spTree>
    <p:extLst>
      <p:ext uri="{BB962C8B-B14F-4D97-AF65-F5344CB8AC3E}">
        <p14:creationId xmlns:p14="http://schemas.microsoft.com/office/powerpoint/2010/main" val="339627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481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MANIFEST.MF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文件的内容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72361" y="2132856"/>
            <a:ext cx="1130525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Manifest-Version: 1.0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Spring-Boot-Classpath-Index: BOOT-INF/classpath.idx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Implementation-Title: springboot-01-quickstart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Implementation-Version: 1.0-RELEASE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b="1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Start-Class: com.linkedbear.springboot.quickstart.SpringBootQuickstartApplication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Spring-Boot-Classes: BOOT-INF/classes/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Spring-Boot-Lib: BOOT-INF/lib/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Build-Jdk-Spec: 1.8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Spring-Boot-Version: 2.3.11.RELEASE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Created-By: Maven Jar Plugin 3.2.0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b="1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Main-Class: org.springframework.boot.loader.JarLauncher</a:t>
            </a:r>
            <a:endParaRPr lang="zh-CN" altLang="zh-CN" sz="1600" b="1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8112224" y="1124744"/>
            <a:ext cx="3384376" cy="720080"/>
          </a:xfrm>
          <a:prstGeom prst="borderCallout1">
            <a:avLst>
              <a:gd name="adj1" fmla="val 109080"/>
              <a:gd name="adj2" fmla="val 28156"/>
              <a:gd name="adj3" fmla="val 277451"/>
              <a:gd name="adj4" fmla="val -29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SpringBoot</a:t>
            </a:r>
            <a:r>
              <a:rPr lang="zh-CN" altLang="en-US"/>
              <a:t>主启动类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6240016" y="5733256"/>
            <a:ext cx="4320480" cy="864096"/>
          </a:xfrm>
          <a:prstGeom prst="borderCallout1">
            <a:avLst>
              <a:gd name="adj1" fmla="val -3069"/>
              <a:gd name="adj2" fmla="val 16541"/>
              <a:gd name="adj3" fmla="val -91506"/>
              <a:gd name="adj4" fmla="val -97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引导</a:t>
            </a:r>
            <a:r>
              <a:rPr lang="en-US" altLang="zh-CN"/>
              <a:t>jar</a:t>
            </a:r>
            <a:r>
              <a:rPr lang="zh-CN" altLang="en-US"/>
              <a:t>包启动的核心类</a:t>
            </a:r>
          </a:p>
        </p:txBody>
      </p:sp>
    </p:spTree>
    <p:extLst>
      <p:ext uri="{BB962C8B-B14F-4D97-AF65-F5344CB8AC3E}">
        <p14:creationId xmlns:p14="http://schemas.microsoft.com/office/powerpoint/2010/main" val="267692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6428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使用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SpringBoot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主启动类无法引导启动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79229" y="2060848"/>
            <a:ext cx="1130525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Main-Class: com.linkedbear.springboot.quickstart.SpringBootQuickstartApplication</a:t>
            </a:r>
            <a:endParaRPr lang="zh-CN" altLang="zh-CN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7581" y="1556792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修改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MANIFEST.MF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文件中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Main-Class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属性的值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9229" y="3573016"/>
            <a:ext cx="11300056" cy="132333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下箭头 8"/>
          <p:cNvSpPr/>
          <p:nvPr/>
        </p:nvSpPr>
        <p:spPr>
          <a:xfrm>
            <a:off x="5913233" y="2817385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48663" y="5188974"/>
            <a:ext cx="9361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SpringBootQuickstartApplication</a:t>
            </a:r>
            <a:r>
              <a:rPr lang="zh-CN" altLang="en-US"/>
              <a:t>并没有完全放在</a:t>
            </a:r>
            <a:r>
              <a:rPr lang="en-US" altLang="zh-CN"/>
              <a:t>jar</a:t>
            </a:r>
            <a:r>
              <a:rPr lang="zh-CN" altLang="en-US"/>
              <a:t>包的最顶层目录下，而是放在了</a:t>
            </a:r>
            <a:r>
              <a:rPr lang="en-US" altLang="zh-CN"/>
              <a:t>BOOT-INF/classes/</a:t>
            </a:r>
            <a:r>
              <a:rPr lang="zh-CN" altLang="en-US"/>
              <a:t>目录下，中间隔了两层包，所以无法引导启动。</a:t>
            </a:r>
          </a:p>
        </p:txBody>
      </p:sp>
    </p:spTree>
    <p:extLst>
      <p:ext uri="{BB962C8B-B14F-4D97-AF65-F5344CB8AC3E}">
        <p14:creationId xmlns:p14="http://schemas.microsoft.com/office/powerpoint/2010/main" val="243645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22266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JarLauncher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14-4 JarLauncher的继承关系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385688" y="2708920"/>
            <a:ext cx="4837918" cy="286725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647581" y="1556792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JarLauncher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是可执行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包的引导核心。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8536" y="3265383"/>
            <a:ext cx="554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Launcher</a:t>
            </a:r>
            <a:r>
              <a:rPr lang="zh-CN" altLang="en-US"/>
              <a:t>：所有引导启动类的父类；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ExecutableArchiveLauncher</a:t>
            </a:r>
            <a:r>
              <a:rPr lang="zh-CN" altLang="en-US"/>
              <a:t>：</a:t>
            </a:r>
            <a:r>
              <a:rPr lang="en-US" altLang="zh-CN"/>
              <a:t>可执行归档文件的启动器</a:t>
            </a:r>
            <a:r>
              <a:rPr lang="zh-CN" altLang="en-US"/>
              <a:t>，拥有检索</a:t>
            </a:r>
            <a:r>
              <a:rPr lang="en-US" altLang="zh-CN"/>
              <a:t>SpringBoot</a:t>
            </a:r>
            <a:r>
              <a:rPr lang="zh-CN" altLang="en-US"/>
              <a:t>主启动类的能力；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JarLauncher&amp;WarLauncher</a:t>
            </a:r>
            <a:r>
              <a:rPr lang="zh-CN" altLang="en-US"/>
              <a:t>：具体的启动类实现</a:t>
            </a:r>
          </a:p>
        </p:txBody>
      </p:sp>
    </p:spTree>
    <p:extLst>
      <p:ext uri="{BB962C8B-B14F-4D97-AF65-F5344CB8AC3E}">
        <p14:creationId xmlns:p14="http://schemas.microsoft.com/office/powerpoint/2010/main" val="92025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1557</Words>
  <Application>Microsoft Office PowerPoint</Application>
  <PresentationFormat>宽屏</PresentationFormat>
  <Paragraphs>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宋体</vt:lpstr>
      <vt:lpstr>微软雅黑</vt:lpstr>
      <vt:lpstr>微软雅黑 Light</vt:lpstr>
      <vt:lpstr>Arial</vt:lpstr>
      <vt:lpstr>Calibri</vt:lpstr>
      <vt:lpstr>Cambria</vt:lpstr>
      <vt:lpstr>Consolas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LinkedBear</dc:creator>
  <cp:lastModifiedBy>LinkedBear</cp:lastModifiedBy>
  <cp:revision>60</cp:revision>
  <dcterms:created xsi:type="dcterms:W3CDTF">2015-06-09T12:35:00Z</dcterms:created>
  <dcterms:modified xsi:type="dcterms:W3CDTF">2022-06-13T12:19:53Z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