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1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201119" cy="1476602"/>
            <a:chOff x="2423592" y="3428999"/>
            <a:chExt cx="8114013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16725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2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的 自 动 装 配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2999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SPI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机制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jdk SPI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27648" y="3645024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接口</a:t>
            </a:r>
            <a:endParaRPr lang="en-US" altLang="zh-CN"/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DemoInterface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3325" y="5085184"/>
            <a:ext cx="144030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实现类</a:t>
            </a:r>
            <a:r>
              <a:rPr lang="en-US" altLang="zh-CN"/>
              <a:t>A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DemoA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2536" y="5083537"/>
            <a:ext cx="144030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实现类</a:t>
            </a:r>
            <a:r>
              <a:rPr lang="en-US" altLang="zh-CN"/>
              <a:t>B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DemoB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1747" y="5083537"/>
            <a:ext cx="144030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实现类</a:t>
            </a:r>
            <a:r>
              <a:rPr lang="en-US" altLang="zh-CN"/>
              <a:t>C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DemoC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>
            <a:stCxn id="8" idx="0"/>
            <a:endCxn id="7" idx="2"/>
          </p:cNvCxnSpPr>
          <p:nvPr/>
        </p:nvCxnSpPr>
        <p:spPr>
          <a:xfrm flipV="1">
            <a:off x="2063479" y="4365104"/>
            <a:ext cx="1944289" cy="720080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1">
            <a:off x="4002690" y="4365104"/>
            <a:ext cx="5078" cy="718433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7" idx="2"/>
          </p:cNvCxnSpPr>
          <p:nvPr/>
        </p:nvCxnSpPr>
        <p:spPr>
          <a:xfrm flipH="1" flipV="1">
            <a:off x="4007768" y="4365104"/>
            <a:ext cx="1934133" cy="718433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折角形 16"/>
          <p:cNvSpPr/>
          <p:nvPr/>
        </p:nvSpPr>
        <p:spPr>
          <a:xfrm>
            <a:off x="7824192" y="3429000"/>
            <a:ext cx="2304256" cy="244827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/>
              <a:t>DemoA</a:t>
            </a:r>
          </a:p>
          <a:p>
            <a:pPr algn="ctr">
              <a:lnSpc>
                <a:spcPct val="150000"/>
              </a:lnSpc>
            </a:pPr>
            <a:r>
              <a:rPr lang="en-US" altLang="zh-CN"/>
              <a:t>DemoB</a:t>
            </a:r>
          </a:p>
          <a:p>
            <a:pPr algn="ctr">
              <a:lnSpc>
                <a:spcPct val="150000"/>
              </a:lnSpc>
            </a:pPr>
            <a:r>
              <a:rPr lang="en-US" altLang="zh-CN"/>
              <a:t>DemoC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590166" y="3035946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文件名：</a:t>
            </a:r>
            <a:r>
              <a:rPr lang="en-US" altLang="zh-CN"/>
              <a:t>DemoInterface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236460" y="3091282"/>
            <a:ext cx="99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（全限定名）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75346" y="1288086"/>
            <a:ext cx="1015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pitchFamily="49" charset="0"/>
                <a:ea typeface="微软雅黑" panose="020B0503020204020204" pitchFamily="34" charset="-122"/>
              </a:rPr>
              <a:t>SPI</a:t>
            </a:r>
            <a:r>
              <a:rPr lang="zh-CN" altLang="en-US" sz="240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latin typeface="Consolas" panose="020B0609020204030204" pitchFamily="49" charset="0"/>
                <a:ea typeface="微软雅黑" panose="020B0503020204020204" pitchFamily="34" charset="-122"/>
              </a:rPr>
              <a:t>Service Provider Interface 服务提供接口，可以通过一个指定的接口/抽象类，寻找到预先配置好的实现类（并创建实现类对象）。</a:t>
            </a:r>
            <a:endParaRPr lang="zh-CN" altLang="en-US" sz="24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00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5510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SPI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机制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SpringFramework SPI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4140" y="2659542"/>
            <a:ext cx="144030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配置类</a:t>
            </a:r>
            <a:r>
              <a:rPr lang="en-US" altLang="zh-CN"/>
              <a:t>A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DemoA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202" y="3933056"/>
            <a:ext cx="144030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配置类</a:t>
            </a:r>
            <a:r>
              <a:rPr lang="en-US" altLang="zh-CN"/>
              <a:t>B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DemoB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1201" y="5206570"/>
            <a:ext cx="144030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普通类</a:t>
            </a:r>
            <a:r>
              <a:rPr lang="en-US" altLang="zh-CN"/>
              <a:t>C</a:t>
            </a:r>
          </a:p>
          <a:p>
            <a:pPr algn="ctr"/>
            <a:r>
              <a:rPr lang="en-US" altLang="zh-CN">
                <a:latin typeface="Consolas" panose="020B0609020204030204" pitchFamily="49" charset="0"/>
              </a:rPr>
              <a:t>DemoC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7" name="折角形 16"/>
          <p:cNvSpPr/>
          <p:nvPr/>
        </p:nvSpPr>
        <p:spPr>
          <a:xfrm>
            <a:off x="6168008" y="3392125"/>
            <a:ext cx="4464496" cy="244827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>
              <a:lnSpc>
                <a:spcPct val="150000"/>
              </a:lnSpc>
            </a:pPr>
            <a:r>
              <a:rPr lang="en-US" altLang="zh-CN"/>
              <a:t>EnableAutoConfiguration=\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DemoA,DemoB,DemoC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032104" y="2745794"/>
            <a:ext cx="27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文件名：</a:t>
            </a:r>
            <a:r>
              <a:rPr lang="en-US" altLang="zh-CN"/>
              <a:t>spring.factories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91344" y="1330246"/>
            <a:ext cx="1185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SpringFramework SPI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：不仅仅局限于接口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抽象类，可以是任何一个类、接口、注解。</a:t>
            </a:r>
          </a:p>
        </p:txBody>
      </p:sp>
    </p:spTree>
    <p:extLst>
      <p:ext uri="{BB962C8B-B14F-4D97-AF65-F5344CB8AC3E}">
        <p14:creationId xmlns:p14="http://schemas.microsoft.com/office/powerpoint/2010/main" val="417091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2520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SPI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机制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原理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94997" y="2627228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94066" y="3419316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308582" y="4211404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318761" y="5003492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318761" y="5795580"/>
            <a:ext cx="10801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jar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820750" y="2771244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spring.factories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20750" y="4350774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spring.factories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14035" y="5142862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spring.factories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 flipH="1">
            <a:off x="5932874" y="2780928"/>
            <a:ext cx="504056" cy="3528392"/>
          </a:xfrm>
          <a:prstGeom prst="leftBrace">
            <a:avLst>
              <a:gd name="adj1" fmla="val 466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32104" y="2780928"/>
            <a:ext cx="3384376" cy="3528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EnableAutoConfiguration=\</a:t>
            </a:r>
          </a:p>
          <a:p>
            <a:r>
              <a:rPr lang="en-US" altLang="zh-CN" dirty="0"/>
              <a:t>  A,\</a:t>
            </a:r>
          </a:p>
          <a:p>
            <a:r>
              <a:rPr lang="en-US" altLang="zh-CN" dirty="0"/>
              <a:t>  B,\</a:t>
            </a:r>
          </a:p>
          <a:p>
            <a:r>
              <a:rPr lang="en-US" altLang="zh-CN" dirty="0"/>
              <a:t>  C,\</a:t>
            </a:r>
          </a:p>
          <a:p>
            <a:r>
              <a:rPr lang="en-US" altLang="zh-CN" dirty="0"/>
              <a:t>  D,\</a:t>
            </a:r>
          </a:p>
          <a:p>
            <a:r>
              <a:rPr lang="en-US" altLang="zh-CN" dirty="0"/>
              <a:t>  E</a:t>
            </a:r>
          </a:p>
          <a:p>
            <a:endParaRPr lang="en-US" altLang="zh-CN" dirty="0"/>
          </a:p>
          <a:p>
            <a:r>
              <a:rPr lang="en-US" altLang="zh-CN" dirty="0"/>
              <a:t>XXX=YYY</a:t>
            </a:r>
          </a:p>
          <a:p>
            <a:endParaRPr lang="en-US" altLang="zh-CN" dirty="0"/>
          </a:p>
          <a:p>
            <a:r>
              <a:rPr lang="en-US" altLang="zh-CN" dirty="0"/>
              <a:t>......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24192" y="24115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7448" y="1198493"/>
            <a:ext cx="10441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核心机制：解析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jar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文件中的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spring.factories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文件，提取封装为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MultiValueMap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并缓存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获取机制：根据获取的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从缓存中取出对应的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value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65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4450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@SpringBootApplication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352" y="2146784"/>
            <a:ext cx="11737304" cy="29661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@SpringBootConfiguration</a:t>
            </a:r>
            <a:b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@EnableAutoConfiguration</a:t>
            </a:r>
            <a:b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@ComponentScan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excludeFilters 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    @Filter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type 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FilterType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CUSTOM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classes 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TypeExcludeFilter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),</a:t>
            </a:r>
            <a:b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@Filter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type 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FilterType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CUSTOM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classes 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AutoConfigurationExcludeFilter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@interface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SpringBootApplication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39037" y="5589240"/>
            <a:ext cx="5985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自动装配：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模块装配 + 条件装配 + SPI 机制的组合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2697385" y="1342473"/>
            <a:ext cx="2880320" cy="545783"/>
          </a:xfrm>
          <a:prstGeom prst="borderCallout1">
            <a:avLst>
              <a:gd name="adj1" fmla="val 93569"/>
              <a:gd name="adj2" fmla="val -4732"/>
              <a:gd name="adj3" fmla="val 169046"/>
              <a:gd name="adj4" fmla="val -22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声明当前类是注解配置类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5735960" y="1808089"/>
            <a:ext cx="1800200" cy="545783"/>
          </a:xfrm>
          <a:prstGeom prst="borderCallout1">
            <a:avLst>
              <a:gd name="adj1" fmla="val 78024"/>
              <a:gd name="adj2" fmla="val -11147"/>
              <a:gd name="adj3" fmla="val 189772"/>
              <a:gd name="adj4" fmla="val -108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开启自动装配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7536160" y="2557239"/>
            <a:ext cx="2880320" cy="545783"/>
          </a:xfrm>
          <a:prstGeom prst="borderCallout1">
            <a:avLst>
              <a:gd name="adj1" fmla="val 57298"/>
              <a:gd name="adj2" fmla="val -6696"/>
              <a:gd name="adj3" fmla="val 132775"/>
              <a:gd name="adj4" fmla="val -87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扫描当前包及子包的组件</a:t>
            </a:r>
          </a:p>
        </p:txBody>
      </p:sp>
    </p:spTree>
    <p:extLst>
      <p:ext uri="{BB962C8B-B14F-4D97-AF65-F5344CB8AC3E}">
        <p14:creationId xmlns:p14="http://schemas.microsoft.com/office/powerpoint/2010/main" val="365008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4908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@EnableAutoConfiguration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2265" y="1268760"/>
            <a:ext cx="6648311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@AutoConfigurationPackage</a:t>
            </a:r>
            <a:b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@Import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AutoConfigurationImportSelector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</a:p>
          <a:p>
            <a:pPr latinLnBrk="1">
              <a:lnSpc>
                <a:spcPct val="150000"/>
              </a:lnSpc>
            </a:pPr>
            <a:r>
              <a:rPr lang="en-US" altLang="zh-CN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@interface</a:t>
            </a: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SpringBootConfiguration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263352" y="2924944"/>
            <a:ext cx="2232248" cy="792088"/>
          </a:xfrm>
          <a:prstGeom prst="borderCallout1">
            <a:avLst>
              <a:gd name="adj1" fmla="val -171669"/>
              <a:gd name="adj2" fmla="val 101952"/>
              <a:gd name="adj3" fmla="val -10082"/>
              <a:gd name="adj4" fmla="val 58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记录当前主启动类所在的根包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9552384" y="2924944"/>
            <a:ext cx="2424056" cy="792088"/>
          </a:xfrm>
          <a:prstGeom prst="borderCallout1">
            <a:avLst>
              <a:gd name="adj1" fmla="val -13552"/>
              <a:gd name="adj2" fmla="val 24722"/>
              <a:gd name="adj3" fmla="val -114344"/>
              <a:gd name="adj4" fmla="val -1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/>
              <a:t>SPI</a:t>
            </a:r>
            <a:r>
              <a:rPr lang="zh-CN" altLang="en-US" dirty="0"/>
              <a:t>加载所有</a:t>
            </a:r>
            <a:endParaRPr lang="en-US" altLang="zh-CN" dirty="0"/>
          </a:p>
          <a:p>
            <a:pPr algn="ctr"/>
            <a:r>
              <a:rPr lang="zh-CN" altLang="en-US" dirty="0"/>
              <a:t>自动配置类</a:t>
            </a:r>
          </a:p>
        </p:txBody>
      </p:sp>
      <p:sp>
        <p:nvSpPr>
          <p:cNvPr id="10" name="矩形 9"/>
          <p:cNvSpPr/>
          <p:nvPr/>
        </p:nvSpPr>
        <p:spPr>
          <a:xfrm>
            <a:off x="383792" y="4293096"/>
            <a:ext cx="11305256" cy="2395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3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List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getCandidateConfigurations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AnnotationMetadata metadata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AnnotationAttributes attributes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List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configurations 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SpringFactoriesLoader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loadFactoryNames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getSpringFactoriesLoaderFactoryClass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(),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3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getBeanClassLoader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assert ......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 b="1" dirty="0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configurations</a:t>
            </a: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3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</a:p>
          <a:p>
            <a:pPr latinLnBrk="1">
              <a:spcAft>
                <a:spcPts val="1000"/>
              </a:spcAft>
            </a:pPr>
            <a:endParaRPr lang="en-US" altLang="zh-CN" sz="1300" dirty="0">
              <a:solidFill>
                <a:srgbClr val="666666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  <a:p>
            <a:pPr latinLnBrk="1">
              <a:spcAft>
                <a:spcPts val="1000"/>
              </a:spcAft>
            </a:pPr>
            <a:r>
              <a:rPr lang="en-US" altLang="zh-CN" sz="14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4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dirty="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Class</a:t>
            </a:r>
            <a:r>
              <a:rPr lang="en-US" altLang="zh-CN" sz="14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&lt;?&gt;</a:t>
            </a:r>
            <a:r>
              <a:rPr lang="en-US" altLang="zh-CN" sz="14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getSpringFactoriesLoaderFactoryClass</a:t>
            </a:r>
            <a:r>
              <a:rPr lang="en-US" altLang="zh-CN" sz="14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4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 dirty="0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4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EnableAutoConfiguration</a:t>
            </a:r>
            <a:r>
              <a:rPr lang="en-US" altLang="zh-CN" sz="14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4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en-US" sz="140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312024" y="4797152"/>
            <a:ext cx="1584176" cy="116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7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4360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场景的自动装配</a:t>
            </a:r>
          </a:p>
        </p:txBody>
      </p:sp>
      <p:sp>
        <p:nvSpPr>
          <p:cNvPr id="6" name="矩形 5"/>
          <p:cNvSpPr/>
          <p:nvPr/>
        </p:nvSpPr>
        <p:spPr>
          <a:xfrm>
            <a:off x="691707" y="1628800"/>
            <a:ext cx="11089232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@Configuration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proxyBeanMethods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6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当前环境必须是</a:t>
            </a:r>
            <a:r>
              <a:rPr lang="en-US" altLang="zh-CN" sz="16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WebMvc</a:t>
            </a:r>
            <a:r>
              <a:rPr lang="en-US" altLang="zh-CN" sz="16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（</a:t>
            </a:r>
            <a:r>
              <a:rPr lang="en-US" altLang="zh-CN" sz="16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Servlet</a:t>
            </a:r>
            <a:r>
              <a:rPr lang="en-US" altLang="zh-CN" sz="16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）环境</a:t>
            </a:r>
            <a:b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@ConditionalOnWebApplication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type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Type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6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当前运行环境的</a:t>
            </a:r>
            <a:r>
              <a:rPr lang="en-US" altLang="zh-CN" sz="16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classpath</a:t>
            </a:r>
            <a:r>
              <a:rPr lang="en-US" altLang="zh-CN" sz="16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中必须有</a:t>
            </a:r>
            <a:r>
              <a:rPr lang="en-US" altLang="zh-CN" sz="16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Servlet</a:t>
            </a:r>
            <a:r>
              <a:rPr lang="en-US" altLang="zh-CN" sz="16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类，</a:t>
            </a:r>
            <a:r>
              <a:rPr lang="en-US" altLang="zh-CN" sz="16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DispatcherServlet</a:t>
            </a:r>
            <a:r>
              <a:rPr lang="en-US" altLang="zh-CN" sz="16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类，</a:t>
            </a:r>
            <a:r>
              <a:rPr lang="en-US" altLang="zh-CN" sz="16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WebMvcConfigurer</a:t>
            </a:r>
            <a:r>
              <a:rPr lang="en-US" altLang="zh-CN" sz="16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类</a:t>
            </a:r>
            <a:b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@ConditionalOnClass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({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Servlet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DispatcherServlet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WebMvcConfigurer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})</a:t>
            </a:r>
            <a:b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6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如果没有自定义</a:t>
            </a:r>
            <a:r>
              <a:rPr lang="en-US" altLang="zh-CN" sz="16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WebMvc</a:t>
            </a:r>
            <a:r>
              <a:rPr lang="en-US" altLang="zh-CN" sz="16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的配置类，则使用本自动配置</a:t>
            </a:r>
            <a:b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@ConditionalOnMissingBean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WebMvcConfigurationSupport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@AutoConfigureOrder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Ordered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HIGHEST_PRECEDENCE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+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dirty="0">
                <a:solidFill>
                  <a:srgbClr val="40A07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10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dirty="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600" dirty="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当前自动配置会在以下几个配置类的解析后再处理</a:t>
            </a:r>
            <a:b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@AutoConfigureAfter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({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DispatcherServletAutoConfiguration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</a:p>
          <a:p>
            <a:pPr latinLnBrk="1"/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		TaskExecutionAutoConfiguration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 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ValidationAutoConfiguration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})</a:t>
            </a:r>
            <a:b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WebMvcAutoConfiguration</a:t>
            </a:r>
          </a:p>
          <a:p>
            <a:pPr latinLnBrk="1"/>
            <a:endParaRPr lang="en-US" altLang="zh-CN" sz="1600" dirty="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  <a:p>
            <a:pPr latinLnBrk="1"/>
            <a:endParaRPr lang="en-US" altLang="zh-CN" sz="1600" dirty="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  <a:p>
            <a:pPr latinLnBrk="1"/>
            <a:r>
              <a:rPr lang="en-US" altLang="zh-CN" sz="1600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@AutoConfigureAfter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ServletWebServerFactoryAutoConfiguration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6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DispatcherServletAutoConfiguration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3091463" y="1163777"/>
            <a:ext cx="6576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WebMvc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的核心自动配置：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WebMvcAutoConfiguration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352" y="5877272"/>
            <a:ext cx="117373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自动装配顺序：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Servlet 容器的装配 → DispatcherServlet 的装配 → WebMvc 核心组件的装配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八角星 9"/>
          <p:cNvSpPr/>
          <p:nvPr/>
        </p:nvSpPr>
        <p:spPr>
          <a:xfrm>
            <a:off x="8976320" y="4941168"/>
            <a:ext cx="360040" cy="36004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八角星 10"/>
          <p:cNvSpPr/>
          <p:nvPr/>
        </p:nvSpPr>
        <p:spPr>
          <a:xfrm>
            <a:off x="8472264" y="3717032"/>
            <a:ext cx="360040" cy="36004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八角星 11"/>
          <p:cNvSpPr/>
          <p:nvPr/>
        </p:nvSpPr>
        <p:spPr>
          <a:xfrm>
            <a:off x="5231904" y="4437112"/>
            <a:ext cx="360040" cy="36004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0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7156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场景的自动装配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嵌入式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容器</a:t>
            </a:r>
          </a:p>
        </p:txBody>
      </p:sp>
      <p:sp>
        <p:nvSpPr>
          <p:cNvPr id="6" name="矩形 5"/>
          <p:cNvSpPr/>
          <p:nvPr/>
        </p:nvSpPr>
        <p:spPr>
          <a:xfrm>
            <a:off x="288992" y="2956302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ServletWebServerFactoryAutoConfiguration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16080" y="1484784"/>
            <a:ext cx="43924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BeanPostProcessorsRegistrar </a:t>
            </a:r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7464152" y="2851587"/>
            <a:ext cx="648072" cy="3024336"/>
          </a:xfrm>
          <a:prstGeom prst="leftBrace">
            <a:avLst>
              <a:gd name="adj1" fmla="val 374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8248" y="2592293"/>
            <a:ext cx="28803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EmbeddedTomcat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28248" y="4075723"/>
            <a:ext cx="28803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EmbeddedJetty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28248" y="5559153"/>
            <a:ext cx="28803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EmbeddedUndertow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30478" y="2903944"/>
            <a:ext cx="461665" cy="29196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嵌 入 式 容 器 三 选 一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6096000" y="1772816"/>
            <a:ext cx="432048" cy="2736304"/>
          </a:xfrm>
          <a:prstGeom prst="leftBrace">
            <a:avLst>
              <a:gd name="adj1" fmla="val 685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0238" y="34290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嵌入式容器创建工厂相关的自动配置</a:t>
            </a:r>
          </a:p>
        </p:txBody>
      </p:sp>
    </p:spTree>
    <p:extLst>
      <p:ext uri="{BB962C8B-B14F-4D97-AF65-F5344CB8AC3E}">
        <p14:creationId xmlns:p14="http://schemas.microsoft.com/office/powerpoint/2010/main" val="316429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7587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场景的自动装配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DispatcherServlet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72264" y="1916832"/>
            <a:ext cx="3213610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Servlet</a:t>
            </a:r>
            <a:r>
              <a:rPr lang="zh-CN" altLang="en-US" dirty="0"/>
              <a:t>容器</a:t>
            </a:r>
          </a:p>
        </p:txBody>
      </p:sp>
      <p:sp>
        <p:nvSpPr>
          <p:cNvPr id="8" name="流程图: 多文档 7"/>
          <p:cNvSpPr/>
          <p:nvPr/>
        </p:nvSpPr>
        <p:spPr>
          <a:xfrm>
            <a:off x="9250977" y="3140968"/>
            <a:ext cx="1656184" cy="122413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Servlet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15" y="2275575"/>
            <a:ext cx="1000125" cy="942975"/>
          </a:xfrm>
          <a:prstGeom prst="rect">
            <a:avLst/>
          </a:prstGeom>
        </p:spPr>
      </p:pic>
      <p:sp>
        <p:nvSpPr>
          <p:cNvPr id="11" name="流程图: 文档 10"/>
          <p:cNvSpPr/>
          <p:nvPr/>
        </p:nvSpPr>
        <p:spPr>
          <a:xfrm>
            <a:off x="1298214" y="3427282"/>
            <a:ext cx="1152128" cy="65150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Servlet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309175" y="2880080"/>
            <a:ext cx="2304256" cy="1368152"/>
            <a:chOff x="3935760" y="3284984"/>
            <a:chExt cx="2304256" cy="1368152"/>
          </a:xfrm>
        </p:grpSpPr>
        <p:sp>
          <p:nvSpPr>
            <p:cNvPr id="10" name="图文框 9"/>
            <p:cNvSpPr/>
            <p:nvPr/>
          </p:nvSpPr>
          <p:spPr>
            <a:xfrm>
              <a:off x="3935760" y="3284984"/>
              <a:ext cx="2304256" cy="136815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文档 11"/>
            <p:cNvSpPr/>
            <p:nvPr/>
          </p:nvSpPr>
          <p:spPr>
            <a:xfrm>
              <a:off x="4511824" y="3715313"/>
              <a:ext cx="1152128" cy="651508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Servlet</a:t>
              </a:r>
              <a:endParaRPr lang="zh-CN" altLang="en-US" dirty="0"/>
            </a:p>
          </p:txBody>
        </p:sp>
      </p:grpSp>
      <p:sp>
        <p:nvSpPr>
          <p:cNvPr id="13" name="流程图: 文档 12"/>
          <p:cNvSpPr/>
          <p:nvPr/>
        </p:nvSpPr>
        <p:spPr>
          <a:xfrm>
            <a:off x="7138601" y="2923226"/>
            <a:ext cx="1152128" cy="65150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Servlet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311401" y="3558305"/>
            <a:ext cx="2664919" cy="194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54625" y="25912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09175" y="247369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RegistrationBean 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567608" y="3558305"/>
            <a:ext cx="158417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75346" y="1063905"/>
            <a:ext cx="10475795" cy="78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/>
              <a:t>SpringBoot针对Servlet原生三大组件提供了对应的RegistrationBean辅助注册</a:t>
            </a:r>
            <a:r>
              <a:rPr lang="zh-CN" altLang="en-US" dirty="0"/>
              <a:t>器</a:t>
            </a:r>
            <a:endParaRPr lang="en-US" altLang="zh-CN" dirty="0"/>
          </a:p>
          <a:p>
            <a:pPr algn="ctr">
              <a:lnSpc>
                <a:spcPct val="130000"/>
              </a:lnSpc>
            </a:pPr>
            <a:r>
              <a:rPr lang="zh-CN" altLang="en-US" dirty="0"/>
              <a:t>针对</a:t>
            </a:r>
            <a:r>
              <a:rPr lang="en-US" altLang="zh-CN" dirty="0"/>
              <a:t>DispatcherServlet</a:t>
            </a:r>
            <a:r>
              <a:rPr lang="zh-CN" altLang="en-US" dirty="0"/>
              <a:t>的注册，需要使用相应的</a:t>
            </a:r>
            <a:r>
              <a:rPr lang="en-US" altLang="zh-CN" dirty="0"/>
              <a:t>DispatcherServletRegistrationBean</a:t>
            </a:r>
            <a:r>
              <a:rPr lang="zh-CN" altLang="en-US" dirty="0"/>
              <a:t>辅助注册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695252" y="4690187"/>
            <a:ext cx="10801200" cy="21544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@Bean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name 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DEFAULT_DISPATCHER_SERVLET_REGISTRATION_BEAN_NAME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dirty="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@ConditionalOnBean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value 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DispatcherServlet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name 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DEFAULT_DISPATCHER_SERVLET_BEAN_NAME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DispatcherServletRegistrationBean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dispatcherServletRegistration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DispatcherServlet dispatcherServlet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br>
              <a:rPr lang="en-US" altLang="zh-CN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WebMvcProperties webMvcProperties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ObjectProvider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MultipartConfigElement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multipartConfig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DispatcherServletRegistrationBean registration 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 dirty="0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DispatcherServletRegistrationBean</a:t>
            </a:r>
            <a:br>
              <a:rPr lang="en-US" altLang="zh-CN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dispatcherServlet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webMvcProperties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getServlet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().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getPath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registration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setName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DEFAULT_DISPATCHER_SERVLET_BEAN_NAME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registration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setLoadOnStartup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webMvcProperties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getServlet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().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getLoadOnStartup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multipartConfig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 dirty="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ifAvailable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registration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::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setMultipartConfig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 dirty="0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registration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dirty="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494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6078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场景的自动装配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WebMvc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464" y="1595681"/>
            <a:ext cx="3422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WebMvcAutoConfiguration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07568" y="2214137"/>
            <a:ext cx="4387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80"/>
              </a:lnSpc>
            </a:pPr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WebMvcAutoConfigurationAdapter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07568" y="4476002"/>
            <a:ext cx="3698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EnableWebMvcConfiguration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847528" y="2057347"/>
            <a:ext cx="0" cy="270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47528" y="2476867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847528" y="476403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号 15"/>
          <p:cNvSpPr/>
          <p:nvPr/>
        </p:nvSpPr>
        <p:spPr>
          <a:xfrm>
            <a:off x="6595308" y="1667690"/>
            <a:ext cx="288032" cy="1656184"/>
          </a:xfrm>
          <a:prstGeom prst="leftBrace">
            <a:avLst>
              <a:gd name="adj1" fmla="val 508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55347" y="1414204"/>
            <a:ext cx="4166968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配置HttpMessageConverter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异步请求的支持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注册视图解析器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支持国际化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RequestContextHolder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>
            <a:off x="5906016" y="4019020"/>
            <a:ext cx="250725" cy="1490028"/>
          </a:xfrm>
          <a:prstGeom prst="leftBrace">
            <a:avLst>
              <a:gd name="adj1" fmla="val 508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240016" y="3573016"/>
            <a:ext cx="4166968" cy="20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/>
              <a:t>HandlerMapping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HandlerAdapter</a:t>
            </a:r>
          </a:p>
          <a:p>
            <a:pPr>
              <a:lnSpc>
                <a:spcPct val="250000"/>
              </a:lnSpc>
            </a:pPr>
            <a:r>
              <a:rPr lang="zh-CN" altLang="en-US" dirty="0"/>
              <a:t>静态资源配置</a:t>
            </a:r>
          </a:p>
        </p:txBody>
      </p:sp>
    </p:spTree>
    <p:extLst>
      <p:ext uri="{BB962C8B-B14F-4D97-AF65-F5344CB8AC3E}">
        <p14:creationId xmlns:p14="http://schemas.microsoft.com/office/powerpoint/2010/main" val="101898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理解组件装配的概念和设计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SpringFramework</a:t>
            </a:r>
            <a:r>
              <a:rPr lang="zh-CN" altLang="en-US"/>
              <a:t>的</a:t>
            </a:r>
            <a:r>
              <a:rPr lang="zh-CN" altLang="en-US" dirty="0"/>
              <a:t>模块装配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SpringFramework</a:t>
            </a:r>
            <a:r>
              <a:rPr lang="zh-CN" altLang="en-US"/>
              <a:t>的</a:t>
            </a:r>
            <a:r>
              <a:rPr lang="zh-CN" altLang="en-US" dirty="0"/>
              <a:t>条件装配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SpringFramework3.2</a:t>
            </a:r>
            <a:r>
              <a:rPr lang="zh-CN" altLang="en-US"/>
              <a:t>特性</a:t>
            </a:r>
            <a:r>
              <a:rPr lang="en-US" altLang="zh-CN"/>
              <a:t>————SPI</a:t>
            </a:r>
            <a:r>
              <a:rPr lang="zh-CN" altLang="en-US"/>
              <a:t>机</a:t>
            </a:r>
            <a:r>
              <a:rPr lang="zh-CN" altLang="en-US" dirty="0"/>
              <a:t>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@EnableAutoConfiguration</a:t>
            </a:r>
            <a:r>
              <a:rPr lang="zh-CN" altLang="en-US"/>
              <a:t>核</a:t>
            </a:r>
            <a:r>
              <a:rPr lang="zh-CN" altLang="en-US" dirty="0"/>
              <a:t>心注解分析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WebMvc</a:t>
            </a:r>
            <a:r>
              <a:rPr lang="zh-CN" altLang="en-US"/>
              <a:t>场</a:t>
            </a:r>
            <a:r>
              <a:rPr lang="zh-CN" altLang="en-US" dirty="0"/>
              <a:t>景下的自动装配原理分析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847528" y="1700808"/>
            <a:ext cx="7128792" cy="39604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IOC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容器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27448" y="41175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组件的概念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423592" y="2348880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Controller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727848" y="2348880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032104" y="2348880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Dao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Mapper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23592" y="3861048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配置类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714199" y="3863683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属性映射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对象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37443" y="3861048"/>
            <a:ext cx="15121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容器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关键组件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9408368" y="1988840"/>
            <a:ext cx="864096" cy="3384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344472" y="3356992"/>
            <a:ext cx="10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Consolas" panose="020B0609020204030204" pitchFamily="49" charset="0"/>
                <a:ea typeface="微软雅黑" panose="020B0503020204020204" pitchFamily="34" charset="-122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262535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3424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组件装配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手动装配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55488" y="5567171"/>
            <a:ext cx="889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手动装配都需要亲自编写配置信息，将组件注册到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493454" y="1455480"/>
            <a:ext cx="943304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AA55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&lt;!-- </a:t>
            </a:r>
            <a:r>
              <a:rPr lang="zh-CN" altLang="zh-CN" kern="0" dirty="0">
                <a:solidFill>
                  <a:srgbClr val="AA55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基于</a:t>
            </a:r>
            <a:r>
              <a:rPr lang="en-US" altLang="zh-CN" kern="0" dirty="0">
                <a:solidFill>
                  <a:srgbClr val="AA55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xml</a:t>
            </a:r>
            <a:r>
              <a:rPr lang="zh-CN" altLang="zh-CN" kern="0" dirty="0">
                <a:solidFill>
                  <a:srgbClr val="AA55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的手动配置</a:t>
            </a:r>
            <a:r>
              <a:rPr lang="en-US" altLang="zh-CN" kern="0" dirty="0">
                <a:solidFill>
                  <a:srgbClr val="AA55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--&gt;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1177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&lt;bean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CC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id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AA1111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"person"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CC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AA1111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"com.linkedbear.springboot.component.Person"</a:t>
            </a:r>
            <a:r>
              <a:rPr lang="en-US" altLang="zh-CN" kern="0" dirty="0">
                <a:solidFill>
                  <a:srgbClr val="1177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/&gt;</a:t>
            </a:r>
            <a:endParaRPr lang="zh-CN" altLang="zh-CN" sz="1400" kern="100" dirty="0">
              <a:effectLst/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1424" y="2539644"/>
            <a:ext cx="4686486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AA55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// </a:t>
            </a:r>
            <a:r>
              <a:rPr lang="zh-CN" altLang="zh-CN" kern="0" dirty="0">
                <a:solidFill>
                  <a:srgbClr val="AA55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基于注解配置类的手动装配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555555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@Configuration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770088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public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0088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ExampleConfiguration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{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   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   </a:t>
            </a:r>
            <a:r>
              <a:rPr lang="en-US" altLang="zh-CN" kern="0" dirty="0">
                <a:solidFill>
                  <a:srgbClr val="555555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@Bean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   </a:t>
            </a:r>
            <a:r>
              <a:rPr lang="en-US" altLang="zh-CN" kern="0" dirty="0">
                <a:solidFill>
                  <a:srgbClr val="770088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public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Person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person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() {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       </a:t>
            </a:r>
            <a:r>
              <a:rPr lang="en-US" altLang="zh-CN" kern="0" dirty="0">
                <a:solidFill>
                  <a:srgbClr val="770088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0088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Person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();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   }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}</a:t>
            </a:r>
            <a:r>
              <a:rPr lang="en-US" altLang="zh-CN" sz="1400" kern="100" dirty="0">
                <a:latin typeface="Microsoft YaHei Mono" panose="020B0509020204020204" pitchFamily="49" charset="-122"/>
                <a:ea typeface="Microsoft YaHei Mono" panose="020B0509020204020204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2818828"/>
            <a:ext cx="5610658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AA55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// </a:t>
            </a:r>
            <a:r>
              <a:rPr lang="zh-CN" altLang="zh-CN" kern="0" dirty="0">
                <a:solidFill>
                  <a:srgbClr val="AA5500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基于组件扫描的手动装配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555555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@Component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770088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public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0088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DemoService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{}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555555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@Configuration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555555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@ComponentScan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AA1111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"com.linkedbear.springboot"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)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770088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public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0088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0000FF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ExampleConfiguration</a:t>
            </a:r>
            <a:r>
              <a:rPr lang="en-US" altLang="zh-CN" kern="0">
                <a:solidFill>
                  <a:srgbClr val="333333"/>
                </a:solidFill>
                <a:latin typeface="Microsoft YaHei Mono" panose="020B0509020204020204" pitchFamily="49" charset="-122"/>
                <a:ea typeface="Microsoft YaHei Mono" panose="020B0509020204020204" pitchFamily="49" charset="-122"/>
                <a:cs typeface="宋体" panose="02010600030101010101" pitchFamily="2" charset="-122"/>
              </a:rPr>
              <a:t> {}</a:t>
            </a:r>
            <a:endParaRPr lang="zh-CN" altLang="zh-CN" sz="1400" kern="100" dirty="0">
              <a:latin typeface="Microsoft YaHei Mono" panose="020B0509020204020204" pitchFamily="49" charset="-122"/>
              <a:ea typeface="Microsoft YaHei Mono" panose="020B0509020204020204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6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3424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组件装配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 -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自动装配</a:t>
            </a:r>
          </a:p>
        </p:txBody>
      </p:sp>
      <p:sp>
        <p:nvSpPr>
          <p:cNvPr id="6" name="矩形 5"/>
          <p:cNvSpPr/>
          <p:nvPr/>
        </p:nvSpPr>
        <p:spPr>
          <a:xfrm>
            <a:off x="1847528" y="1556792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自动装配的核心，是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本应该由开发者编写的配置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，转为框架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自动根据项目中整合的场景依赖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合理地作出判断并装配合适的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135560" y="3356992"/>
            <a:ext cx="2664296" cy="244827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classpath</a:t>
            </a:r>
            <a:endParaRPr lang="zh-CN" altLang="en-US" dirty="0"/>
          </a:p>
        </p:txBody>
      </p:sp>
      <p:sp>
        <p:nvSpPr>
          <p:cNvPr id="8" name="立方体 7"/>
          <p:cNvSpPr/>
          <p:nvPr/>
        </p:nvSpPr>
        <p:spPr>
          <a:xfrm>
            <a:off x="2999656" y="4725144"/>
            <a:ext cx="936104" cy="72008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jdbc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48128" y="2852936"/>
            <a:ext cx="2952328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400" dirty="0"/>
              <a:t>IOC</a:t>
            </a:r>
            <a:r>
              <a:rPr lang="zh-CN" altLang="en-US" sz="2400" dirty="0"/>
              <a:t>容器</a:t>
            </a:r>
          </a:p>
        </p:txBody>
      </p:sp>
      <p:sp>
        <p:nvSpPr>
          <p:cNvPr id="10" name="右箭头 9"/>
          <p:cNvSpPr/>
          <p:nvPr/>
        </p:nvSpPr>
        <p:spPr>
          <a:xfrm>
            <a:off x="5375920" y="4221088"/>
            <a:ext cx="1368152" cy="64807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注册</a:t>
            </a:r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7896200" y="4321870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JdbcTemplate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71864" y="383738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SpringBoot</a:t>
            </a:r>
            <a:r>
              <a:rPr lang="zh-CN" altLang="en-US" dirty="0"/>
              <a:t>自动识别</a:t>
            </a:r>
          </a:p>
        </p:txBody>
      </p:sp>
    </p:spTree>
    <p:extLst>
      <p:ext uri="{BB962C8B-B14F-4D97-AF65-F5344CB8AC3E}">
        <p14:creationId xmlns:p14="http://schemas.microsoft.com/office/powerpoint/2010/main" val="25878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模块装配</a:t>
            </a:r>
          </a:p>
        </p:txBody>
      </p:sp>
      <p:sp>
        <p:nvSpPr>
          <p:cNvPr id="6" name="矩形 5"/>
          <p:cNvSpPr/>
          <p:nvPr/>
        </p:nvSpPr>
        <p:spPr>
          <a:xfrm>
            <a:off x="1223515" y="1417508"/>
            <a:ext cx="2592287" cy="234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模块的特征：</a:t>
            </a:r>
            <a:endParaRPr lang="en-US" altLang="zh-CN" sz="2000" dirty="0">
              <a:solidFill>
                <a:srgbClr val="333333"/>
              </a:solidFill>
              <a:latin typeface="Open Sans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独立的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功能高内聚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可相互依赖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Open Sans"/>
                <a:ea typeface="微软雅黑" panose="020B0503020204020204" pitchFamily="34" charset="-122"/>
              </a:rPr>
              <a:t>目标明确</a:t>
            </a:r>
            <a:endParaRPr lang="zh-CN" altLang="en-US" sz="2000" i="0" dirty="0">
              <a:solidFill>
                <a:srgbClr val="333333"/>
              </a:solidFill>
              <a:effectLst/>
              <a:latin typeface="Open Sans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87888" y="2588982"/>
            <a:ext cx="637225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@EnableTransactionManagement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：开启注解事务驱动；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@EnableWebMvc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：激活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SpringWebMvc 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整合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Web 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开发；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@EnableAspectJAutoProxy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：开启注解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AOP 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编程；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@EnableScheduling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：开启调度功能（定时任务）；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87888" y="1417508"/>
            <a:ext cx="612068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模块装配：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把一个模块需要的核心功能组件都装配到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，并保证装配的方式尽可能简单。</a:t>
            </a:r>
          </a:p>
        </p:txBody>
      </p:sp>
      <p:sp>
        <p:nvSpPr>
          <p:cNvPr id="13" name="立方体 12"/>
          <p:cNvSpPr/>
          <p:nvPr/>
        </p:nvSpPr>
        <p:spPr>
          <a:xfrm>
            <a:off x="2927648" y="5329954"/>
            <a:ext cx="2376264" cy="10801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@EnableWebMvc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>
            <a:off x="5502403" y="5248409"/>
            <a:ext cx="432048" cy="1248003"/>
          </a:xfrm>
          <a:prstGeom prst="leftBrace">
            <a:avLst>
              <a:gd name="adj1" fmla="val 454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51984" y="5085184"/>
            <a:ext cx="3402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DispatcherServlet</a:t>
            </a:r>
          </a:p>
          <a:p>
            <a:r>
              <a:rPr lang="en-US" altLang="zh-CN" sz="16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RequestMappingHandlerMapping</a:t>
            </a:r>
          </a:p>
          <a:p>
            <a:r>
              <a:rPr lang="en-US" altLang="zh-CN" sz="16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RequestMappingHandlerAdapter</a:t>
            </a:r>
          </a:p>
          <a:p>
            <a:r>
              <a:rPr lang="en-US" altLang="zh-CN" sz="16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ViewResolver</a:t>
            </a:r>
          </a:p>
          <a:p>
            <a:r>
              <a:rPr lang="en-US" altLang="zh-CN" sz="16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LocaleResolver</a:t>
            </a:r>
          </a:p>
          <a:p>
            <a:r>
              <a:rPr lang="en-US" altLang="zh-CN" sz="16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......</a:t>
            </a:r>
            <a:endParaRPr lang="zh-CN" altLang="en-US" sz="1600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0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3424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模块装配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案例演示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4" b="12007"/>
          <a:stretch/>
        </p:blipFill>
        <p:spPr>
          <a:xfrm>
            <a:off x="1127448" y="1556792"/>
            <a:ext cx="5810250" cy="45365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7069" y="1412776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使用代码模拟构建一个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酒馆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，酒馆里包含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吧台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调酒师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四种实体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81025" y="3501008"/>
            <a:ext cx="468052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@Import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可导入的四种类型：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普通类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注解配置类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ImportSelector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ImportBeanDefinitionRegistrar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75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3082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条件装配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Profile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5480" y="1285727"/>
            <a:ext cx="92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pitchFamily="49" charset="0"/>
                <a:ea typeface="微软雅黑" panose="020B0503020204020204" pitchFamily="34" charset="-122"/>
              </a:rPr>
              <a:t>Profile</a:t>
            </a:r>
            <a:r>
              <a:rPr lang="zh-CN" altLang="en-US" sz="240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latin typeface="Consolas" panose="020B0609020204030204" pitchFamily="49" charset="0"/>
                <a:ea typeface="微软雅黑" panose="020B0503020204020204" pitchFamily="34" charset="-122"/>
              </a:rPr>
              <a:t>“基于环境的配置” —— 根据当前项目的运行时环境不同，可以动态的注册当前运行环境匹配的组件。</a:t>
            </a:r>
            <a:endParaRPr lang="zh-CN" altLang="zh-CN" sz="24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229" y="2492896"/>
            <a:ext cx="6096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@Configuration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class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DataSourceConfiguration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@Bean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@Profile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70A0"/>
                </a:solidFill>
                <a:latin typeface="Courier New" panose="02070309020205020404" pitchFamily="49" charset="0"/>
                <a:cs typeface="Times New Roman (正文 CS 字体)"/>
              </a:rPr>
              <a:t>"dev"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DataSource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devDataSource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null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@Bean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@Profile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70A0"/>
                </a:solidFill>
                <a:latin typeface="Courier New" panose="02070309020205020404" pitchFamily="49" charset="0"/>
                <a:cs typeface="Times New Roman (正文 CS 字体)"/>
              </a:rPr>
              <a:t>"test"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DataSource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testDataSource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null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   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</a:b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cs typeface="Times New Roman (正文 CS 字体)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176120" y="4293096"/>
            <a:ext cx="93610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24092" y="3923764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dev</a:t>
            </a:r>
            <a:r>
              <a:rPr lang="zh-CN" altLang="en-US"/>
              <a:t>环境启动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904312" y="3573016"/>
            <a:ext cx="2664296" cy="2232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柱形 13"/>
          <p:cNvSpPr/>
          <p:nvPr/>
        </p:nvSpPr>
        <p:spPr>
          <a:xfrm>
            <a:off x="10560496" y="3923764"/>
            <a:ext cx="648072" cy="7653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896120" y="296104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devDataSource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1"/>
            <a:endCxn id="15" idx="2"/>
          </p:cNvCxnSpPr>
          <p:nvPr/>
        </p:nvCxnSpPr>
        <p:spPr>
          <a:xfrm flipV="1">
            <a:off x="10884532" y="3330378"/>
            <a:ext cx="0" cy="593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3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3" name="矩形 2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27448" y="411759"/>
            <a:ext cx="3680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条件装配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- Condition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7448" y="1196752"/>
            <a:ext cx="10009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@Conditional</a:t>
            </a:r>
            <a:r>
              <a:rPr lang="en-US" altLang="zh-CN" sz="24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</a:t>
            </a:r>
            <a:r>
              <a:rPr lang="zh-CN" altLang="en-US" sz="24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可以指定匹配条件，被</a:t>
            </a:r>
            <a:r>
              <a:rPr lang="en-US" altLang="zh-CN" sz="24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@Conditional</a:t>
            </a:r>
            <a:r>
              <a:rPr lang="en-US" altLang="zh-CN" sz="24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注解标注的组件类/配置类/组件工厂方法必须满足</a:t>
            </a:r>
            <a:r>
              <a:rPr lang="en-US" altLang="zh-CN" sz="24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@Conditional</a:t>
            </a:r>
            <a:r>
              <a:rPr lang="en-US" altLang="zh-CN" sz="24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中指定的所有条件，才会被创建/解析。</a:t>
            </a:r>
            <a:endParaRPr lang="zh-CN" altLang="en-US" sz="24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112225" y="3068960"/>
            <a:ext cx="2806777" cy="1446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01523" y="3391832"/>
            <a:ext cx="459613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@Bean</a:t>
            </a:r>
          </a:p>
          <a:p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@ConditionalOnBean(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.class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cs typeface="Times New Roman (正文 CS 字体)"/>
              </a:rPr>
              <a:t>)</a:t>
            </a:r>
          </a:p>
          <a:p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Cat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cat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return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new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 Cat();</a:t>
            </a:r>
          </a:p>
          <a:p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744072" y="3554307"/>
            <a:ext cx="936104" cy="558644"/>
          </a:xfrm>
          <a:prstGeom prst="rightArrow">
            <a:avLst>
              <a:gd name="adj1" fmla="val 50000"/>
              <a:gd name="adj2" fmla="val 7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523" y="5277107"/>
            <a:ext cx="459613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@Bean</a:t>
            </a:r>
          </a:p>
          <a:p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Person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cs typeface="Times New Roman (正文 CS 字体)"/>
              </a:rPr>
              <a:t>person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return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cs typeface="Times New Roman (正文 CS 字体)"/>
              </a:rPr>
              <a:t>new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 Person();</a:t>
            </a:r>
          </a:p>
          <a:p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5843204" y="4365104"/>
            <a:ext cx="792088" cy="1800200"/>
          </a:xfrm>
          <a:prstGeom prst="rightBrace">
            <a:avLst>
              <a:gd name="adj1" fmla="val 8333"/>
              <a:gd name="adj2" fmla="val 682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744072" y="5297870"/>
            <a:ext cx="936104" cy="558644"/>
          </a:xfrm>
          <a:prstGeom prst="rightArrow">
            <a:avLst>
              <a:gd name="adj1" fmla="val 50000"/>
              <a:gd name="adj2" fmla="val 7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112224" y="4890091"/>
            <a:ext cx="2806777" cy="1446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326714" y="5109159"/>
            <a:ext cx="111689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Person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637018" y="5661248"/>
            <a:ext cx="111689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Cat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564052" y="3117488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只注册</a:t>
            </a:r>
            <a:r>
              <a:rPr lang="en-US" altLang="zh-CN"/>
              <a:t>Cat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564051" y="4671739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同时注册</a:t>
            </a:r>
            <a:endParaRPr lang="en-US" altLang="zh-CN"/>
          </a:p>
          <a:p>
            <a:r>
              <a:rPr lang="en-US" altLang="zh-CN"/>
              <a:t>Cat</a:t>
            </a:r>
            <a:r>
              <a:rPr lang="zh-CN" altLang="en-US"/>
              <a:t>和</a:t>
            </a:r>
            <a:r>
              <a:rPr lang="en-US" altLang="zh-CN"/>
              <a:t>Person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4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1215</Words>
  <Application>Microsoft Office PowerPoint</Application>
  <PresentationFormat>宽屏</PresentationFormat>
  <Paragraphs>205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Microsoft YaHei Mono</vt:lpstr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95</cp:revision>
  <dcterms:created xsi:type="dcterms:W3CDTF">2015-06-09T12:35:00Z</dcterms:created>
  <dcterms:modified xsi:type="dcterms:W3CDTF">2022-06-13T12:19:11Z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