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6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387">
          <p15:clr>
            <a:srgbClr val="A4A3A4"/>
          </p15:clr>
        </p15:guide>
        <p15:guide id="3" orient="horz" pos="2251">
          <p15:clr>
            <a:srgbClr val="A4A3A4"/>
          </p15:clr>
        </p15:guide>
        <p15:guide id="4" orient="horz" pos="3203">
          <p15:clr>
            <a:srgbClr val="A4A3A4"/>
          </p15:clr>
        </p15:guide>
        <p15:guide id="5" pos="3840">
          <p15:clr>
            <a:srgbClr val="A4A3A4"/>
          </p15:clr>
        </p15:guide>
        <p15:guide id="6" pos="2512">
          <p15:clr>
            <a:srgbClr val="A4A3A4"/>
          </p15:clr>
        </p15:guide>
        <p15:guide id="7" pos="3244">
          <p15:clr>
            <a:srgbClr val="A4A3A4"/>
          </p15:clr>
        </p15:guide>
        <p15:guide id="8" pos="1546">
          <p15:clr>
            <a:srgbClr val="A4A3A4"/>
          </p15:clr>
        </p15:guide>
        <p15:guide id="9" pos="814">
          <p15:clr>
            <a:srgbClr val="A4A3A4"/>
          </p15:clr>
        </p15:guide>
        <p15:guide id="10" pos="4110">
          <p15:clr>
            <a:srgbClr val="A4A3A4"/>
          </p15:clr>
        </p15:guide>
        <p15:guide id="11" pos="4798">
          <p15:clr>
            <a:srgbClr val="A4A3A4"/>
          </p15:clr>
        </p15:guide>
        <p15:guide id="12" pos="5890">
          <p15:clr>
            <a:srgbClr val="A4A3A4"/>
          </p15:clr>
        </p15:guide>
        <p15:guide id="13" pos="69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D93"/>
    <a:srgbClr val="F58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4" autoAdjust="0"/>
    <p:restoredTop sz="93073" autoAdjust="0"/>
  </p:normalViewPr>
  <p:slideViewPr>
    <p:cSldViewPr>
      <p:cViewPr varScale="1">
        <p:scale>
          <a:sx n="116" d="100"/>
          <a:sy n="116" d="100"/>
        </p:scale>
        <p:origin x="926" y="86"/>
      </p:cViewPr>
      <p:guideLst>
        <p:guide orient="horz" pos="2160"/>
        <p:guide orient="horz" pos="2387"/>
        <p:guide orient="horz" pos="2251"/>
        <p:guide orient="horz" pos="3203"/>
        <p:guide pos="3840"/>
        <p:guide pos="2512"/>
        <p:guide pos="3244"/>
        <p:guide pos="1546"/>
        <p:guide pos="814"/>
        <p:guide pos="4110"/>
        <p:guide pos="4798"/>
        <p:guide pos="5890"/>
        <p:guide pos="69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66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charset="0"/>
              </a:defRPr>
            </a:lvl1pPr>
          </a:lstStyle>
          <a:p>
            <a:fld id="{118E2955-DC7D-45B4-95AC-59BA403BEE73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charset="0"/>
              </a:defRPr>
            </a:lvl1pPr>
          </a:lstStyle>
          <a:p>
            <a:fld id="{FBC227D9-DD57-48AE-8A4F-074CA2518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27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2022-6-13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微软雅黑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微软雅黑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微软雅黑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微软雅黑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微软雅黑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87488" y="2094271"/>
            <a:ext cx="3237334" cy="718723"/>
            <a:chOff x="1124422" y="2696529"/>
            <a:chExt cx="2880320" cy="673644"/>
          </a:xfrm>
        </p:grpSpPr>
        <p:sp>
          <p:nvSpPr>
            <p:cNvPr id="7" name="矩形 6"/>
            <p:cNvSpPr/>
            <p:nvPr/>
          </p:nvSpPr>
          <p:spPr>
            <a:xfrm>
              <a:off x="1124422" y="2696529"/>
              <a:ext cx="2880320" cy="673644"/>
            </a:xfrm>
            <a:prstGeom prst="rect">
              <a:avLst/>
            </a:prstGeom>
            <a:solidFill>
              <a:srgbClr val="F58C65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13443" y="2735342"/>
              <a:ext cx="2502278" cy="542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第 </a:t>
              </a:r>
              <a:r>
                <a:rPr lang="en-US" altLang="zh-CN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1 </a:t>
              </a:r>
              <a:r>
                <a:rPr lang="zh-CN" altLang="en-US" sz="32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微软雅黑" charset="0"/>
                </a:rPr>
                <a:t>部 分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55640" y="2816494"/>
            <a:ext cx="9218151" cy="1476602"/>
            <a:chOff x="2423592" y="3428999"/>
            <a:chExt cx="8129033" cy="936105"/>
          </a:xfrm>
        </p:grpSpPr>
        <p:sp>
          <p:nvSpPr>
            <p:cNvPr id="9" name="矩形 8"/>
            <p:cNvSpPr/>
            <p:nvPr/>
          </p:nvSpPr>
          <p:spPr>
            <a:xfrm>
              <a:off x="2423592" y="3428999"/>
              <a:ext cx="7488832" cy="936105"/>
            </a:xfrm>
            <a:prstGeom prst="rect">
              <a:avLst/>
            </a:prstGeom>
            <a:solidFill>
              <a:srgbClr val="74AD93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631745" y="3692178"/>
              <a:ext cx="7920880" cy="409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第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3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章  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SpringBoot 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的 </a:t>
              </a:r>
              <a:r>
                <a:rPr lang="en-US" altLang="zh-CN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IOC </a:t>
              </a:r>
              <a:r>
                <a:rPr lang="zh-CN" altLang="en-US" sz="3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微软雅黑" charset="0"/>
                </a:rPr>
                <a:t>容 器</a:t>
              </a:r>
              <a:endPara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6662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AbstractAutowireCapableBeanFactory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zh-CN" altLang="en-US" sz="2800"/>
              <a:t>实现了组件依赖注入的</a:t>
            </a:r>
            <a:r>
              <a:rPr lang="en-US" altLang="zh-CN" sz="2800"/>
              <a:t>BeanFactory</a:t>
            </a:r>
          </a:p>
          <a:p>
            <a:r>
              <a:rPr lang="zh-CN" altLang="en-US" sz="2800"/>
              <a:t>实现了默认</a:t>
            </a:r>
            <a:r>
              <a:rPr lang="en-US" altLang="zh-CN" sz="2800"/>
              <a:t>bean</a:t>
            </a:r>
            <a:r>
              <a:rPr lang="zh-CN" altLang="en-US" sz="2800"/>
              <a:t>对象的创建逻辑</a:t>
            </a:r>
            <a:endParaRPr lang="en-US" altLang="zh-CN" sz="2800"/>
          </a:p>
          <a:p>
            <a:r>
              <a:rPr lang="zh-CN" altLang="en-US" sz="2800"/>
              <a:t>定义了</a:t>
            </a:r>
            <a:r>
              <a:rPr lang="en-US" altLang="zh-CN" sz="2800"/>
              <a:t>bean</a:t>
            </a:r>
            <a:r>
              <a:rPr lang="zh-CN" altLang="en-US" sz="2800"/>
              <a:t>对象创建的基本流程</a:t>
            </a:r>
            <a:endParaRPr lang="en-US" altLang="zh-CN" sz="2800"/>
          </a:p>
          <a:p>
            <a:pPr lvl="1"/>
            <a:r>
              <a:rPr lang="zh-CN" altLang="en-US" sz="2400"/>
              <a:t>对象实例化</a:t>
            </a:r>
            <a:endParaRPr lang="en-US" altLang="zh-CN" sz="2400"/>
          </a:p>
          <a:p>
            <a:pPr lvl="1"/>
            <a:r>
              <a:rPr lang="zh-CN" altLang="en-US" sz="2400"/>
              <a:t>属性赋值</a:t>
            </a:r>
            <a:r>
              <a:rPr lang="en-US" altLang="zh-CN" sz="2400"/>
              <a:t>&amp;</a:t>
            </a:r>
            <a:r>
              <a:rPr lang="zh-CN" altLang="en-US" sz="2400"/>
              <a:t>依赖注入</a:t>
            </a:r>
            <a:endParaRPr lang="en-US" altLang="zh-CN" sz="2400"/>
          </a:p>
          <a:p>
            <a:pPr lvl="1"/>
            <a:r>
              <a:rPr lang="zh-CN" altLang="en-US" sz="2400"/>
              <a:t>初始化逻辑的回调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33563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4850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DefaultListableBeanFactory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zh-CN" altLang="en-US" sz="2800"/>
              <a:t>唯一一个现役的</a:t>
            </a:r>
            <a:r>
              <a:rPr lang="en-US" altLang="zh-CN" sz="2800"/>
              <a:t>BeanFactory</a:t>
            </a:r>
            <a:r>
              <a:rPr lang="zh-CN" altLang="en-US" sz="2800"/>
              <a:t>落地实现</a:t>
            </a:r>
            <a:endParaRPr lang="en-US" altLang="zh-CN" sz="2800"/>
          </a:p>
          <a:p>
            <a:r>
              <a:rPr lang="zh-CN" altLang="en-US" sz="2800"/>
              <a:t>成熟的</a:t>
            </a:r>
            <a:r>
              <a:rPr lang="en-US" altLang="zh-CN" sz="2800"/>
              <a:t>BeanFactory</a:t>
            </a:r>
          </a:p>
          <a:p>
            <a:r>
              <a:rPr lang="zh-CN" altLang="en-US" sz="2800"/>
              <a:t>具备</a:t>
            </a:r>
            <a:r>
              <a:rPr lang="en-US" altLang="zh-CN" sz="2800"/>
              <a:t>bean</a:t>
            </a:r>
            <a:r>
              <a:rPr lang="zh-CN" altLang="en-US" sz="2800"/>
              <a:t>对象和</a:t>
            </a:r>
            <a:r>
              <a:rPr lang="en-US" altLang="zh-CN" sz="2800"/>
              <a:t>BeanDefinition</a:t>
            </a:r>
            <a:r>
              <a:rPr lang="zh-CN" altLang="en-US" sz="2800"/>
              <a:t>的管理能力</a:t>
            </a:r>
            <a:endParaRPr lang="en-US" altLang="zh-CN" sz="2800"/>
          </a:p>
          <a:p>
            <a:r>
              <a:rPr lang="zh-CN" altLang="en-US" sz="2800"/>
              <a:t>定义了</a:t>
            </a:r>
            <a:r>
              <a:rPr lang="en-US" altLang="zh-CN" sz="2800"/>
              <a:t>Bean</a:t>
            </a:r>
            <a:r>
              <a:rPr lang="zh-CN" altLang="en-US" sz="2800"/>
              <a:t>的管理规则</a:t>
            </a:r>
            <a:endParaRPr lang="en-US" altLang="zh-CN" sz="2800"/>
          </a:p>
          <a:p>
            <a:pPr lvl="1"/>
            <a:r>
              <a:rPr lang="zh-CN" altLang="en-US" sz="2400"/>
              <a:t>先注册</a:t>
            </a:r>
            <a:r>
              <a:rPr lang="en-US" altLang="zh-CN" sz="2400"/>
              <a:t>BeanDefinition</a:t>
            </a:r>
            <a:r>
              <a:rPr lang="zh-CN" altLang="en-US" sz="2400"/>
              <a:t>，后生成</a:t>
            </a:r>
            <a:r>
              <a:rPr lang="en-US" altLang="zh-CN" sz="2400"/>
              <a:t>bean</a:t>
            </a:r>
            <a:r>
              <a:rPr lang="zh-CN" altLang="en-US" sz="2400"/>
              <a:t>对象</a:t>
            </a:r>
            <a:endParaRPr lang="en-US" altLang="zh-CN" sz="2400"/>
          </a:p>
          <a:p>
            <a:r>
              <a:rPr lang="zh-CN" altLang="en-US" sz="2800"/>
              <a:t>只管理</a:t>
            </a:r>
            <a:r>
              <a:rPr lang="en-US" altLang="zh-CN" sz="2800"/>
              <a:t>Bean</a:t>
            </a:r>
            <a:r>
              <a:rPr lang="zh-CN" altLang="en-US" sz="2800"/>
              <a:t>，不负责</a:t>
            </a:r>
            <a:r>
              <a:rPr lang="en-US" altLang="zh-CN" sz="2800"/>
              <a:t>Bean</a:t>
            </a:r>
            <a:r>
              <a:rPr lang="zh-CN" altLang="en-US" sz="2800"/>
              <a:t>的来源、解析等工作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321206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4920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ApplicationContext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接口体系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pic>
        <p:nvPicPr>
          <p:cNvPr id="6" name="Picture" descr="图3-4 ApplicationContext和它的子接口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9336" y="2348880"/>
            <a:ext cx="11906000" cy="220906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文本框 10"/>
          <p:cNvSpPr txBox="1"/>
          <p:nvPr/>
        </p:nvSpPr>
        <p:spPr>
          <a:xfrm>
            <a:off x="1463824" y="1526304"/>
            <a:ext cx="921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是对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的扩展，具备更强大的特性。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8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3483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ApplicationContext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zh-CN" altLang="en-US" sz="2800"/>
              <a:t>核心功能</a:t>
            </a:r>
            <a:endParaRPr lang="en-US" altLang="zh-CN" sz="2800"/>
          </a:p>
          <a:p>
            <a:pPr lvl="1"/>
            <a:r>
              <a:rPr lang="zh-CN" altLang="en-US" sz="2400"/>
              <a:t>访问</a:t>
            </a:r>
            <a:r>
              <a:rPr lang="en-US" altLang="zh-CN" sz="2400"/>
              <a:t>Bean</a:t>
            </a:r>
            <a:r>
              <a:rPr lang="zh-CN" altLang="en-US" sz="2400"/>
              <a:t>的能力</a:t>
            </a:r>
            <a:endParaRPr lang="en-US" altLang="zh-CN" sz="2400"/>
          </a:p>
          <a:p>
            <a:pPr lvl="1"/>
            <a:r>
              <a:rPr lang="zh-CN" altLang="en-US" sz="2400"/>
              <a:t>加载文件资源</a:t>
            </a:r>
            <a:endParaRPr lang="en-US" altLang="zh-CN" sz="2400"/>
          </a:p>
          <a:p>
            <a:pPr lvl="1"/>
            <a:r>
              <a:rPr lang="zh-CN" altLang="en-US" sz="2400"/>
              <a:t>事件发布</a:t>
            </a:r>
            <a:endParaRPr lang="en-US" altLang="zh-CN" sz="2400"/>
          </a:p>
          <a:p>
            <a:pPr lvl="1"/>
            <a:r>
              <a:rPr lang="zh-CN" altLang="en-US" sz="2400"/>
              <a:t>国际化的支持</a:t>
            </a:r>
            <a:endParaRPr lang="en-US" altLang="zh-CN" sz="2400"/>
          </a:p>
          <a:p>
            <a:pPr lvl="1"/>
            <a:r>
              <a:rPr lang="zh-CN" altLang="en-US" sz="2400"/>
              <a:t>层级关系的支持</a:t>
            </a:r>
            <a:endParaRPr lang="en-US" altLang="zh-CN" sz="2400"/>
          </a:p>
          <a:p>
            <a:r>
              <a:rPr lang="zh-CN" altLang="en-US" sz="2800"/>
              <a:t>支持</a:t>
            </a:r>
            <a:r>
              <a:rPr lang="en-US" altLang="zh-CN" sz="2800"/>
              <a:t>Aware</a:t>
            </a:r>
            <a:r>
              <a:rPr lang="zh-CN" altLang="en-US" sz="2800"/>
              <a:t>系列接口的回调注入</a:t>
            </a:r>
            <a:endParaRPr lang="en-US" altLang="zh-CN" sz="2800"/>
          </a:p>
          <a:p>
            <a:r>
              <a:rPr lang="en-US" altLang="zh-CN" sz="2800"/>
              <a:t>ApplicationContext</a:t>
            </a:r>
            <a:r>
              <a:rPr lang="zh-CN" altLang="en-US" sz="2800"/>
              <a:t>中包含容器，但不仅仅是容器</a:t>
            </a:r>
          </a:p>
        </p:txBody>
      </p:sp>
    </p:spTree>
    <p:extLst>
      <p:ext uri="{BB962C8B-B14F-4D97-AF65-F5344CB8AC3E}">
        <p14:creationId xmlns:p14="http://schemas.microsoft.com/office/powerpoint/2010/main" val="21746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4920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ApplicationContext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的父接口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US" altLang="zh-CN" sz="2800"/>
              <a:t>EnvironmentCapable</a:t>
            </a:r>
          </a:p>
          <a:p>
            <a:pPr lvl="1"/>
            <a:r>
              <a:rPr lang="zh-CN" altLang="en-US" sz="2400"/>
              <a:t>可获取</a:t>
            </a:r>
            <a:r>
              <a:rPr lang="en-US" altLang="zh-CN" sz="2400"/>
              <a:t>Environment</a:t>
            </a:r>
            <a:r>
              <a:rPr lang="zh-CN" altLang="en-US" sz="2400"/>
              <a:t>的能力</a:t>
            </a:r>
            <a:endParaRPr lang="en-US" altLang="zh-CN" sz="2400"/>
          </a:p>
          <a:p>
            <a:r>
              <a:rPr lang="en-US" altLang="zh-CN" sz="2800"/>
              <a:t>MessageSource</a:t>
            </a:r>
          </a:p>
          <a:p>
            <a:pPr lvl="1"/>
            <a:r>
              <a:rPr lang="zh-CN" altLang="en-US" sz="2400"/>
              <a:t>国际化的核心支持</a:t>
            </a:r>
            <a:endParaRPr lang="en-US" altLang="zh-CN" sz="2400"/>
          </a:p>
          <a:p>
            <a:r>
              <a:rPr lang="en-US" altLang="zh-CN" sz="2800"/>
              <a:t>ApplicationEventPublisher</a:t>
            </a:r>
          </a:p>
          <a:p>
            <a:pPr lvl="1"/>
            <a:r>
              <a:rPr lang="zh-CN" altLang="en-US" sz="2400"/>
              <a:t>事件广播器，具备发布事件的能力</a:t>
            </a:r>
            <a:endParaRPr lang="en-US" altLang="zh-CN" sz="2400"/>
          </a:p>
          <a:p>
            <a:r>
              <a:rPr lang="en-US" altLang="zh-CN" sz="2800"/>
              <a:t>ResourcePatternResolver</a:t>
            </a:r>
          </a:p>
          <a:p>
            <a:pPr lvl="1"/>
            <a:r>
              <a:rPr lang="zh-CN" altLang="en-US" sz="2400"/>
              <a:t>具备资源加载的能力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0919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5710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ConfigurableApplicationContext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zh-CN" altLang="en-US" sz="2800"/>
              <a:t>可写的</a:t>
            </a:r>
            <a:r>
              <a:rPr lang="en-US" altLang="zh-CN" sz="2800"/>
              <a:t>IOC</a:t>
            </a:r>
            <a:r>
              <a:rPr lang="zh-CN" altLang="en-US" sz="2800"/>
              <a:t>容器</a:t>
            </a:r>
            <a:endParaRPr lang="en-US" altLang="zh-CN" sz="2800"/>
          </a:p>
          <a:p>
            <a:r>
              <a:rPr lang="zh-CN" altLang="en-US" sz="2800"/>
              <a:t>扩展</a:t>
            </a:r>
            <a:r>
              <a:rPr lang="en-US" altLang="zh-CN" sz="2800"/>
              <a:t>setter</a:t>
            </a:r>
            <a:r>
              <a:rPr lang="zh-CN" altLang="en-US" sz="2800"/>
              <a:t>方法、</a:t>
            </a:r>
            <a:r>
              <a:rPr lang="en-US" altLang="zh-CN" sz="2800"/>
              <a:t>add</a:t>
            </a:r>
            <a:r>
              <a:rPr lang="zh-CN" altLang="en-US" sz="2800"/>
              <a:t>系列方法</a:t>
            </a:r>
            <a:endParaRPr lang="en-US" altLang="zh-CN" sz="2800"/>
          </a:p>
          <a:p>
            <a:r>
              <a:rPr lang="zh-CN" altLang="en-US" sz="2800"/>
              <a:t>定义了核心的容器生命周期方法：</a:t>
            </a:r>
            <a:r>
              <a:rPr lang="en-US" altLang="zh-CN" sz="2800"/>
              <a:t>refresh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707872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5279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ApplicationContext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实现类体系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5480" y="1412776"/>
            <a:ext cx="921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下图仅包含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接口相关的子接口与实现类</a:t>
            </a:r>
          </a:p>
        </p:txBody>
      </p:sp>
      <p:pic>
        <p:nvPicPr>
          <p:cNvPr id="12" name="Picture" descr="图3-5 ApplicationContext的实现类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559496" y="1926414"/>
            <a:ext cx="8791264" cy="45365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227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4915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AbstractApplicationContext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US" altLang="zh-CN" sz="2800"/>
              <a:t>ApplicationContext</a:t>
            </a:r>
            <a:r>
              <a:rPr lang="zh-CN" altLang="en-US" sz="2800"/>
              <a:t>的基础实现</a:t>
            </a:r>
            <a:endParaRPr lang="en-US" altLang="zh-CN" sz="2800"/>
          </a:p>
          <a:p>
            <a:r>
              <a:rPr lang="zh-CN" altLang="en-US" sz="2800"/>
              <a:t>实现了绝大部分的特性和功能</a:t>
            </a:r>
            <a:endParaRPr lang="en-US" altLang="zh-CN" sz="2800"/>
          </a:p>
          <a:p>
            <a:r>
              <a:rPr lang="zh-CN" altLang="en-US" sz="2800"/>
              <a:t>只构建功能抽象，不负责具体实现</a:t>
            </a:r>
            <a:endParaRPr lang="en-US" altLang="zh-CN" sz="2800"/>
          </a:p>
          <a:p>
            <a:r>
              <a:rPr lang="zh-CN" altLang="en-US" sz="2800"/>
              <a:t>可识别特殊类型的组件</a:t>
            </a:r>
            <a:endParaRPr lang="en-US" altLang="zh-CN" sz="2800"/>
          </a:p>
          <a:p>
            <a:pPr lvl="1"/>
            <a:r>
              <a:rPr lang="zh-CN" altLang="en-US" sz="2400"/>
              <a:t>后置处理器、监听器等</a:t>
            </a:r>
            <a:endParaRPr lang="en-US" altLang="zh-CN" sz="2400"/>
          </a:p>
          <a:p>
            <a:r>
              <a:rPr lang="zh-CN" altLang="en-US" sz="2800"/>
              <a:t>支持类路径、</a:t>
            </a:r>
            <a:r>
              <a:rPr lang="en-US" altLang="zh-CN" sz="2800"/>
              <a:t>Web</a:t>
            </a:r>
            <a:r>
              <a:rPr lang="zh-CN" altLang="en-US" sz="2800"/>
              <a:t>场景等资源加载策略</a:t>
            </a:r>
          </a:p>
        </p:txBody>
      </p:sp>
    </p:spTree>
    <p:extLst>
      <p:ext uri="{BB962C8B-B14F-4D97-AF65-F5344CB8AC3E}">
        <p14:creationId xmlns:p14="http://schemas.microsoft.com/office/powerpoint/2010/main" val="775443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4793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GenericApplicationContext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zh-CN" altLang="en-US" sz="2800"/>
              <a:t>基于注解驱动的</a:t>
            </a:r>
            <a:r>
              <a:rPr lang="en-US" altLang="zh-CN" sz="2800"/>
              <a:t>IOC</a:t>
            </a:r>
            <a:r>
              <a:rPr lang="zh-CN" altLang="en-US" sz="2800"/>
              <a:t>容器</a:t>
            </a:r>
            <a:endParaRPr lang="en-US" altLang="zh-CN" sz="2800"/>
          </a:p>
          <a:p>
            <a:r>
              <a:rPr lang="zh-CN" altLang="en-US" sz="2800"/>
              <a:t>内部组合了</a:t>
            </a:r>
            <a:r>
              <a:rPr lang="en-US" altLang="zh-CN" sz="2800"/>
              <a:t>DefaultListableBeanFactory</a:t>
            </a:r>
          </a:p>
          <a:p>
            <a:pPr lvl="1"/>
            <a:r>
              <a:rPr lang="en-US" altLang="zh-CN" sz="2400"/>
              <a:t>ApplicationContext</a:t>
            </a:r>
            <a:r>
              <a:rPr lang="zh-CN" altLang="en-US" sz="2400"/>
              <a:t>组合了</a:t>
            </a:r>
            <a:r>
              <a:rPr lang="en-US" altLang="zh-CN" sz="2400"/>
              <a:t>BeanFactory</a:t>
            </a:r>
            <a:r>
              <a:rPr lang="zh-CN" altLang="en-US" sz="2400"/>
              <a:t>而不是直接继承</a:t>
            </a:r>
            <a:endParaRPr lang="en-US" altLang="zh-CN" sz="24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r>
              <a:rPr lang="zh-CN" altLang="en-US" sz="2800"/>
              <a:t>实现</a:t>
            </a:r>
            <a:r>
              <a:rPr lang="en-US" altLang="zh-CN" sz="2800"/>
              <a:t>BeanDefinitionRegistry</a:t>
            </a:r>
            <a:r>
              <a:rPr lang="zh-CN" altLang="en-US" sz="2800"/>
              <a:t>接口，支持自定义注册</a:t>
            </a:r>
            <a:r>
              <a:rPr lang="en-US" altLang="zh-CN" sz="2800"/>
              <a:t>BeanDefinition</a:t>
            </a:r>
          </a:p>
          <a:p>
            <a:r>
              <a:rPr lang="zh-CN" altLang="en-US" sz="2800"/>
              <a:t>不允许重复刷新</a:t>
            </a:r>
          </a:p>
        </p:txBody>
      </p:sp>
      <p:sp>
        <p:nvSpPr>
          <p:cNvPr id="2" name="矩形 1"/>
          <p:cNvSpPr/>
          <p:nvPr/>
        </p:nvSpPr>
        <p:spPr>
          <a:xfrm>
            <a:off x="1199456" y="3140968"/>
            <a:ext cx="888064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public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GenericApplicationContext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{</a:t>
            </a:r>
            <a:br>
              <a:rPr lang="en-US" altLang="zh-CN" sz="2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// </a:t>
            </a:r>
            <a:r>
              <a:rPr lang="en-US" altLang="zh-CN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内置的</a:t>
            </a:r>
            <a:r>
              <a:rPr lang="en-US" altLang="zh-CN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beanFactory</a:t>
            </a:r>
            <a:r>
              <a:rPr lang="en-US" altLang="zh-CN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在</a:t>
            </a:r>
            <a:r>
              <a:rPr lang="en-US" altLang="zh-CN">
                <a:solidFill>
                  <a:srgbClr val="60A0B0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 (正文 CS 字体)"/>
              </a:rPr>
              <a:t>GenericApplicationContext</a:t>
            </a:r>
            <a:r>
              <a:rPr lang="en-US" altLang="zh-CN">
                <a:solidFill>
                  <a:srgbClr val="60A0B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 (正文 CS 字体)"/>
              </a:rPr>
              <a:t>创建时就已经初始化完毕</a:t>
            </a:r>
            <a:br>
              <a:rPr lang="en-US" altLang="zh-CN" sz="2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this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.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beanFactory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DefaultListableBeanFactory</a:t>
            </a: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();</a:t>
            </a:r>
            <a:br>
              <a:rPr lang="en-US" altLang="zh-CN" sz="240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516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6556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AnnotationConfigApplicationContext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zh-CN" altLang="en-US" sz="2800"/>
              <a:t>基于注解驱动的</a:t>
            </a:r>
            <a:r>
              <a:rPr lang="en-US" altLang="zh-CN" sz="2800"/>
              <a:t>IOC</a:t>
            </a:r>
            <a:r>
              <a:rPr lang="zh-CN" altLang="en-US" sz="2800"/>
              <a:t>容器落地实现</a:t>
            </a:r>
            <a:endParaRPr lang="en-US" altLang="zh-CN" sz="2800"/>
          </a:p>
          <a:p>
            <a:r>
              <a:rPr lang="zh-CN" altLang="en-US" sz="2800"/>
              <a:t>允许编程式指定注解配置类驱动容器</a:t>
            </a:r>
            <a:endParaRPr lang="en-US" altLang="zh-CN" sz="2800"/>
          </a:p>
          <a:p>
            <a:pPr lvl="1"/>
            <a:r>
              <a:rPr lang="en-US" altLang="zh-CN" sz="2400"/>
              <a:t>register(Class ...)</a:t>
            </a:r>
          </a:p>
          <a:p>
            <a:r>
              <a:rPr lang="zh-CN" altLang="en-US" sz="2800"/>
              <a:t>允许指定组件扫描根包驱动容器</a:t>
            </a:r>
            <a:endParaRPr lang="en-US" altLang="zh-CN" sz="2800"/>
          </a:p>
          <a:p>
            <a:pPr lvl="1"/>
            <a:r>
              <a:rPr lang="en-US" altLang="zh-CN" sz="2400"/>
              <a:t>scan(String ...)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660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/>
              <a:t>BeanFactory</a:t>
            </a:r>
            <a:r>
              <a:rPr lang="zh-CN" altLang="en-US"/>
              <a:t>与</a:t>
            </a:r>
            <a:r>
              <a:rPr lang="en-US" altLang="zh-CN"/>
              <a:t>ApplicationContext</a:t>
            </a:r>
            <a:r>
              <a:rPr lang="zh-CN" altLang="en-US"/>
              <a:t>的体系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SpringBoot</a:t>
            </a:r>
            <a:r>
              <a:rPr lang="zh-CN" altLang="en-US"/>
              <a:t>对</a:t>
            </a:r>
            <a:r>
              <a:rPr lang="en-US" altLang="zh-CN"/>
              <a:t>IOC</a:t>
            </a:r>
            <a:r>
              <a:rPr lang="zh-CN" altLang="en-US"/>
              <a:t>容器的扩展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Environment</a:t>
            </a:r>
            <a:r>
              <a:rPr lang="zh-CN" altLang="en-US"/>
              <a:t>环境的设计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BeanDefinition</a:t>
            </a:r>
            <a:r>
              <a:rPr lang="zh-CN" altLang="en-US"/>
              <a:t>元定义信息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IOC</a:t>
            </a:r>
            <a:r>
              <a:rPr lang="zh-CN" altLang="en-US"/>
              <a:t>容器的后置处理器体系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/>
              <a:t>IOC</a:t>
            </a:r>
            <a:r>
              <a:rPr lang="zh-CN" altLang="en-US"/>
              <a:t>容器的启动流程简介</a:t>
            </a:r>
            <a:endParaRPr lang="zh-CN" altLang="en-US" dirty="0"/>
          </a:p>
        </p:txBody>
      </p:sp>
      <p:sp>
        <p:nvSpPr>
          <p:cNvPr id="3" name="任意多边形 2"/>
          <p:cNvSpPr/>
          <p:nvPr/>
        </p:nvSpPr>
        <p:spPr>
          <a:xfrm>
            <a:off x="119336" y="1055018"/>
            <a:ext cx="3752850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F58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19336" y="898079"/>
            <a:ext cx="3036168" cy="285750"/>
          </a:xfrm>
          <a:custGeom>
            <a:avLst/>
            <a:gdLst>
              <a:gd name="connsiteX0" fmla="*/ 0 w 3752850"/>
              <a:gd name="connsiteY0" fmla="*/ 285750 h 285750"/>
              <a:gd name="connsiteX1" fmla="*/ 3752850 w 3752850"/>
              <a:gd name="connsiteY1" fmla="*/ 285750 h 285750"/>
              <a:gd name="connsiteX2" fmla="*/ 3467100 w 3752850"/>
              <a:gd name="connsiteY2" fmla="*/ 0 h 285750"/>
              <a:gd name="connsiteX3" fmla="*/ 19050 w 3752850"/>
              <a:gd name="connsiteY3" fmla="*/ 0 h 285750"/>
              <a:gd name="connsiteX4" fmla="*/ 0 w 3752850"/>
              <a:gd name="connsiteY4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2850" h="285750">
                <a:moveTo>
                  <a:pt x="0" y="285750"/>
                </a:moveTo>
                <a:lnTo>
                  <a:pt x="3752850" y="285750"/>
                </a:lnTo>
                <a:lnTo>
                  <a:pt x="3467100" y="0"/>
                </a:lnTo>
                <a:lnTo>
                  <a:pt x="19050" y="0"/>
                </a:lnTo>
                <a:lnTo>
                  <a:pt x="0" y="285750"/>
                </a:lnTo>
                <a:close/>
              </a:path>
            </a:pathLst>
          </a:custGeom>
          <a:solidFill>
            <a:srgbClr val="74AD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8"/>
          <p:cNvSpPr txBox="1"/>
          <p:nvPr/>
        </p:nvSpPr>
        <p:spPr>
          <a:xfrm>
            <a:off x="119336" y="139279"/>
            <a:ext cx="4044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本章主要内容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73854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选择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ApplicationContext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而不是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BeanFactory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565470"/>
              </p:ext>
            </p:extLst>
          </p:nvPr>
        </p:nvGraphicFramePr>
        <p:xfrm>
          <a:off x="597050" y="1916832"/>
          <a:ext cx="10972800" cy="4464497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7272955">
                  <a:extLst>
                    <a:ext uri="{9D8B030D-6E8A-4147-A177-3AD203B41FA5}">
                      <a16:colId xmlns:a16="http://schemas.microsoft.com/office/drawing/2014/main" val="345168529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848298920"/>
                    </a:ext>
                  </a:extLst>
                </a:gridCol>
                <a:gridCol w="2187677">
                  <a:extLst>
                    <a:ext uri="{9D8B030D-6E8A-4147-A177-3AD203B41FA5}">
                      <a16:colId xmlns:a16="http://schemas.microsoft.com/office/drawing/2014/main" val="4147546557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Feature 特性</a:t>
                      </a:r>
                      <a:endParaRPr lang="zh-CN" sz="16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BeanFactory</a:t>
                      </a:r>
                      <a:endParaRPr lang="zh-CN" sz="16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ApplicationContext</a:t>
                      </a:r>
                      <a:endParaRPr lang="zh-CN" sz="16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15909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Bean instantiation/wiring —— Bean 的实例化和属性注入</a:t>
                      </a:r>
                      <a:endParaRPr lang="zh-CN" sz="16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Yes</a:t>
                      </a:r>
                      <a:endParaRPr lang="zh-CN" sz="16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Yes</a:t>
                      </a:r>
                      <a:endParaRPr lang="zh-CN" sz="16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34912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Integrated lifecycle management —— 生命周期管理</a:t>
                      </a:r>
                      <a:endParaRPr lang="zh-CN" sz="16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No</a:t>
                      </a:r>
                      <a:endParaRPr lang="zh-CN" sz="16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Yes</a:t>
                      </a:r>
                      <a:endParaRPr lang="zh-CN" sz="16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9806709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Automatic BeanPostProcessor registration —— Bean 后置处理器的支持</a:t>
                      </a:r>
                      <a:endParaRPr lang="zh-CN" sz="16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No</a:t>
                      </a:r>
                      <a:endParaRPr lang="zh-CN" sz="16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Yes</a:t>
                      </a:r>
                      <a:endParaRPr lang="zh-CN" sz="16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9399618"/>
                  </a:ext>
                </a:extLst>
              </a:tr>
              <a:tr h="8928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Automatic BeanFactoryPostProcessor registration —— BeanFactory 后置处理器的支持</a:t>
                      </a:r>
                      <a:endParaRPr lang="zh-CN" sz="16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No</a:t>
                      </a:r>
                      <a:endParaRPr lang="zh-CN" sz="16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Yes</a:t>
                      </a:r>
                      <a:endParaRPr lang="zh-CN" sz="16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8203877"/>
                  </a:ext>
                </a:extLst>
              </a:tr>
              <a:tr h="8928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Convenient MessageSource access (for internalization) —— 消息转换服务（国际化）</a:t>
                      </a:r>
                      <a:endParaRPr lang="zh-CN" sz="16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No</a:t>
                      </a:r>
                      <a:endParaRPr lang="zh-CN" sz="16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Yes</a:t>
                      </a:r>
                      <a:endParaRPr lang="zh-CN" sz="16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5404645"/>
                  </a:ext>
                </a:extLst>
              </a:tr>
              <a:tr h="8928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Built-in ApplicationEvent publication mechanism —— 事件发布机制（事件驱动）</a:t>
                      </a:r>
                      <a:endParaRPr lang="zh-CN" sz="16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No</a:t>
                      </a:r>
                      <a:endParaRPr lang="zh-CN" sz="16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baseline="0"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Yes</a:t>
                      </a:r>
                      <a:endParaRPr lang="zh-CN" sz="1600" baseline="0"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2806725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415480" y="1412776"/>
            <a:ext cx="921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ApplicationContext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具备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BeanFactory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功能以外的更多特性。</a:t>
            </a:r>
          </a:p>
        </p:txBody>
      </p:sp>
    </p:spTree>
    <p:extLst>
      <p:ext uri="{BB962C8B-B14F-4D97-AF65-F5344CB8AC3E}">
        <p14:creationId xmlns:p14="http://schemas.microsoft.com/office/powerpoint/2010/main" val="2028811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4913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SpringBoot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对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IOC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容器的扩展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US" altLang="zh-CN" sz="2800"/>
              <a:t>WebServerApplicationContext</a:t>
            </a:r>
          </a:p>
          <a:p>
            <a:pPr lvl="1"/>
            <a:r>
              <a:rPr lang="zh-CN" altLang="en-US" sz="2400"/>
              <a:t>支持嵌入式</a:t>
            </a:r>
            <a:r>
              <a:rPr lang="en-US" altLang="zh-CN" sz="2400"/>
              <a:t>Web</a:t>
            </a:r>
            <a:r>
              <a:rPr lang="zh-CN" altLang="en-US" sz="2400"/>
              <a:t>容器的</a:t>
            </a:r>
            <a:r>
              <a:rPr lang="en-US" altLang="zh-CN" sz="2400"/>
              <a:t>IOC</a:t>
            </a:r>
            <a:r>
              <a:rPr lang="zh-CN" altLang="en-US" sz="2400"/>
              <a:t>容器扩展抽象</a:t>
            </a:r>
            <a:endParaRPr lang="en-US" altLang="zh-CN" sz="2400"/>
          </a:p>
          <a:p>
            <a:r>
              <a:rPr lang="en-US" altLang="zh-CN" sz="2800"/>
              <a:t>AnnotationConfigServletWebServerApplicationContext</a:t>
            </a:r>
          </a:p>
          <a:p>
            <a:pPr lvl="1"/>
            <a:r>
              <a:rPr lang="zh-CN" altLang="en-US" sz="2400"/>
              <a:t>基于注解驱动的、</a:t>
            </a:r>
            <a:r>
              <a:rPr lang="en-US" altLang="zh-CN" sz="2400"/>
              <a:t>WebMvc</a:t>
            </a:r>
            <a:r>
              <a:rPr lang="zh-CN" altLang="en-US" sz="2400"/>
              <a:t>场景下的、支持嵌入式</a:t>
            </a:r>
            <a:r>
              <a:rPr lang="en-US" altLang="zh-CN" sz="2400"/>
              <a:t>Web</a:t>
            </a:r>
            <a:r>
              <a:rPr lang="zh-CN" altLang="en-US" sz="2400"/>
              <a:t>容器的</a:t>
            </a:r>
            <a:r>
              <a:rPr lang="en-US" altLang="zh-CN" sz="2400"/>
              <a:t>IOC</a:t>
            </a:r>
            <a:r>
              <a:rPr lang="zh-CN" altLang="en-US" sz="2400"/>
              <a:t>容器落地</a:t>
            </a:r>
            <a:endParaRPr lang="en-US" altLang="zh-CN" sz="2400"/>
          </a:p>
          <a:p>
            <a:pPr lvl="1"/>
            <a:r>
              <a:rPr lang="zh-CN" altLang="en-US" sz="2400"/>
              <a:t>内部组合了一个</a:t>
            </a:r>
            <a:r>
              <a:rPr lang="en-US" altLang="zh-CN" sz="2400"/>
              <a:t>WebServer</a:t>
            </a:r>
            <a:r>
              <a:rPr lang="zh-CN" altLang="en-US" sz="2400"/>
              <a:t>嵌入式容器</a:t>
            </a:r>
            <a:endParaRPr lang="en-US" altLang="zh-CN" sz="2400"/>
          </a:p>
          <a:p>
            <a:r>
              <a:rPr lang="en-US" altLang="zh-CN" sz="2800"/>
              <a:t>ReactiveWebApplicationContext</a:t>
            </a:r>
          </a:p>
          <a:p>
            <a:pPr lvl="1"/>
            <a:r>
              <a:rPr lang="zh-CN" altLang="en-US" sz="2400"/>
              <a:t>基于</a:t>
            </a:r>
            <a:r>
              <a:rPr lang="en-US" altLang="zh-CN" sz="2400"/>
              <a:t>WebFlux</a:t>
            </a:r>
            <a:r>
              <a:rPr lang="zh-CN" altLang="en-US" sz="2400"/>
              <a:t>的</a:t>
            </a:r>
            <a:r>
              <a:rPr lang="en-US" altLang="zh-CN" sz="2400"/>
              <a:t>IOC</a:t>
            </a:r>
            <a:r>
              <a:rPr lang="zh-CN" altLang="en-US" sz="2400"/>
              <a:t>容器抽象</a:t>
            </a:r>
            <a:endParaRPr lang="en-US" altLang="zh-CN" sz="2400"/>
          </a:p>
          <a:p>
            <a:pPr lvl="1"/>
            <a:r>
              <a:rPr lang="zh-CN" altLang="en-US" sz="2400"/>
              <a:t>与</a:t>
            </a:r>
            <a:r>
              <a:rPr lang="en-US" altLang="zh-CN" sz="2400"/>
              <a:t>WebFlux</a:t>
            </a:r>
            <a:r>
              <a:rPr lang="zh-CN" altLang="en-US" sz="2400"/>
              <a:t>相关生态有关</a:t>
            </a:r>
          </a:p>
        </p:txBody>
      </p:sp>
    </p:spTree>
    <p:extLst>
      <p:ext uri="{BB962C8B-B14F-4D97-AF65-F5344CB8AC3E}">
        <p14:creationId xmlns:p14="http://schemas.microsoft.com/office/powerpoint/2010/main" val="1723627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4055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选择注解驱动的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IOC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容器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3271" y="1412776"/>
            <a:ext cx="489654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配置方式的对比</a:t>
            </a:r>
            <a:endParaRPr lang="en-US" altLang="zh-CN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历史背景：</a:t>
            </a:r>
            <a:endParaRPr lang="en-US" altLang="zh-CN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xml</a:t>
            </a:r>
            <a:r>
              <a:rPr lang="zh-CN" altLang="en-US"/>
              <a:t>配置文件出现较早</a:t>
            </a:r>
            <a:endParaRPr lang="en-US" altLang="zh-CN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注解驱动在</a:t>
            </a:r>
            <a:r>
              <a:rPr lang="en-US" altLang="zh-CN"/>
              <a:t>3.0</a:t>
            </a:r>
            <a:r>
              <a:rPr lang="zh-CN" altLang="en-US"/>
              <a:t>后出现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灵活性：</a:t>
            </a:r>
            <a:endParaRPr lang="en-US" altLang="zh-CN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xml</a:t>
            </a:r>
            <a:r>
              <a:rPr lang="zh-CN" altLang="en-US"/>
              <a:t>配置文件本身修改灵活</a:t>
            </a:r>
            <a:endParaRPr lang="en-US" altLang="zh-CN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注解配置类每次修改后需要重新编译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配置内容：</a:t>
            </a:r>
            <a:endParaRPr lang="en-US" altLang="zh-CN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xml</a:t>
            </a:r>
            <a:r>
              <a:rPr lang="zh-CN" altLang="en-US"/>
              <a:t>配置文件的可编写内容相对受限</a:t>
            </a:r>
            <a:endParaRPr lang="en-US" altLang="zh-CN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注解配置类的可编写内容非常多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384032" y="2564904"/>
            <a:ext cx="489654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约定大于配置下的选择</a:t>
            </a:r>
            <a:endParaRPr lang="en-US" altLang="zh-CN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xml</a:t>
            </a:r>
            <a:r>
              <a:rPr lang="zh-CN" altLang="en-US"/>
              <a:t>配置文件无法实现约定大于配置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注解配置类可以借助模块装配</a:t>
            </a:r>
            <a:r>
              <a:rPr lang="en-US" altLang="zh-CN"/>
              <a:t>+</a:t>
            </a:r>
            <a:r>
              <a:rPr lang="zh-CN" altLang="en-US"/>
              <a:t>条件装配</a:t>
            </a:r>
            <a:r>
              <a:rPr lang="en-US" altLang="zh-CN"/>
              <a:t>+SPI</a:t>
            </a:r>
            <a:r>
              <a:rPr lang="zh-CN" altLang="en-US"/>
              <a:t>机制实现约定大于配置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611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3449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Environment - 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环境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791744" y="3356992"/>
            <a:ext cx="4392488" cy="29523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/>
              <a:t>Environment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25147" y="4149080"/>
            <a:ext cx="13681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profiles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56040" y="4941168"/>
            <a:ext cx="13681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properties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67608" y="1395876"/>
            <a:ext cx="7560840" cy="142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Environment</a:t>
            </a:r>
            <a:r>
              <a:rPr lang="zh-CN" altLang="en-US" sz="2000"/>
              <a:t>是一个抽象模型，包含</a:t>
            </a:r>
            <a:r>
              <a:rPr lang="en-US" altLang="zh-CN" sz="2000"/>
              <a:t>profiles</a:t>
            </a:r>
            <a:r>
              <a:rPr lang="zh-CN" altLang="en-US" sz="2000"/>
              <a:t>与</a:t>
            </a:r>
            <a:r>
              <a:rPr lang="en-US" altLang="zh-CN" sz="2000"/>
              <a:t>properties</a:t>
            </a:r>
            <a:r>
              <a:rPr lang="zh-CN" altLang="en-US" sz="2000"/>
              <a:t>两部分</a:t>
            </a:r>
            <a:endParaRPr lang="en-US" altLang="zh-CN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profiles</a:t>
            </a:r>
            <a:r>
              <a:rPr lang="zh-CN" altLang="en-US" sz="2000"/>
              <a:t>：环境模式</a:t>
            </a:r>
            <a:endParaRPr lang="en-US" altLang="zh-CN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properties</a:t>
            </a:r>
            <a:r>
              <a:rPr lang="zh-CN" altLang="en-US" sz="2000"/>
              <a:t>：配置属性的存储</a:t>
            </a:r>
          </a:p>
        </p:txBody>
      </p:sp>
    </p:spTree>
    <p:extLst>
      <p:ext uri="{BB962C8B-B14F-4D97-AF65-F5344CB8AC3E}">
        <p14:creationId xmlns:p14="http://schemas.microsoft.com/office/powerpoint/2010/main" val="1701030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5158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Environment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与</a:t>
            </a:r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IOC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容器的关系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pic>
        <p:nvPicPr>
          <p:cNvPr id="6" name="Picture" descr="图3-7 Environment与ApplicationContext的结构关系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503712" y="3573016"/>
            <a:ext cx="5293563" cy="27214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993388" y="1349414"/>
            <a:ext cx="105851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Times New Roman (正文 CS 字体)"/>
              </a:rPr>
              <a:t>Environment</a:t>
            </a:r>
            <a:r>
              <a:rPr lang="en-US" altLang="zh-CN" sz="1600"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+mn-ea"/>
                <a:cs typeface="Times New Roman" panose="02020603050405020304" pitchFamily="18" charset="0"/>
              </a:rPr>
              <a:t>中包含 profiles 和 properties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>
                <a:latin typeface="+mn-ea"/>
                <a:cs typeface="Times New Roman" panose="02020603050405020304" pitchFamily="18" charset="0"/>
              </a:rPr>
              <a:t>这些配置信息会影响 IOC 容器中的 bean 的注册与创建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zh-CN" sz="1600"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Times New Roman (正文 CS 字体)"/>
              </a:rPr>
              <a:t>Environment</a:t>
            </a:r>
            <a:r>
              <a:rPr lang="en-US" altLang="zh-CN" sz="1600"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的创建是在</a:t>
            </a:r>
            <a:r>
              <a:rPr lang="en-US" altLang="zh-CN" sz="1600"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Times New Roman (正文 CS 字体)"/>
              </a:rPr>
              <a:t>ApplicationContext</a:t>
            </a:r>
            <a:r>
              <a:rPr lang="en-US" altLang="zh-CN" sz="1600"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创建后才创建的，所以</a:t>
            </a:r>
            <a:r>
              <a:rPr lang="en-US" altLang="zh-CN" sz="1600"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Times New Roman (正文 CS 字体)"/>
              </a:rPr>
              <a:t>Environment</a:t>
            </a:r>
            <a:r>
              <a:rPr lang="en-US" altLang="zh-CN" sz="1600"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应该是伴随着</a:t>
            </a:r>
            <a:r>
              <a:rPr lang="en-US" altLang="zh-CN" sz="1600"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Times New Roman (正文 CS 字体)"/>
              </a:rPr>
              <a:t>ApplicationContext</a:t>
            </a:r>
            <a:r>
              <a:rPr lang="en-US" altLang="zh-CN" sz="1600"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的存在而存在；</a:t>
            </a:r>
            <a:endParaRPr lang="zh-CN" altLang="zh-CN" sz="1600"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Times New Roman (正文 CS 字体)"/>
              </a:rPr>
              <a:t>ApplicationContext</a:t>
            </a:r>
            <a:r>
              <a:rPr lang="en-US" altLang="zh-CN" sz="1600"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中同时包含</a:t>
            </a:r>
            <a:r>
              <a:rPr lang="en-US" altLang="zh-CN" sz="1600"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Times New Roman (正文 CS 字体)"/>
              </a:rPr>
              <a:t>Environment</a:t>
            </a:r>
            <a:r>
              <a:rPr lang="en-US" altLang="zh-CN" sz="1600"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+mn-ea"/>
                <a:cs typeface="Times New Roman" panose="02020603050405020304" pitchFamily="18" charset="0"/>
              </a:rPr>
              <a:t>和普通的 Bean 组件对象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，而且从</a:t>
            </a:r>
            <a:r>
              <a:rPr lang="en-US" altLang="zh-CN" sz="1600"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Times New Roman (正文 CS 字体)"/>
              </a:rPr>
              <a:t>BeanFactory</a:t>
            </a:r>
            <a:r>
              <a:rPr lang="en-US" altLang="zh-CN" sz="1600"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的视角来看，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Times New Roman (正文 CS 字体)"/>
              </a:rPr>
              <a:t>Environment</a:t>
            </a:r>
            <a:r>
              <a:rPr lang="en-US" altLang="zh-CN" sz="1600">
                <a:latin typeface="Cambria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>
                <a:latin typeface="+mn-ea"/>
                <a:cs typeface="Times New Roman" panose="02020603050405020304" pitchFamily="18" charset="0"/>
              </a:rPr>
              <a:t>也是一个 Bean ，只不过它的地位比较特殊而已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600">
              <a:latin typeface="Cambria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437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27286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BeanDefinition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7573" y="1340768"/>
            <a:ext cx="11098837" cy="4372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Consolas" panose="020B0609020204030204" pitchFamily="49" charset="0"/>
              </a:rPr>
              <a:t>BeanDefinition</a:t>
            </a:r>
            <a:r>
              <a:rPr lang="zh-CN" altLang="en-US" sz="2400">
                <a:latin typeface="Consolas" panose="020B0609020204030204" pitchFamily="49" charset="0"/>
              </a:rPr>
              <a:t>：描述</a:t>
            </a:r>
            <a:r>
              <a:rPr lang="en-US" altLang="zh-CN" sz="2400">
                <a:latin typeface="Consolas" panose="020B0609020204030204" pitchFamily="49" charset="0"/>
              </a:rPr>
              <a:t>IOC</a:t>
            </a:r>
            <a:r>
              <a:rPr lang="zh-CN" altLang="en-US" sz="2400">
                <a:latin typeface="Consolas" panose="020B0609020204030204" pitchFamily="49" charset="0"/>
              </a:rPr>
              <a:t>容器中</a:t>
            </a:r>
            <a:r>
              <a:rPr lang="en-US" altLang="zh-CN" sz="2400">
                <a:latin typeface="Consolas" panose="020B0609020204030204" pitchFamily="49" charset="0"/>
              </a:rPr>
              <a:t>bean</a:t>
            </a:r>
            <a:r>
              <a:rPr lang="zh-CN" altLang="en-US" sz="2400">
                <a:latin typeface="Consolas" panose="020B0609020204030204" pitchFamily="49" charset="0"/>
              </a:rPr>
              <a:t>的信息</a:t>
            </a:r>
            <a:endParaRPr lang="en-US" altLang="zh-CN" sz="2400">
              <a:latin typeface="Consolas" panose="020B0609020204030204" pitchFamily="49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/>
              <a:t>Bean 的类信息</a:t>
            </a:r>
            <a:r>
              <a:rPr lang="en-US" altLang="zh-CN" sz="2000"/>
              <a:t>：全限定名（beanClassName）</a:t>
            </a:r>
            <a:endParaRPr lang="zh-CN" altLang="zh-CN" sz="200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/>
              <a:t>Bean 的属性</a:t>
            </a:r>
            <a:r>
              <a:rPr lang="en-US" altLang="zh-CN" sz="2000"/>
              <a:t>：作用域（scope）、是否默认 Bean（primary）、描述信息（description）等</a:t>
            </a:r>
            <a:endParaRPr lang="zh-CN" altLang="zh-CN" sz="200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/>
              <a:t>Bean 的行为特征</a:t>
            </a:r>
            <a:r>
              <a:rPr lang="en-US" altLang="zh-CN" sz="2000"/>
              <a:t>：是否延迟加载（lazy）、是否自动注入（autowireCandidate）、初始化 / 销毁方法（initMethod / destroyMethod）等</a:t>
            </a:r>
            <a:endParaRPr lang="zh-CN" altLang="zh-CN" sz="200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/>
              <a:t>Bean 与其他 Bean 的关系</a:t>
            </a:r>
            <a:r>
              <a:rPr lang="en-US" altLang="zh-CN" sz="2000"/>
              <a:t>：父 Bean 名称（parentName）、依赖的 Bean（dependsOn）等</a:t>
            </a:r>
            <a:endParaRPr lang="zh-CN" altLang="zh-CN" sz="200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/>
              <a:t>Bean 的配置属性</a:t>
            </a:r>
            <a:r>
              <a:rPr lang="en-US" altLang="zh-CN" sz="2000"/>
              <a:t>：构造器参数（constructorArgumentValues）、属性变量值（propertyValues）等</a:t>
            </a:r>
            <a:endParaRPr lang="zh-CN" altLang="zh-CN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Consolas" panose="020B0609020204030204" pitchFamily="49" charset="0"/>
              </a:rPr>
              <a:t>......</a:t>
            </a:r>
            <a:endParaRPr lang="zh-CN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15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41247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BeanDefinitionRegistry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0472" y="2145049"/>
            <a:ext cx="11377264" cy="464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latinLnBrk="1"/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private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final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Map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BeanDefinition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&gt;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beanDefinitionMap 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=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new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ConcurrentHashMap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&lt;&gt;(</a:t>
            </a:r>
            <a:r>
              <a:rPr lang="en-US" altLang="zh-CN" sz="1600">
                <a:solidFill>
                  <a:srgbClr val="40A07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256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);</a:t>
            </a:r>
            <a:endParaRPr lang="zh-CN" altLang="zh-CN" sz="16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91544" y="1524625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维护</a:t>
            </a:r>
            <a:r>
              <a:rPr lang="en-US" altLang="zh-CN" sz="2000"/>
              <a:t>BeanDefinition</a:t>
            </a:r>
            <a:r>
              <a:rPr lang="zh-CN" altLang="en-US" sz="2000"/>
              <a:t>的注册中心，本质是一个容器。</a:t>
            </a:r>
          </a:p>
        </p:txBody>
      </p:sp>
      <p:sp>
        <p:nvSpPr>
          <p:cNvPr id="4" name="矩形 3"/>
          <p:cNvSpPr/>
          <p:nvPr/>
        </p:nvSpPr>
        <p:spPr>
          <a:xfrm>
            <a:off x="479228" y="3754537"/>
            <a:ext cx="11448507" cy="12029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latinLnBrk="1"/>
            <a:r>
              <a:rPr lang="en-US" altLang="zh-CN" sz="16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registerBeanDefinition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beanName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,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BeanDefinition beanDefinition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</a:p>
          <a:p>
            <a:pPr latinLnBrk="1"/>
            <a:r>
              <a:rPr lang="en-US" altLang="zh-CN" sz="1600" b="1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       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throws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BeanDefinitionStoreException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90200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void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removeBeanDefinition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beanName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throws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NoSuchBeanDefinitionException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b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</a:b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BeanDefinition </a:t>
            </a:r>
            <a:r>
              <a:rPr lang="en-US" altLang="zh-CN" sz="1600">
                <a:solidFill>
                  <a:srgbClr val="06287E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getBeanDefinition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(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String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beanName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)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</a:t>
            </a:r>
            <a:r>
              <a:rPr lang="en-US" altLang="zh-CN" sz="1600" b="1">
                <a:solidFill>
                  <a:srgbClr val="00702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throws</a:t>
            </a:r>
            <a:r>
              <a:rPr lang="en-US" altLang="zh-CN" sz="1600">
                <a:solidFill>
                  <a:srgbClr val="40404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 (正文 CS 字体)"/>
              </a:rPr>
              <a:t> NoSuchBeanDefinitionException</a:t>
            </a:r>
            <a:r>
              <a:rPr lang="en-US" altLang="zh-CN" sz="1600">
                <a:solidFill>
                  <a:srgbClr val="666666"/>
                </a:solidFill>
                <a:latin typeface="Courier New" panose="02070309020205020404" pitchFamily="49" charset="0"/>
                <a:ea typeface="Source Han Sans CN"/>
                <a:cs typeface="Times New Roman (正文 CS 字体)"/>
              </a:rPr>
              <a:t>;</a:t>
            </a:r>
            <a:endParaRPr lang="zh-CN" altLang="zh-CN" sz="1600">
              <a:solidFill>
                <a:srgbClr val="40404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 (正文 CS 字体)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91544" y="3138112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BeanDefinitionRegistry</a:t>
            </a:r>
            <a:r>
              <a:rPr lang="zh-CN" altLang="en-US" sz="2000"/>
              <a:t>具备</a:t>
            </a:r>
            <a:r>
              <a:rPr lang="en-US" altLang="zh-CN" sz="2000"/>
              <a:t>BeanDefinition</a:t>
            </a:r>
            <a:r>
              <a:rPr lang="zh-CN" altLang="en-US" sz="2000"/>
              <a:t>的注册、移除、获取能力。</a:t>
            </a:r>
          </a:p>
        </p:txBody>
      </p:sp>
    </p:spTree>
    <p:extLst>
      <p:ext uri="{BB962C8B-B14F-4D97-AF65-F5344CB8AC3E}">
        <p14:creationId xmlns:p14="http://schemas.microsoft.com/office/powerpoint/2010/main" val="1343509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3428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BeanPostProcessor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pic>
        <p:nvPicPr>
          <p:cNvPr id="6" name="Picture" descr="图3-10 BeanPostProcessor的切入时机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727848" y="1340768"/>
            <a:ext cx="7027738" cy="504557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623245" y="1988840"/>
            <a:ext cx="3672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基础的后置处理器实现，具备</a:t>
            </a:r>
            <a:r>
              <a:rPr lang="en-US" altLang="zh-CN" sz="2400"/>
              <a:t>bean</a:t>
            </a:r>
            <a:r>
              <a:rPr lang="zh-CN" altLang="en-US" sz="2400"/>
              <a:t>对象初始化逻辑前后的逻辑扩展。</a:t>
            </a:r>
          </a:p>
        </p:txBody>
      </p:sp>
    </p:spTree>
    <p:extLst>
      <p:ext uri="{BB962C8B-B14F-4D97-AF65-F5344CB8AC3E}">
        <p14:creationId xmlns:p14="http://schemas.microsoft.com/office/powerpoint/2010/main" val="4132323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4685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BeanFactoryPostProcessor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pic>
        <p:nvPicPr>
          <p:cNvPr id="6" name="Picture" descr="图3-13 BeanFactoryPostProcessor的切入时机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799856" y="1628800"/>
            <a:ext cx="6523682" cy="437951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文本框 10"/>
          <p:cNvSpPr txBox="1"/>
          <p:nvPr/>
        </p:nvSpPr>
        <p:spPr>
          <a:xfrm>
            <a:off x="407368" y="2420888"/>
            <a:ext cx="4176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针对</a:t>
            </a:r>
            <a:r>
              <a:rPr lang="en-US" altLang="zh-CN" sz="2400"/>
              <a:t>BeanFactory</a:t>
            </a:r>
            <a:r>
              <a:rPr lang="zh-CN" altLang="en-US" sz="2400"/>
              <a:t>的后置处理器，可以在</a:t>
            </a:r>
            <a:r>
              <a:rPr lang="en-US" altLang="zh-CN" sz="2400"/>
              <a:t>bean</a:t>
            </a:r>
            <a:r>
              <a:rPr lang="zh-CN" altLang="en-US" sz="2400"/>
              <a:t>对象的初始化之前修改</a:t>
            </a:r>
            <a:r>
              <a:rPr lang="en-US" altLang="zh-CN" sz="2400"/>
              <a:t>bean</a:t>
            </a:r>
            <a:r>
              <a:rPr lang="zh-CN" altLang="en-US" sz="2400"/>
              <a:t>的定义信息。</a:t>
            </a:r>
          </a:p>
        </p:txBody>
      </p:sp>
    </p:spTree>
    <p:extLst>
      <p:ext uri="{BB962C8B-B14F-4D97-AF65-F5344CB8AC3E}">
        <p14:creationId xmlns:p14="http://schemas.microsoft.com/office/powerpoint/2010/main" val="865111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6519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BeanDefinitionRegistryPostProcessor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pic>
        <p:nvPicPr>
          <p:cNvPr id="6" name="Picture" descr="图3-14 BeanDefinitionRegistryPostProcessor的切入时机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799856" y="1484784"/>
            <a:ext cx="7000816" cy="446449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文本框 10"/>
          <p:cNvSpPr txBox="1"/>
          <p:nvPr/>
        </p:nvSpPr>
        <p:spPr>
          <a:xfrm>
            <a:off x="407368" y="2420888"/>
            <a:ext cx="41766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针对</a:t>
            </a:r>
            <a:r>
              <a:rPr lang="en-US" altLang="zh-CN" sz="2400"/>
              <a:t>BeanDefinitionRegistry</a:t>
            </a:r>
            <a:r>
              <a:rPr lang="zh-CN" altLang="en-US" sz="2400"/>
              <a:t>的后置处理器，可以</a:t>
            </a:r>
            <a:r>
              <a:rPr lang="en-US" altLang="zh-CN" sz="2400"/>
              <a:t>BeanFactoryPostProcessor</a:t>
            </a:r>
            <a:r>
              <a:rPr lang="zh-CN" altLang="en-US" sz="2400"/>
              <a:t>之前注册新的</a:t>
            </a:r>
            <a:r>
              <a:rPr lang="en-US" altLang="zh-CN" sz="2400"/>
              <a:t>BeanDefinition</a:t>
            </a:r>
            <a:r>
              <a:rPr lang="zh-CN" altLang="en-US" sz="2400"/>
              <a:t>，以及移除原有的</a:t>
            </a:r>
            <a:r>
              <a:rPr lang="en-US" altLang="zh-CN" sz="2400"/>
              <a:t>BeanDefinition</a:t>
            </a:r>
            <a:r>
              <a:rPr lang="zh-CN" altLang="en-US"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528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3009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BeanFactory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体系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pic>
        <p:nvPicPr>
          <p:cNvPr id="11" name="Picture" descr="图3-2 BeanFactory的实现类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07368" y="1772816"/>
            <a:ext cx="11429316" cy="481408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2" name="文本框 11"/>
          <p:cNvSpPr txBox="1"/>
          <p:nvPr/>
        </p:nvSpPr>
        <p:spPr>
          <a:xfrm>
            <a:off x="1513514" y="1307793"/>
            <a:ext cx="921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BeanFactory是IOC容器的最最顶层抽象，它仅定义最基础的Bean对象的管理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0210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3337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IOC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容器的启动流程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3512" y="1628800"/>
            <a:ext cx="89289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prepareRefresh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初始化前的预处理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obtainFreshBeanFactory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初始化 </a:t>
            </a: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BeanFactory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prepareBeanFactory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</a:t>
            </a: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BeanFactory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的预处理动作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postProcessBeanFactory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</a:t>
            </a: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BeanFactory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的后置处理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invokeBeanFactoryPostProcessors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执行 </a:t>
            </a: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BeanFactoryPostProcessor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registerBeanPostProcessors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初始化 </a:t>
            </a: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BeanPostProcessor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initMessageSource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初始化国际化组件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initApplicationEventMulticaster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初始化事件广播器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onRefresh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子类扩展的刷新动作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registerListeners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注册监听器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finishBeanFactoryInitialization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初始化剩余的单实例 bean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finishRefresh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刷新后的动作</a:t>
            </a:r>
            <a:endParaRPr lang="zh-CN" altLang="zh-CN" sz="1600"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solidFill>
                  <a:srgbClr val="40404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 (正文 CS 字体)"/>
              </a:rPr>
              <a:t>resetCommonCaches</a:t>
            </a:r>
            <a:r>
              <a:rPr lang="en-US" altLang="zh-CN" sz="1600"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清除缓存</a:t>
            </a:r>
            <a:endParaRPr lang="zh-CN" altLang="zh-CN" sz="1600">
              <a:effectLst/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68957" y="1099443"/>
            <a:ext cx="921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AbstractApplicationContext#refresh()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80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2290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BeanFactory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访问</a:t>
            </a:r>
            <a:r>
              <a:rPr lang="en-US" altLang="zh-CN" sz="2800"/>
              <a:t>Bean</a:t>
            </a:r>
            <a:r>
              <a:rPr lang="zh-CN" altLang="en-US" sz="2800"/>
              <a:t>容器的最基本接口</a:t>
            </a:r>
            <a:endParaRPr lang="en-US" altLang="zh-CN" sz="2800"/>
          </a:p>
          <a:p>
            <a:r>
              <a:rPr lang="zh-CN" altLang="en-US" sz="2800"/>
              <a:t>存在作用域的概念（</a:t>
            </a:r>
            <a:r>
              <a:rPr lang="en-US" altLang="zh-CN" sz="2800"/>
              <a:t>scope</a:t>
            </a:r>
            <a:r>
              <a:rPr lang="zh-CN" altLang="en-US" sz="2800"/>
              <a:t>）</a:t>
            </a:r>
            <a:endParaRPr lang="en-US" altLang="zh-CN" sz="2800"/>
          </a:p>
          <a:p>
            <a:r>
              <a:rPr lang="zh-CN" altLang="en-US" sz="2800"/>
              <a:t>推荐使用依赖注入（</a:t>
            </a:r>
            <a:r>
              <a:rPr lang="en-US" altLang="zh-CN" sz="2800"/>
              <a:t>DI</a:t>
            </a:r>
            <a:r>
              <a:rPr lang="zh-CN" altLang="en-US" sz="2800"/>
              <a:t>）而不是依赖查找（</a:t>
            </a:r>
            <a:r>
              <a:rPr lang="en-US" altLang="zh-CN" sz="2800"/>
              <a:t>DL</a:t>
            </a:r>
            <a:r>
              <a:rPr lang="zh-CN" altLang="en-US" sz="2800"/>
              <a:t>）</a:t>
            </a:r>
            <a:endParaRPr lang="en-US" altLang="zh-CN" sz="2800"/>
          </a:p>
          <a:p>
            <a:r>
              <a:rPr lang="zh-CN" altLang="en-US" sz="2800"/>
              <a:t>支持多种</a:t>
            </a:r>
            <a:r>
              <a:rPr lang="en-US" altLang="zh-CN" sz="2800"/>
              <a:t>Bean</a:t>
            </a:r>
            <a:r>
              <a:rPr lang="zh-CN" altLang="en-US" sz="2800"/>
              <a:t>的配置来源（</a:t>
            </a:r>
            <a:r>
              <a:rPr lang="en-US" altLang="zh-CN" sz="2800"/>
              <a:t>xml</a:t>
            </a:r>
            <a:r>
              <a:rPr lang="zh-CN" altLang="en-US" sz="2800"/>
              <a:t>、注解配置类、</a:t>
            </a:r>
            <a:r>
              <a:rPr lang="en-US" altLang="zh-CN" sz="2800"/>
              <a:t>RDBMS</a:t>
            </a:r>
            <a:r>
              <a:rPr lang="zh-CN" altLang="en-US" sz="2800"/>
              <a:t>等）</a:t>
            </a:r>
            <a:endParaRPr lang="en-US" altLang="zh-CN" sz="2800"/>
          </a:p>
          <a:p>
            <a:r>
              <a:rPr lang="zh-CN" altLang="en-US" sz="2800"/>
              <a:t>有层次性的设计（</a:t>
            </a:r>
            <a:r>
              <a:rPr lang="en-US" altLang="zh-CN" sz="2800"/>
              <a:t>HierarchicalBeanFactory</a:t>
            </a:r>
            <a:r>
              <a:rPr lang="zh-CN" altLang="en-US" sz="2800"/>
              <a:t>）</a:t>
            </a:r>
            <a:endParaRPr lang="en-US" altLang="zh-CN" sz="2800"/>
          </a:p>
          <a:p>
            <a:r>
              <a:rPr lang="zh-CN" altLang="en-US" sz="2800"/>
              <a:t>有完整的生命周期控制机制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396798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4308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HierarchicalBeanFactory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层次性</a:t>
            </a:r>
            <a:endParaRPr lang="en-US" altLang="zh-CN" sz="2800"/>
          </a:p>
          <a:p>
            <a:r>
              <a:rPr lang="zh-CN" altLang="en-US" sz="2800"/>
              <a:t>父子结构</a:t>
            </a:r>
            <a:endParaRPr lang="en-US" altLang="zh-CN" sz="2800"/>
          </a:p>
          <a:p>
            <a:r>
              <a:rPr lang="zh-CN" altLang="en-US" sz="2800"/>
              <a:t>容器间独立的</a:t>
            </a:r>
            <a:r>
              <a:rPr lang="en-US" altLang="zh-CN" sz="2800"/>
              <a:t>Bean</a:t>
            </a:r>
            <a:r>
              <a:rPr lang="zh-CN" altLang="en-US" sz="2800"/>
              <a:t>管理</a:t>
            </a:r>
          </a:p>
        </p:txBody>
      </p:sp>
      <p:sp>
        <p:nvSpPr>
          <p:cNvPr id="2" name="矩形 1"/>
          <p:cNvSpPr/>
          <p:nvPr/>
        </p:nvSpPr>
        <p:spPr>
          <a:xfrm>
            <a:off x="6456040" y="4265667"/>
            <a:ext cx="468052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上箭头 2"/>
          <p:cNvSpPr/>
          <p:nvPr/>
        </p:nvSpPr>
        <p:spPr>
          <a:xfrm>
            <a:off x="8472264" y="3212976"/>
            <a:ext cx="648072" cy="79208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672064" y="1339598"/>
            <a:ext cx="4248472" cy="154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320136" y="1700808"/>
            <a:ext cx="1224136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Person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859855" y="4850209"/>
            <a:ext cx="1224136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Person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644172" y="91590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父</a:t>
            </a:r>
            <a:r>
              <a:rPr lang="en-US" altLang="zh-CN"/>
              <a:t>BeanFactory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644172" y="603994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子</a:t>
            </a:r>
            <a:r>
              <a:rPr lang="en-US" altLang="zh-CN"/>
              <a:t>BeanFactory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1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3598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ListableBeanFactory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zh-CN" altLang="en-US" sz="2800"/>
              <a:t>可列举</a:t>
            </a:r>
            <a:endParaRPr lang="en-US" altLang="zh-CN" sz="2800"/>
          </a:p>
          <a:p>
            <a:r>
              <a:rPr lang="zh-CN" altLang="en-US" sz="2800"/>
              <a:t>不考虑层次结构</a:t>
            </a:r>
            <a:endParaRPr lang="en-US" altLang="zh-CN" sz="2800"/>
          </a:p>
          <a:p>
            <a:pPr lvl="1"/>
            <a:r>
              <a:rPr lang="zh-CN" altLang="en-US" sz="2400"/>
              <a:t>只会列举当前容器的</a:t>
            </a:r>
            <a:r>
              <a:rPr lang="en-US" altLang="zh-CN" sz="2400"/>
              <a:t>Bean</a:t>
            </a:r>
          </a:p>
          <a:p>
            <a:r>
              <a:rPr lang="zh-CN" altLang="en-US" sz="2800"/>
              <a:t>有选择性的列举</a:t>
            </a:r>
            <a:endParaRPr lang="en-US" altLang="zh-CN" sz="2800"/>
          </a:p>
          <a:p>
            <a:pPr lvl="1"/>
            <a:r>
              <a:rPr lang="zh-CN" altLang="en-US" sz="2400"/>
              <a:t>忽略通过</a:t>
            </a:r>
            <a:r>
              <a:rPr lang="en-US" altLang="zh-CN" sz="2400"/>
              <a:t>registerSingleton</a:t>
            </a:r>
            <a:r>
              <a:rPr lang="zh-CN" altLang="en-US" sz="2400"/>
              <a:t>方法注册的</a:t>
            </a:r>
            <a:r>
              <a:rPr lang="en-US" altLang="zh-CN" sz="2400"/>
              <a:t>Bean</a:t>
            </a:r>
          </a:p>
          <a:p>
            <a:pPr lvl="1"/>
            <a:r>
              <a:rPr lang="zh-CN" altLang="en-US" sz="2400"/>
              <a:t>该设计可以隐藏内部组件</a:t>
            </a:r>
          </a:p>
        </p:txBody>
      </p:sp>
    </p:spTree>
    <p:extLst>
      <p:ext uri="{BB962C8B-B14F-4D97-AF65-F5344CB8AC3E}">
        <p14:creationId xmlns:p14="http://schemas.microsoft.com/office/powerpoint/2010/main" val="101404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52305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AutowireCapableBeanFactory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zh-CN" altLang="en-US" sz="2800"/>
              <a:t>提供组件依赖注入的支持</a:t>
            </a:r>
            <a:endParaRPr lang="en-US" altLang="zh-CN" sz="2800"/>
          </a:p>
          <a:p>
            <a:pPr lvl="1"/>
            <a:r>
              <a:rPr lang="zh-CN" altLang="en-US" sz="2400"/>
              <a:t>没有被</a:t>
            </a:r>
            <a:r>
              <a:rPr lang="en-US" altLang="zh-CN" sz="2400"/>
              <a:t>IOC</a:t>
            </a:r>
            <a:r>
              <a:rPr lang="zh-CN" altLang="en-US" sz="2400"/>
              <a:t>容器管理的对象也可以支持依赖注入</a:t>
            </a:r>
            <a:endParaRPr lang="en-US" altLang="zh-CN" sz="2400"/>
          </a:p>
          <a:p>
            <a:pPr lvl="1"/>
            <a:r>
              <a:rPr lang="zh-CN" altLang="en-US" sz="2400"/>
              <a:t>被支持的对象不受</a:t>
            </a:r>
            <a:r>
              <a:rPr lang="en-US" altLang="zh-CN" sz="2400"/>
              <a:t>IOC</a:t>
            </a:r>
            <a:r>
              <a:rPr lang="zh-CN" altLang="en-US" sz="2400"/>
              <a:t>容器的生命周期控制</a:t>
            </a:r>
            <a:endParaRPr lang="en-US" altLang="zh-CN" sz="2400"/>
          </a:p>
          <a:p>
            <a:r>
              <a:rPr lang="zh-CN" altLang="en-US" sz="2800"/>
              <a:t>多用于与第三方框架技术的整合</a:t>
            </a:r>
            <a:endParaRPr lang="en-US" altLang="zh-CN" sz="2400"/>
          </a:p>
          <a:p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72478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4517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ConfigurableBeanFactory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US" altLang="zh-CN" sz="2800"/>
              <a:t>Configurable</a:t>
            </a:r>
            <a:r>
              <a:rPr lang="zh-CN" altLang="en-US" sz="2800"/>
              <a:t>：可写</a:t>
            </a:r>
          </a:p>
          <a:p>
            <a:r>
              <a:rPr lang="zh-CN" altLang="en-US" sz="2800"/>
              <a:t>可配置的</a:t>
            </a:r>
            <a:r>
              <a:rPr lang="en-US" altLang="zh-CN" sz="2800"/>
              <a:t>BeanFactory</a:t>
            </a:r>
          </a:p>
          <a:p>
            <a:r>
              <a:rPr lang="zh-CN" altLang="en-US" sz="2800"/>
              <a:t>具备</a:t>
            </a:r>
            <a:r>
              <a:rPr lang="en-US" altLang="zh-CN" sz="2800"/>
              <a:t>setter</a:t>
            </a:r>
            <a:r>
              <a:rPr lang="zh-CN" altLang="en-US" sz="2800"/>
              <a:t>、</a:t>
            </a:r>
            <a:r>
              <a:rPr lang="en-US" altLang="zh-CN" sz="2800"/>
              <a:t>add</a:t>
            </a:r>
            <a:r>
              <a:rPr lang="zh-CN" altLang="en-US" sz="2800"/>
              <a:t>等方法</a:t>
            </a:r>
            <a:endParaRPr lang="en-US" altLang="zh-CN" sz="2800"/>
          </a:p>
          <a:p>
            <a:r>
              <a:rPr lang="zh-CN" altLang="en-US" sz="2800"/>
              <a:t>不推荐在项目中获取该类型</a:t>
            </a:r>
            <a:endParaRPr lang="en-US" altLang="zh-CN" sz="2800"/>
          </a:p>
          <a:p>
            <a:pPr lvl="1"/>
            <a:r>
              <a:rPr lang="zh-CN" altLang="en-US" sz="2400"/>
              <a:t>项目正常运行时不应对</a:t>
            </a:r>
            <a:r>
              <a:rPr lang="en-US" altLang="zh-CN" sz="2400"/>
              <a:t>BeanFactory</a:t>
            </a:r>
            <a:r>
              <a:rPr lang="zh-CN" altLang="en-US" sz="2400"/>
              <a:t>频繁变动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0631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79229" y="346847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微软雅黑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27448" y="411759"/>
            <a:ext cx="37223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charset="0"/>
              </a:rPr>
              <a:t>AbstractBeanFactory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微软雅黑" charset="0"/>
            </a:endParaRPr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US" altLang="zh-CN" sz="2800"/>
              <a:t>BeanFactory</a:t>
            </a:r>
            <a:r>
              <a:rPr lang="zh-CN" altLang="en-US" sz="2800"/>
              <a:t>的基础实现</a:t>
            </a:r>
            <a:endParaRPr lang="en-US" altLang="zh-CN" sz="2800"/>
          </a:p>
          <a:p>
            <a:r>
              <a:rPr lang="zh-CN" altLang="en-US" sz="2800"/>
              <a:t>提供</a:t>
            </a:r>
            <a:r>
              <a:rPr lang="en-US" altLang="zh-CN" sz="2800"/>
              <a:t>Bean</a:t>
            </a:r>
            <a:r>
              <a:rPr lang="zh-CN" altLang="en-US" sz="2800"/>
              <a:t>的支持</a:t>
            </a:r>
            <a:endParaRPr lang="en-US" altLang="zh-CN" sz="2800"/>
          </a:p>
          <a:p>
            <a:pPr lvl="1"/>
            <a:r>
              <a:rPr lang="zh-CN" altLang="en-US" sz="2400"/>
              <a:t>单实例</a:t>
            </a:r>
            <a:r>
              <a:rPr lang="en-US" altLang="zh-CN" sz="2400"/>
              <a:t>Bean</a:t>
            </a:r>
            <a:r>
              <a:rPr lang="zh-CN" altLang="en-US" sz="2400"/>
              <a:t>的缓存</a:t>
            </a:r>
            <a:endParaRPr lang="en-US" altLang="zh-CN" sz="2400"/>
          </a:p>
          <a:p>
            <a:pPr lvl="1"/>
            <a:r>
              <a:rPr lang="en-US" altLang="zh-CN" sz="2400"/>
              <a:t>Bean</a:t>
            </a:r>
            <a:r>
              <a:rPr lang="zh-CN" altLang="en-US" sz="2400"/>
              <a:t>的作用域</a:t>
            </a:r>
            <a:endParaRPr lang="en-US" altLang="zh-CN" sz="2400"/>
          </a:p>
          <a:p>
            <a:pPr lvl="1"/>
            <a:r>
              <a:rPr lang="en-US" altLang="zh-CN" sz="2400"/>
              <a:t>FactoryBean</a:t>
            </a:r>
          </a:p>
          <a:p>
            <a:pPr lvl="1"/>
            <a:r>
              <a:rPr lang="en-US" altLang="zh-CN" sz="2400"/>
              <a:t>Bean</a:t>
            </a:r>
            <a:r>
              <a:rPr lang="zh-CN" altLang="en-US" sz="2400"/>
              <a:t>的别名（</a:t>
            </a:r>
            <a:r>
              <a:rPr lang="en-US" altLang="zh-CN" sz="2400"/>
              <a:t>alias</a:t>
            </a:r>
            <a:r>
              <a:rPr lang="zh-CN" altLang="en-US" sz="2400"/>
              <a:t>）</a:t>
            </a:r>
            <a:endParaRPr lang="en-US" altLang="zh-CN" sz="2400"/>
          </a:p>
          <a:p>
            <a:pPr lvl="1"/>
            <a:r>
              <a:rPr lang="en-US" altLang="zh-CN" sz="2400"/>
              <a:t>BeanDefinition</a:t>
            </a:r>
            <a:r>
              <a:rPr lang="zh-CN" altLang="en-US" sz="2400"/>
              <a:t>的合并</a:t>
            </a:r>
            <a:endParaRPr lang="en-US" altLang="zh-CN" sz="2400"/>
          </a:p>
          <a:p>
            <a:r>
              <a:rPr lang="zh-CN" altLang="en-US" sz="2800"/>
              <a:t>源码中使用大量模板方法</a:t>
            </a:r>
            <a:endParaRPr lang="en-US" altLang="zh-CN" sz="2800"/>
          </a:p>
          <a:p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01683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1169</Words>
  <Application>Microsoft Office PowerPoint</Application>
  <PresentationFormat>宽屏</PresentationFormat>
  <Paragraphs>208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宋体</vt:lpstr>
      <vt:lpstr>微软雅黑</vt:lpstr>
      <vt:lpstr>微软雅黑 Light</vt:lpstr>
      <vt:lpstr>Arial</vt:lpstr>
      <vt:lpstr>Calibri</vt:lpstr>
      <vt:lpstr>Cambria</vt:lpstr>
      <vt:lpstr>Consolas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LinkedBear</dc:creator>
  <cp:lastModifiedBy>LinkedBear</cp:lastModifiedBy>
  <cp:revision>53</cp:revision>
  <dcterms:created xsi:type="dcterms:W3CDTF">2015-06-09T12:35:00Z</dcterms:created>
  <dcterms:modified xsi:type="dcterms:W3CDTF">2022-06-13T12:19:14Z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