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1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41990" cy="1476602"/>
            <a:chOff x="2423592" y="3428999"/>
            <a:chExt cx="8061870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4582" y="3610241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4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的 核 心 引 导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112224" y="380473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—— SpringApplication</a:t>
            </a:r>
            <a:endParaRPr lang="zh-CN" altLang="en-US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787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生命周期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创建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50740" y="2060848"/>
            <a:ext cx="1144941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ConfigurableApplicationContext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Class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&lt;?&gt;[]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primarySources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primarySources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args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6615" y="1412776"/>
            <a:ext cx="89176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的启动包含两步：创建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，启动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6615" y="3431921"/>
            <a:ext cx="8917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创建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的关键步骤：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应用类型推断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ApplicationContextInitializer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ApplicationListener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的加载和初始化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主启动类的定位</a:t>
            </a:r>
          </a:p>
        </p:txBody>
      </p:sp>
    </p:spTree>
    <p:extLst>
      <p:ext uri="{BB962C8B-B14F-4D97-AF65-F5344CB8AC3E}">
        <p14:creationId xmlns:p14="http://schemas.microsoft.com/office/powerpoint/2010/main" val="54420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825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生命周期 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启动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17252" y="1916832"/>
            <a:ext cx="11305403" cy="474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SpringApplicationRunListener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监听器，该监听器会贯穿整个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的启动过程；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准备运行时环境，也即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Environment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的加载与打印，默认情况打印的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是以文字形式打印到控制台，可以通过定制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来自定义配置；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容器，该步骤创建的依据是创建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时推断的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应用类型，不同的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应用类型对应着不同的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落地实现；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容器，该步骤会应用前面步骤准备的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ApplicationContextInitializer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，并获取和加载配置源（默认是主启动类）；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刷新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容器，该步骤会触发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的核心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refresh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方法，逻辑极其复杂，该部分内容放到第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章用一整章的内容讲解；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启动嵌入式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容器（如果有的话），当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应用类型不是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None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，并且以独立运行的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包运行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时，底层会额外创建一个嵌入式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容器（默认是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Tomcat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）并启动；</a:t>
            </a:r>
          </a:p>
          <a:p>
            <a:pPr marL="342900" lvl="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回调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的运行器，包括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ApplicationRunner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CommandLineRunner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7252" y="1409001"/>
            <a:ext cx="89176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启动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的核心步骤：</a:t>
            </a:r>
          </a:p>
        </p:txBody>
      </p:sp>
    </p:spTree>
    <p:extLst>
      <p:ext uri="{BB962C8B-B14F-4D97-AF65-F5344CB8AC3E}">
        <p14:creationId xmlns:p14="http://schemas.microsoft.com/office/powerpoint/2010/main" val="30670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/>
              <a:t>理解SpringApplication的设计</a:t>
            </a:r>
            <a:endParaRPr lang="zh-CN" altLang="zh-CN"/>
          </a:p>
          <a:p>
            <a:pPr marL="514350" lvl="0" indent="-514350">
              <a:buFont typeface="+mj-lt"/>
              <a:buAutoNum type="arabicPeriod"/>
            </a:pPr>
            <a:r>
              <a:rPr lang="en-US" altLang="zh-CN"/>
              <a:t>SpringApplication的启动阶段引导流程</a:t>
            </a:r>
            <a:endParaRPr lang="zh-CN" altLang="zh-CN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061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的总体设计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28800"/>
            <a:ext cx="11658600" cy="3695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7528" y="551723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一句话概括：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用于简化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应用的启动。</a:t>
            </a:r>
          </a:p>
        </p:txBody>
      </p:sp>
    </p:spTree>
    <p:extLst>
      <p:ext uri="{BB962C8B-B14F-4D97-AF65-F5344CB8AC3E}">
        <p14:creationId xmlns:p14="http://schemas.microsoft.com/office/powerpoint/2010/main" val="33598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069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错误报告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79229" y="1484784"/>
            <a:ext cx="1123339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***************************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 FAILED TO START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***************************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Description: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Embedded servlet container failed to start. Port 8080 was already in use.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Action: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Identify and stop the process that's listening on port 8080 or configure this application to listen on another port.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1410" y="4941168"/>
            <a:ext cx="9289032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的错误报告：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FailureAnalyzers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，其内部继承了一组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FailureAnalyzer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FailureAnalyzer</a:t>
            </a:r>
            <a:r>
              <a:rPr lang="zh-CN" altLang="en-US"/>
              <a:t>的获取需要配合</a:t>
            </a:r>
            <a:r>
              <a:rPr lang="en-US" altLang="zh-CN"/>
              <a:t>SPI</a:t>
            </a:r>
            <a:r>
              <a:rPr lang="zh-CN" altLang="en-US"/>
              <a:t>完成。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53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675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Bean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的延迟初始化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51237" y="342900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spring.main.lazy-initialization=false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6040" y="3419130"/>
            <a:ext cx="5211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spring.main.lazy-initialization=</a:t>
            </a:r>
            <a:r>
              <a:rPr lang="en-US" altLang="zh-CN" sz="20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true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68008" y="3140968"/>
            <a:ext cx="0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59496" y="1591135"/>
            <a:ext cx="928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bean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延迟初始化：通过设置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spring.main.lazy-initialization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可以指定全局单实例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bean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的加载策略。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55441" y="4293096"/>
            <a:ext cx="4392487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ApplicationContext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07468" y="4943573"/>
            <a:ext cx="3888432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/>
              <a:t>refresh</a:t>
            </a:r>
          </a:p>
          <a:p>
            <a:pPr algn="ctr">
              <a:lnSpc>
                <a:spcPct val="130000"/>
              </a:lnSpc>
            </a:pPr>
            <a:r>
              <a:rPr lang="en-US" altLang="zh-CN" sz="1600"/>
              <a:t>finishBeanFactoryInitialization</a:t>
            </a:r>
          </a:p>
          <a:p>
            <a:pPr algn="ctr">
              <a:lnSpc>
                <a:spcPct val="130000"/>
              </a:lnSpc>
            </a:pPr>
            <a:r>
              <a:rPr lang="zh-CN" altLang="en-US" sz="1600"/>
              <a:t>立即初始化所有非延迟加载的单实例</a:t>
            </a:r>
            <a:r>
              <a:rPr lang="en-US" altLang="zh-CN" sz="1600"/>
              <a:t>bean</a:t>
            </a:r>
            <a:endParaRPr lang="zh-CN" altLang="en-US" sz="1600"/>
          </a:p>
        </p:txBody>
      </p:sp>
      <p:sp>
        <p:nvSpPr>
          <p:cNvPr id="14" name="圆角矩形 13"/>
          <p:cNvSpPr/>
          <p:nvPr/>
        </p:nvSpPr>
        <p:spPr>
          <a:xfrm>
            <a:off x="6744072" y="4293096"/>
            <a:ext cx="4392487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ApplicationContext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16080" y="4943573"/>
            <a:ext cx="4248472" cy="10525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/>
              <a:t>refresh</a:t>
            </a:r>
          </a:p>
          <a:p>
            <a:pPr algn="ctr">
              <a:lnSpc>
                <a:spcPct val="130000"/>
              </a:lnSpc>
            </a:pPr>
            <a:r>
              <a:rPr lang="en-US" altLang="zh-CN" sz="1600"/>
              <a:t>finishBeanFactoryInitialization</a:t>
            </a:r>
          </a:p>
          <a:p>
            <a:pPr algn="ctr">
              <a:lnSpc>
                <a:spcPct val="130000"/>
              </a:lnSpc>
            </a:pPr>
            <a:r>
              <a:rPr lang="zh-CN" altLang="en-US" sz="1600"/>
              <a:t>只会加载所有</a:t>
            </a:r>
            <a:r>
              <a:rPr lang="en-US" altLang="zh-CN" sz="1600"/>
              <a:t>SmartInitializingSingleton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6764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定制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82688" y="2636912"/>
            <a:ext cx="11809312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方式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1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：直接操作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SpringApplication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的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API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SpringApplication springApplication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springApplication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setMainApplicationClass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springApplication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setBannerMode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Banner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Mode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OFF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关闭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Banner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打印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springApplication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args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方式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2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：借助建造器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SpringApplicationBuilder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SpringApplicationApplication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bannerMode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Banner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Mode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OFF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WebApplicationType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NONE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指定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应用类型为非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Web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args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2868" y="1356737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定制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：可以直接创建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并设置属性，或借助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SpringApplicationBuilder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链式构造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后启动。</a:t>
            </a:r>
          </a:p>
        </p:txBody>
      </p:sp>
    </p:spTree>
    <p:extLst>
      <p:ext uri="{BB962C8B-B14F-4D97-AF65-F5344CB8AC3E}">
        <p14:creationId xmlns:p14="http://schemas.microsoft.com/office/powerpoint/2010/main" val="266849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5896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Web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类型推断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31504" y="1281534"/>
            <a:ext cx="891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类型推断：根据当前引入的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场景依赖，自动推断当前的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应用场景，并选用合适的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容器底层实现。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78715" y="2780928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215219" y="2780928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33582" y="2852936"/>
            <a:ext cx="1656332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WebMvc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95033" y="2852936"/>
            <a:ext cx="1656332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WebMvc</a:t>
            </a: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9807507" y="2780928"/>
            <a:ext cx="0" cy="3240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126975" y="2852936"/>
            <a:ext cx="1656332" cy="8640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WebFlux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731803" y="2852936"/>
            <a:ext cx="1656332" cy="8640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WebFlux</a:t>
            </a:r>
            <a:endParaRPr lang="zh-CN" altLang="en-US"/>
          </a:p>
        </p:txBody>
      </p:sp>
      <p:sp>
        <p:nvSpPr>
          <p:cNvPr id="18" name="图文框 17"/>
          <p:cNvSpPr/>
          <p:nvPr/>
        </p:nvSpPr>
        <p:spPr>
          <a:xfrm>
            <a:off x="733582" y="5013176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135742" y="5013176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Servlet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7735627" y="5013176"/>
            <a:ext cx="165633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Reactive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/>
          <p:cNvSpPr/>
          <p:nvPr/>
        </p:nvSpPr>
        <p:spPr>
          <a:xfrm>
            <a:off x="10223056" y="5013176"/>
            <a:ext cx="1224136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None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1415480" y="4149080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819892" y="4153592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8415953" y="4147078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0691108" y="4147078"/>
            <a:ext cx="288032" cy="504056"/>
          </a:xfrm>
          <a:prstGeom prst="downArrow">
            <a:avLst>
              <a:gd name="adj1" fmla="val 50000"/>
              <a:gd name="adj2" fmla="val 86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爆炸形 1 25"/>
          <p:cNvSpPr/>
          <p:nvPr/>
        </p:nvSpPr>
        <p:spPr>
          <a:xfrm>
            <a:off x="10581670" y="2976145"/>
            <a:ext cx="587388" cy="648072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7099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监听器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5460"/>
              </p:ext>
            </p:extLst>
          </p:nvPr>
        </p:nvGraphicFramePr>
        <p:xfrm>
          <a:off x="335360" y="2420888"/>
          <a:ext cx="11505647" cy="39604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288624">
                  <a:extLst>
                    <a:ext uri="{9D8B030D-6E8A-4147-A177-3AD203B41FA5}">
                      <a16:colId xmlns:a16="http://schemas.microsoft.com/office/drawing/2014/main" val="330321881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729926439"/>
                    </a:ext>
                  </a:extLst>
                </a:gridCol>
                <a:gridCol w="5472607">
                  <a:extLst>
                    <a:ext uri="{9D8B030D-6E8A-4147-A177-3AD203B41FA5}">
                      <a16:colId xmlns:a16="http://schemas.microsoft.com/office/drawing/2014/main" val="92656945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接口方法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可获得的组件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回调时机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71591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starting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调用SpringApplication的run方法时立即调用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470900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environmentPrepared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ConfigurableEnvironment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Environment构建完成，但在创建ApplicationContext 之前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42345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contextPrepared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ConfigurableApplicationContext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在创建和准备ApplicationContext之后，但在加载之前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4440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contextLoaded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ConfigurableApplicationContext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ApplicationContext已加载，但尚未刷新容器时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522695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started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ConfigurableApplicationContext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IOC容器已刷新，但未调用CommandLineRunners和ApplicationRunners时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955592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running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ConfigurableApplicationContext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在run方法彻底完成之前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00749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failed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ConfigurableApplicationContext, Throwable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run方法执行过程中抛出异常时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11665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31504" y="1281534"/>
            <a:ext cx="891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事件监听：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引入了新的事件机制和监听器，通过编写扩展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SpringApplicationRunListener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的实现类可以获得新的监听时机。</a:t>
            </a:r>
          </a:p>
        </p:txBody>
      </p:sp>
    </p:spTree>
    <p:extLst>
      <p:ext uri="{BB962C8B-B14F-4D97-AF65-F5344CB8AC3E}">
        <p14:creationId xmlns:p14="http://schemas.microsoft.com/office/powerpoint/2010/main" val="67800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SpringApplication –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退出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343472" y="2348880"/>
            <a:ext cx="9613142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SHUTDOWN_HOOK_THREAD_NAME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"SpringContextShutdownHook"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registerShutdownHook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if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shutdownHook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null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创建钩子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shutdownHook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Thread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SHUTDOWN_HOOK_THREAD_NAME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7D9029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@Override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run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synchronized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startupShutdownMonitor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   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doClose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 sz="1600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注册钩子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Runtime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getRuntime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addShutdownHook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shutdownHook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1504" y="1281534"/>
            <a:ext cx="891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应用退出：应用退出时，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shutdownHook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线程可以使得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IOC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容器的销毁逻辑得以回调，</a:t>
            </a:r>
            <a:r>
              <a:rPr lang="en-US" altLang="zh-CN">
                <a:latin typeface="Consolas" panose="020B0609020204030204" pitchFamily="49" charset="0"/>
                <a:ea typeface="微软雅黑" panose="020B0503020204020204" pitchFamily="34" charset="-122"/>
              </a:rPr>
              <a:t>SpringBoot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</a:rPr>
              <a:t>可以被顺利关闭。</a:t>
            </a:r>
          </a:p>
        </p:txBody>
      </p:sp>
    </p:spTree>
    <p:extLst>
      <p:ext uri="{BB962C8B-B14F-4D97-AF65-F5344CB8AC3E}">
        <p14:creationId xmlns:p14="http://schemas.microsoft.com/office/powerpoint/2010/main" val="148836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856</Words>
  <Application>Microsoft Office PowerPoint</Application>
  <PresentationFormat>宽屏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31</cp:revision>
  <dcterms:created xsi:type="dcterms:W3CDTF">2015-06-09T12:35:00Z</dcterms:created>
  <dcterms:modified xsi:type="dcterms:W3CDTF">2022-06-13T12:19:17Z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