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71" r:id="rId5"/>
    <p:sldId id="270" r:id="rId6"/>
    <p:sldId id="269" r:id="rId7"/>
    <p:sldId id="268" r:id="rId8"/>
    <p:sldId id="267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2251">
          <p15:clr>
            <a:srgbClr val="A4A3A4"/>
          </p15:clr>
        </p15:guide>
        <p15:guide id="4" orient="horz" pos="3203">
          <p15:clr>
            <a:srgbClr val="A4A3A4"/>
          </p15:clr>
        </p15:guide>
        <p15:guide id="5" pos="3840">
          <p15:clr>
            <a:srgbClr val="A4A3A4"/>
          </p15:clr>
        </p15:guide>
        <p15:guide id="6" pos="2512">
          <p15:clr>
            <a:srgbClr val="A4A3A4"/>
          </p15:clr>
        </p15:guide>
        <p15:guide id="7" pos="3244">
          <p15:clr>
            <a:srgbClr val="A4A3A4"/>
          </p15:clr>
        </p15:guide>
        <p15:guide id="8" pos="1546">
          <p15:clr>
            <a:srgbClr val="A4A3A4"/>
          </p15:clr>
        </p15:guide>
        <p15:guide id="9" pos="814">
          <p15:clr>
            <a:srgbClr val="A4A3A4"/>
          </p15:clr>
        </p15:guide>
        <p15:guide id="10" pos="4110">
          <p15:clr>
            <a:srgbClr val="A4A3A4"/>
          </p15:clr>
        </p15:guide>
        <p15:guide id="11" pos="4798">
          <p15:clr>
            <a:srgbClr val="A4A3A4"/>
          </p15:clr>
        </p15:guide>
        <p15:guide id="12" pos="5890">
          <p15:clr>
            <a:srgbClr val="A4A3A4"/>
          </p15:clr>
        </p15:guide>
        <p15:guide id="13" pos="69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D93"/>
    <a:srgbClr val="F58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4" autoAdjust="0"/>
    <p:restoredTop sz="93073" autoAdjust="0"/>
  </p:normalViewPr>
  <p:slideViewPr>
    <p:cSldViewPr>
      <p:cViewPr varScale="1">
        <p:scale>
          <a:sx n="116" d="100"/>
          <a:sy n="116" d="100"/>
        </p:scale>
        <p:origin x="926" y="86"/>
      </p:cViewPr>
      <p:guideLst>
        <p:guide orient="horz" pos="2160"/>
        <p:guide orient="horz" pos="2387"/>
        <p:guide orient="horz" pos="2251"/>
        <p:guide orient="horz" pos="3203"/>
        <p:guide pos="3840"/>
        <p:guide pos="2512"/>
        <p:guide pos="3244"/>
        <p:guide pos="1546"/>
        <p:guide pos="814"/>
        <p:guide pos="4110"/>
        <p:guide pos="4798"/>
        <p:guide pos="5890"/>
        <p:guide pos="69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66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charset="0"/>
              </a:defRPr>
            </a:lvl1pPr>
          </a:lstStyle>
          <a:p>
            <a:fld id="{118E2955-DC7D-45B4-95AC-59BA403BEE73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charset="0"/>
              </a:defRPr>
            </a:lvl1pPr>
          </a:lstStyle>
          <a:p>
            <a:fld id="{FBC227D9-DD57-48AE-8A4F-074CA2518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27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微软雅黑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87488" y="2094271"/>
            <a:ext cx="3237334" cy="718723"/>
            <a:chOff x="1124422" y="2696529"/>
            <a:chExt cx="2880320" cy="673644"/>
          </a:xfrm>
        </p:grpSpPr>
        <p:sp>
          <p:nvSpPr>
            <p:cNvPr id="7" name="矩形 6"/>
            <p:cNvSpPr/>
            <p:nvPr/>
          </p:nvSpPr>
          <p:spPr>
            <a:xfrm>
              <a:off x="1124422" y="2696529"/>
              <a:ext cx="2880320" cy="673644"/>
            </a:xfrm>
            <a:prstGeom prst="rect">
              <a:avLst/>
            </a:prstGeom>
            <a:solidFill>
              <a:srgbClr val="F58C65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13443" y="2735342"/>
              <a:ext cx="2502278" cy="542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第 </a:t>
              </a:r>
              <a:r>
                <a:rPr lang="en-US" altLang="zh-CN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1 </a:t>
              </a:r>
              <a:r>
                <a:rPr lang="zh-CN" altLang="en-US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部 分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55640" y="2816494"/>
            <a:ext cx="9126127" cy="1476602"/>
            <a:chOff x="2423592" y="3428999"/>
            <a:chExt cx="8047881" cy="936105"/>
          </a:xfrm>
        </p:grpSpPr>
        <p:sp>
          <p:nvSpPr>
            <p:cNvPr id="9" name="矩形 8"/>
            <p:cNvSpPr/>
            <p:nvPr/>
          </p:nvSpPr>
          <p:spPr>
            <a:xfrm>
              <a:off x="2423592" y="3428999"/>
              <a:ext cx="7488832" cy="936105"/>
            </a:xfrm>
            <a:prstGeom prst="rect">
              <a:avLst/>
            </a:prstGeom>
            <a:solidFill>
              <a:srgbClr val="74AD9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50593" y="3692178"/>
              <a:ext cx="7920880" cy="40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第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5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章  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SpringBoot 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的 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AOP 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支 持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altLang="zh-CN"/>
              <a:t>SpringFramework的AOP </a:t>
            </a:r>
            <a:endParaRPr lang="zh-CN" altLang="zh-CN"/>
          </a:p>
          <a:p>
            <a:pPr marL="514350" lvl="0" indent="-514350">
              <a:buFont typeface="+mj-lt"/>
              <a:buAutoNum type="arabicPeriod"/>
            </a:pPr>
            <a:r>
              <a:rPr lang="en-US" altLang="zh-CN"/>
              <a:t>注解驱动AOP的核心组件研究</a:t>
            </a:r>
            <a:endParaRPr lang="zh-CN" altLang="zh-CN"/>
          </a:p>
        </p:txBody>
      </p:sp>
      <p:sp>
        <p:nvSpPr>
          <p:cNvPr id="3" name="任意多边形 2"/>
          <p:cNvSpPr/>
          <p:nvPr/>
        </p:nvSpPr>
        <p:spPr>
          <a:xfrm>
            <a:off x="119336" y="1055018"/>
            <a:ext cx="3752850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F58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19336" y="898079"/>
            <a:ext cx="3036168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74A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8"/>
          <p:cNvSpPr txBox="1"/>
          <p:nvPr/>
        </p:nvSpPr>
        <p:spPr>
          <a:xfrm>
            <a:off x="119336" y="139279"/>
            <a:ext cx="4044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本章主要内容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2382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AOP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术语回顾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21739" y="1114380"/>
            <a:ext cx="10945216" cy="545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Target：目标对象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，即被代理的对象；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Proxy：代理对象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，即经过代理后生成的对象（如 </a:t>
            </a: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Proxy.newProxyInstance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返回的结果）；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JoinPoint：连接点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，即目标对象的所属类中，定义的所有方法；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Pointcut：切入点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，即那些被拦截 / 被增强的连接点；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–"/>
            </a:pP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切入点与连接点的关系应该是包含关系：</a:t>
            </a:r>
            <a:r>
              <a:rPr lang="en-US" altLang="zh-CN" sz="1600" b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切入点可以是 0 个或多个（甚至全部）连接点的组合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–"/>
            </a:pP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注意，</a:t>
            </a:r>
            <a:r>
              <a:rPr lang="en-US" altLang="zh-CN" sz="1600" b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切入点一定是连接点，连接点不一定是切入点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Advice：通知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，即增强的逻辑，也就是增强的代码；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–"/>
            </a:pP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Proxy 代理对象 = Target 目标对象 + Advice 通知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Aspect：切面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，即切入点与通知组合之后形成的产物；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–"/>
            </a:pP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Aspect 切面 = Pointcut 切入点 + Advice 通知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–"/>
            </a:pP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实际上切面不仅仅是包含通知，还有一个不常见的部分是引介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Weaving：织入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，它是将 Advice 通知应用到 Target 目标对象，进而生成 Proxy 代理对象的过程；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–"/>
            </a:pP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Proxy 代理对象 = Target 目标对象 + Advice 通知，这个算式中的</a:t>
            </a:r>
            <a:r>
              <a:rPr lang="en-US" altLang="zh-CN" sz="1600" b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加号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，就是</a:t>
            </a:r>
            <a:r>
              <a:rPr lang="en-US" altLang="zh-CN" sz="1600" b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织入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Introduction：引介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，这个概念对标的是 Advice 通知，通知是针对切入点提供增强的逻辑，而引介是针对 Class 类，它可以在不修改原有类的代码的前提下，在运行期为原始类动态添加新的属性 / 方法。</a:t>
            </a:r>
            <a:endParaRPr lang="zh-CN" altLang="zh-CN" sz="1600">
              <a:effectLst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79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通知类型回顾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690288" y="1628800"/>
            <a:ext cx="10801347" cy="4145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Before 前置通知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：目标对象的方法调用之前触发；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After 后置通知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：目标对象的方法调用之后触发；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AfterReturning 返回通知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：目标对象的方法调用完成，在返回结果值之后触发；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AfterThrowing 异常通知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：目标对象的方法运行中抛出 / 触发异常后触发；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–"/>
            </a:pP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注意一点，</a:t>
            </a:r>
            <a:r>
              <a:rPr lang="en-US" altLang="zh-CN" sz="1600" b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AfterReturning 与 AfterThrowing 两者是互斥的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！如果方法调用成功无异常，则会有返回值；如果方法抛出了异常，则不会有返回值。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Around 环绕通知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：编程式控制目标对象的方法调用；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–"/>
            </a:pP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环绕通知是所有通知类型中可操作范围最大的一种，因为它可以直接拿到目标对象，以及要执行的方法，所以环绕通知可以任意的在目标对象的方法调用前后扩展逻辑，甚至不调用目标对象的方法。</a:t>
            </a:r>
            <a:endParaRPr lang="zh-CN" altLang="zh-CN" sz="1600">
              <a:effectLst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2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598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SpringBoot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整合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AOP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883532" y="1786974"/>
            <a:ext cx="8640960" cy="4898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&lt;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dependencies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&lt;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dependency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&lt;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groupId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&gt;org.springframework.boot&lt;/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groupId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&lt;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artifactId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&gt;spring-boot-starter-web&lt;/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artifactId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&lt;/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dependency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&lt;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dependency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&lt;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groupId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&gt;org.springframework.boot&lt;/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groupId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&lt;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artifactId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&gt;spring-boot-starter-aop&lt;/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artifactId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&lt;/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dependency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&lt;/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dependencies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endParaRPr lang="zh-CN" altLang="zh-CN" sz="16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  <a:p>
            <a:pPr latinLnBrk="1">
              <a:spcAft>
                <a:spcPts val="1000"/>
              </a:spcAft>
            </a:pPr>
            <a:r>
              <a:rPr lang="en-US" altLang="zh-CN" sz="16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@EnableAspectJAutoProxy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@SpringBootApplication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SpringBootAopApplication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static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main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[]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args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SpringApplication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run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SpringBootAopApplication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args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6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9616" y="1124744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导入</a:t>
            </a:r>
            <a:r>
              <a:rPr lang="en-US" altLang="zh-CN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spring-boot-starter-aop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依赖，并在主启动类上标注</a:t>
            </a:r>
            <a:r>
              <a:rPr lang="en-US" altLang="zh-CN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@EnableAspectJAutoProxy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注解，即可开启基于注解驱动的AOP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211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6980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AOP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的开关：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@EnableAspectJAutoProxy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039619" y="3148772"/>
            <a:ext cx="6504384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CN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@Import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AspectJAutoProxyRegistrar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@interface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EnableAspectJAutoProxy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</a:p>
          <a:p>
            <a:pPr latinLnBrk="1"/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boolean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proxyTargetClass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default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false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</a:p>
          <a:p>
            <a:pPr latinLnBrk="1"/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boolean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exposeProxy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default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false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7" name="线形标注 1(带边框和强调线) 6"/>
          <p:cNvSpPr/>
          <p:nvPr/>
        </p:nvSpPr>
        <p:spPr>
          <a:xfrm>
            <a:off x="8528451" y="3209734"/>
            <a:ext cx="3240360" cy="792088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是否直接代理目标类</a:t>
            </a:r>
          </a:p>
        </p:txBody>
      </p:sp>
      <p:sp>
        <p:nvSpPr>
          <p:cNvPr id="8" name="线形标注 1(带边框和强调线) 7"/>
          <p:cNvSpPr/>
          <p:nvPr/>
        </p:nvSpPr>
        <p:spPr>
          <a:xfrm>
            <a:off x="8024395" y="5229200"/>
            <a:ext cx="3384376" cy="792088"/>
          </a:xfrm>
          <a:prstGeom prst="accentBorderCallout1">
            <a:avLst>
              <a:gd name="adj1" fmla="val 18750"/>
              <a:gd name="adj2" fmla="val -8333"/>
              <a:gd name="adj3" fmla="val -57687"/>
              <a:gd name="adj4" fmla="val -42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是否暴露当前线程的AOP上下文</a:t>
            </a:r>
            <a:endParaRPr lang="zh-CN" altLang="en-US"/>
          </a:p>
        </p:txBody>
      </p:sp>
      <p:sp>
        <p:nvSpPr>
          <p:cNvPr id="10" name="矩形标注 9"/>
          <p:cNvSpPr/>
          <p:nvPr/>
        </p:nvSpPr>
        <p:spPr>
          <a:xfrm>
            <a:off x="4439816" y="1803957"/>
            <a:ext cx="4392488" cy="792088"/>
          </a:xfrm>
          <a:prstGeom prst="wedgeRectCallout">
            <a:avLst>
              <a:gd name="adj1" fmla="val -38395"/>
              <a:gd name="adj2" fmla="val 117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基于AspectJ支持的自动代理注册器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793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AspectJAutoProxyRegistrar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07368" y="2204864"/>
            <a:ext cx="11258928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AspectJAutoProxyRegistrar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implements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ImportBeanDefinitionRegistrar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@Override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registerBeanDefinitions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AnnotationMetadata metadata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BeanDefinitionRegistry registry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此处会有注册新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BeanDefinition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的动作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AopConfigUtils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registerAspectJAnnotationAutoProxyCreatorIfNecessary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registry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// ......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4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368" y="4236189"/>
            <a:ext cx="11258928" cy="19697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2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@Nullable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static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BeanDefinition 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registerAspectJAnnotationAutoProxyCreatorIfNecessary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BeanDefinitionRegistry registry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registerAspectJAnnotationAutoProxyCreatorIfNecessary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null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@Nullable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static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BeanDefinition 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registerAspectJAnnotationAutoProxyCreatorIfNecessary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BeanDefinitionRegistry registry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@Nullable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source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registerOrEscalateApcAsRequired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AnnotationAwareAspectJAutoProxyCreator</a:t>
            </a:r>
            <a:r>
              <a:rPr lang="en-US" altLang="zh-CN" sz="1400" b="1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 b="1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registry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source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2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6833468" y="3573016"/>
            <a:ext cx="576064" cy="2149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43818" y="1615445"/>
            <a:ext cx="1009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AspectJAutoProxyRegistrar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的核心功能是注册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AnnotationAwareAspectJAutoProxyCreator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39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7538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AnnotationAwareAspectJAutoProxyCreator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919536" y="1412776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AnnotationAwareAspectJAutoProxyCreator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可以兼顾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AspectJ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风格的切面声明，以及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SpringFramework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原生的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AOP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编程。</a:t>
            </a:r>
            <a:endParaRPr lang="zh-CN" altLang="en-US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7" name="Picture" descr="图5-1 AnnotationAwareAspectJAutoProxyCreator的类继承结构图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47773" y="2204864"/>
            <a:ext cx="10368461" cy="422108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11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9333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AnnotationAwareAspectJAutoProxyCreator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的作用时机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67408" y="1229475"/>
            <a:ext cx="10729191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postProcessAfterInitialization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@Nullable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beanName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!=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null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cacheKey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getCacheKey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getClass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(),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beanName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earlyProxyReferences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remove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cacheKey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!=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核心：构造代理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wrapIfNecessary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beanName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cacheKey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4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7409" y="3488809"/>
            <a:ext cx="1072919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protected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wrapIfNecessary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beanName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cacheKey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......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zh-CN" altLang="en-US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尝试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决定是否需要进行代理对象的创建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[]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specificInterceptors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getAdvicesAndAdvisorsForBean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getClass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(),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beanName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null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specificInterceptors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!=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DO_NOT_PROXY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advisedBeans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put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cacheKey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Boolean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TRUE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创建代理对象的动作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proxy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createProxy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bean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getClass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(),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beanName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specificInterceptors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SingletonTargetSource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));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proxyTypes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put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cacheKey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proxy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getClass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());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proxy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......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4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935760" y="2564904"/>
            <a:ext cx="0" cy="24781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74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720</Words>
  <Application>Microsoft Office PowerPoint</Application>
  <PresentationFormat>宽屏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宋体</vt:lpstr>
      <vt:lpstr>微软雅黑</vt:lpstr>
      <vt:lpstr>微软雅黑 Light</vt:lpstr>
      <vt:lpstr>Arial</vt:lpstr>
      <vt:lpstr>Calibri</vt:lpstr>
      <vt:lpstr>Cambria</vt:lpstr>
      <vt:lpstr>Consolas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LinkedBear</dc:creator>
  <cp:lastModifiedBy>LinkedBear</cp:lastModifiedBy>
  <cp:revision>26</cp:revision>
  <dcterms:created xsi:type="dcterms:W3CDTF">2015-06-09T12:35:00Z</dcterms:created>
  <dcterms:modified xsi:type="dcterms:W3CDTF">2022-06-13T12:19:20Z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