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300" r:id="rId15"/>
    <p:sldId id="270" r:id="rId16"/>
    <p:sldId id="271" r:id="rId17"/>
    <p:sldId id="272" r:id="rId18"/>
    <p:sldId id="273" r:id="rId19"/>
    <p:sldId id="301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2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017231" cy="1476602"/>
            <a:chOff x="2423592" y="3428999"/>
            <a:chExt cx="7951851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54563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6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准 备 容 器 与 环 境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8536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创建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 –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与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SpringBoot2.4.x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的区别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155243" y="1655513"/>
            <a:ext cx="7460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BootstrapRegistry - </a:t>
            </a:r>
            <a:r>
              <a:rPr lang="zh-CN" altLang="en-US" dirty="0"/>
              <a:t>全新的对象容器，可用于重对象的预创建</a:t>
            </a:r>
            <a:r>
              <a:rPr lang="en-US" altLang="zh-CN" dirty="0"/>
              <a:t>/</a:t>
            </a:r>
            <a:r>
              <a:rPr lang="zh-CN" altLang="en-US" dirty="0"/>
              <a:t>共享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35163" y="3248980"/>
            <a:ext cx="2736452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BootstrapRegistry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95603" y="2420888"/>
            <a:ext cx="4536504" cy="288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44000" rtlCol="0" anchor="t"/>
          <a:lstStyle/>
          <a:p>
            <a:pPr algn="ctr"/>
            <a:r>
              <a:rPr lang="en-US" altLang="zh-CN" dirty="0"/>
              <a:t>ApplicationContext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091347" y="3865741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67211" y="386104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739419" y="4077072"/>
            <a:ext cx="194421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15483" y="36477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365115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983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启动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43844" y="1479395"/>
            <a:ext cx="540206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SpringApplication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的过程包含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个关键步骤：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前置准备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SpringApplicationRunListener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准备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Environment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Banner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ApplicationContext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ApplicationContext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刷新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ApplicationContext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运行期的回调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00576" y="2708920"/>
            <a:ext cx="2520280" cy="2707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en-US" altLang="zh-CN" dirty="0"/>
              <a:t>SpringApplication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012944" y="2406735"/>
            <a:ext cx="2808312" cy="331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en-US" altLang="zh-CN" dirty="0"/>
              <a:t>ApplicationContext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8076840" y="3789041"/>
            <a:ext cx="1080120" cy="7200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引导</a:t>
            </a:r>
          </a:p>
        </p:txBody>
      </p:sp>
    </p:spTree>
    <p:extLst>
      <p:ext uri="{BB962C8B-B14F-4D97-AF65-F5344CB8AC3E}">
        <p14:creationId xmlns:p14="http://schemas.microsoft.com/office/powerpoint/2010/main" val="55076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前置准备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622497" y="1511036"/>
            <a:ext cx="30059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awt</a:t>
            </a:r>
            <a:r>
              <a:rPr lang="zh-CN" altLang="en-US" sz="2000" dirty="0"/>
              <a:t>设置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支持无显示器的应用启动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528048" y="1340768"/>
            <a:ext cx="0" cy="496855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9229" y="2492896"/>
            <a:ext cx="5616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2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ConfigurableApplicationContext 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2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...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args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zh-CN" altLang="en-US" sz="12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计时器</a:t>
            </a:r>
            <a:b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StopWatch stopWatch 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StopWatch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stopWatch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start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 dirty="0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try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StopWatch</a:t>
            </a:r>
            <a:r>
              <a:rPr lang="en-US" altLang="zh-CN" sz="12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对象在此处被调用</a:t>
            </a:r>
            <a:r>
              <a:rPr lang="en-US" altLang="zh-CN" sz="12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stop</a:t>
            </a:r>
            <a:r>
              <a:rPr lang="en-US" altLang="zh-CN" sz="12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方法</a:t>
            </a:r>
            <a:b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stopWatch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stop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</a:p>
          <a:p>
            <a:pPr latinLnBrk="1"/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}</a:t>
            </a:r>
            <a:endParaRPr lang="zh-CN" altLang="zh-CN" sz="1200" dirty="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3356992"/>
            <a:ext cx="864096" cy="86409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26681" y="1463155"/>
            <a:ext cx="26468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StopWatch – </a:t>
            </a:r>
            <a:r>
              <a:rPr lang="zh-CN" altLang="en-US" sz="2000" dirty="0"/>
              <a:t>计时器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记录启动耗时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38" y="3353843"/>
            <a:ext cx="1224136" cy="1224136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H="1">
            <a:off x="8482538" y="3140968"/>
            <a:ext cx="1285870" cy="14370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4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17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获取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SpringApplicationRunListeners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727996" y="3159010"/>
            <a:ext cx="880370" cy="4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27593" y="3827897"/>
            <a:ext cx="880370" cy="4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37772" y="4475969"/>
            <a:ext cx="880370" cy="4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853557" y="3238909"/>
            <a:ext cx="202868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spring.factories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53557" y="3907795"/>
            <a:ext cx="202868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spring.factories</a:t>
            </a:r>
            <a:endParaRPr lang="zh-CN" altLang="en-US" sz="1600" dirty="0"/>
          </a:p>
        </p:txBody>
      </p:sp>
      <p:sp>
        <p:nvSpPr>
          <p:cNvPr id="12" name="左大括号 11"/>
          <p:cNvSpPr/>
          <p:nvPr/>
        </p:nvSpPr>
        <p:spPr>
          <a:xfrm flipH="1">
            <a:off x="4054825" y="3159010"/>
            <a:ext cx="264982" cy="1815310"/>
          </a:xfrm>
          <a:prstGeom prst="leftBrace">
            <a:avLst>
              <a:gd name="adj1" fmla="val 466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32702" y="2996952"/>
            <a:ext cx="3551530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SpringApplicationRunListener=\</a:t>
            </a:r>
          </a:p>
          <a:p>
            <a:r>
              <a:rPr lang="en-US" altLang="zh-CN" sz="1600" dirty="0"/>
              <a:t>  A,\</a:t>
            </a:r>
          </a:p>
          <a:p>
            <a:r>
              <a:rPr lang="en-US" altLang="zh-CN" sz="1600" dirty="0"/>
              <a:t>  B,\</a:t>
            </a:r>
          </a:p>
          <a:p>
            <a:r>
              <a:rPr lang="en-US" altLang="zh-CN" sz="1600" dirty="0"/>
              <a:t>  C,\</a:t>
            </a:r>
          </a:p>
          <a:p>
            <a:r>
              <a:rPr lang="en-US" altLang="zh-CN" sz="1600" dirty="0"/>
              <a:t>  D,\</a:t>
            </a:r>
          </a:p>
          <a:p>
            <a:r>
              <a:rPr lang="en-US" altLang="zh-CN" sz="1600" dirty="0"/>
              <a:t>  E</a:t>
            </a:r>
          </a:p>
          <a:p>
            <a:endParaRPr lang="en-US" altLang="zh-CN" sz="1600" dirty="0"/>
          </a:p>
          <a:p>
            <a:r>
              <a:rPr lang="en-US" altLang="zh-CN" sz="1600" dirty="0"/>
              <a:t>......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639616" y="1458134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获取机制：利用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SPI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机制从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spring.factories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中获取并实例化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作用时机：全局监听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SpringBoot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相关事件的自定义逻辑实现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938460" y="3256207"/>
            <a:ext cx="2909764" cy="1571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SpringApplication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8425119" y="3907795"/>
            <a:ext cx="432048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>
            <a:off x="9912424" y="5610180"/>
            <a:ext cx="2088232" cy="648072"/>
          </a:xfrm>
          <a:prstGeom prst="wedgeRoundRectCallout">
            <a:avLst>
              <a:gd name="adj1" fmla="val -40695"/>
              <a:gd name="adj2" fmla="val -149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注意不是</a:t>
            </a:r>
            <a:r>
              <a:rPr lang="en-US" altLang="zh-CN" sz="1400" dirty="0"/>
              <a:t>ApplicationContext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849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082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准备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Environment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棱台 5"/>
          <p:cNvSpPr/>
          <p:nvPr/>
        </p:nvSpPr>
        <p:spPr>
          <a:xfrm>
            <a:off x="1703512" y="2965990"/>
            <a:ext cx="3312368" cy="16561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88088" y="2843129"/>
            <a:ext cx="3672408" cy="19019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SpringApplication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663952" y="3542054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39616" y="1458134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Environment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的初始化时机早于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ApplicationContext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初始化完毕后会先绑定在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SpringApplication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中。</a:t>
            </a:r>
          </a:p>
        </p:txBody>
      </p:sp>
      <p:sp>
        <p:nvSpPr>
          <p:cNvPr id="12" name="流程图: 终止 11"/>
          <p:cNvSpPr/>
          <p:nvPr/>
        </p:nvSpPr>
        <p:spPr>
          <a:xfrm>
            <a:off x="4331804" y="5536352"/>
            <a:ext cx="3384376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SpringApplicationRunListener</a:t>
            </a:r>
          </a:p>
          <a:p>
            <a:pPr algn="ctr"/>
            <a:r>
              <a:rPr lang="en-US" altLang="zh-CN" sz="1400" b="1" dirty="0"/>
              <a:t>environmentPrepared</a:t>
            </a:r>
            <a:endParaRPr lang="zh-CN" altLang="en-US" sz="1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087888" y="51670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广播事件</a:t>
            </a:r>
          </a:p>
        </p:txBody>
      </p:sp>
    </p:spTree>
    <p:extLst>
      <p:ext uri="{BB962C8B-B14F-4D97-AF65-F5344CB8AC3E}">
        <p14:creationId xmlns:p14="http://schemas.microsoft.com/office/powerpoint/2010/main" val="44785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111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打印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Banner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01905" y="119675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Banner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本身是一个接口，内部有文本、资源、图片等实现。</a:t>
            </a:r>
          </a:p>
        </p:txBody>
      </p:sp>
      <p:pic>
        <p:nvPicPr>
          <p:cNvPr id="7" name="Picture" descr="图6-3 Banner的实现类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95600" y="1844824"/>
            <a:ext cx="7557426" cy="1728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2601905" y="371703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打印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Banner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需要借助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SpringApplicationBannerPrinter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燕尾形箭头 9"/>
          <p:cNvSpPr/>
          <p:nvPr/>
        </p:nvSpPr>
        <p:spPr>
          <a:xfrm>
            <a:off x="5429559" y="4721078"/>
            <a:ext cx="648072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47910" y="4721078"/>
            <a:ext cx="4104604" cy="581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SpringApplicationBannerPrinter</a:t>
            </a:r>
            <a:endParaRPr lang="zh-CN" altLang="en-US" dirty="0"/>
          </a:p>
        </p:txBody>
      </p:sp>
      <p:sp>
        <p:nvSpPr>
          <p:cNvPr id="12" name="折角形 11"/>
          <p:cNvSpPr/>
          <p:nvPr/>
        </p:nvSpPr>
        <p:spPr>
          <a:xfrm>
            <a:off x="5141527" y="5326434"/>
            <a:ext cx="1224136" cy="576064"/>
          </a:xfrm>
          <a:prstGeom prst="foldedCorner">
            <a:avLst>
              <a:gd name="adj" fmla="val 2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Banner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744072" y="4629229"/>
            <a:ext cx="4320480" cy="1970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44000" tIns="108000" rtlCol="0" anchor="t"/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.   ____          _            __ _ _</a:t>
            </a:r>
          </a:p>
          <a:p>
            <a:r>
              <a:rPr lang="en-US" altLang="zh-CN" sz="1200" dirty="0"/>
              <a:t> /\\ / ___'_ __ _ _(_)_ __  __ _ \ \ \ \</a:t>
            </a:r>
          </a:p>
          <a:p>
            <a:r>
              <a:rPr lang="en-US" altLang="zh-CN" sz="1200" dirty="0"/>
              <a:t>( ( )\___ | '_ | '_| | '_ \/ _` | \ \ \ \</a:t>
            </a:r>
          </a:p>
          <a:p>
            <a:r>
              <a:rPr lang="en-US" altLang="zh-CN" sz="1200" dirty="0"/>
              <a:t> \\/  ___)| |_)| | | | | || (_| |  ) ) ) )</a:t>
            </a:r>
          </a:p>
          <a:p>
            <a:r>
              <a:rPr lang="en-US" altLang="zh-CN" sz="1200" dirty="0"/>
              <a:t>  '  |____| .__|_| |_|_| |_\__, | / / / /</a:t>
            </a:r>
          </a:p>
          <a:p>
            <a:r>
              <a:rPr lang="en-US" altLang="zh-CN" sz="1200" dirty="0"/>
              <a:t> =========|_|==============|___/=/_/_/_/</a:t>
            </a:r>
          </a:p>
          <a:p>
            <a:r>
              <a:rPr lang="en-US" altLang="zh-CN" sz="1200" dirty="0"/>
              <a:t> :: Spring Boot ::       (v2.3.11.RELEASE)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264805" y="4282806"/>
            <a:ext cx="12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控制台</a:t>
            </a:r>
          </a:p>
        </p:txBody>
      </p:sp>
    </p:spTree>
    <p:extLst>
      <p:ext uri="{BB962C8B-B14F-4D97-AF65-F5344CB8AC3E}">
        <p14:creationId xmlns:p14="http://schemas.microsoft.com/office/powerpoint/2010/main" val="359163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202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创建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ApplicationContext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9" name="图文框 8"/>
          <p:cNvSpPr/>
          <p:nvPr/>
        </p:nvSpPr>
        <p:spPr>
          <a:xfrm>
            <a:off x="1343472" y="3068960"/>
            <a:ext cx="1656332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Servlet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图文框 9"/>
          <p:cNvSpPr/>
          <p:nvPr/>
        </p:nvSpPr>
        <p:spPr>
          <a:xfrm>
            <a:off x="1343472" y="4149080"/>
            <a:ext cx="1656332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Reactive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图文框 10"/>
          <p:cNvSpPr/>
          <p:nvPr/>
        </p:nvSpPr>
        <p:spPr>
          <a:xfrm>
            <a:off x="1559570" y="5229200"/>
            <a:ext cx="1224136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None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431704" y="328498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426267" y="436510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426267" y="544522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372424" y="3140968"/>
            <a:ext cx="684076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AnnotationConfigServletWebServerApplicationContext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372424" y="4221088"/>
            <a:ext cx="684076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AnnotationConfigReactiveWebServerApplicationContext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377040" y="5301208"/>
            <a:ext cx="684076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AnnotationConfigApplicationContext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26267" y="1504227"/>
            <a:ext cx="5904656" cy="96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根据当前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SpringBoot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类型，决定创建何种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ApplicationContext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的实现类。</a:t>
            </a:r>
          </a:p>
        </p:txBody>
      </p:sp>
    </p:spTree>
    <p:extLst>
      <p:ext uri="{BB962C8B-B14F-4D97-AF65-F5344CB8AC3E}">
        <p14:creationId xmlns:p14="http://schemas.microsoft.com/office/powerpoint/2010/main" val="43507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561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初始化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ApplicationContext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8688288" y="2132856"/>
            <a:ext cx="3061735" cy="3456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ApplicationContext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56060" y="2578690"/>
            <a:ext cx="40278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ApplicationContextInitializer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 flipH="1">
            <a:off x="8156070" y="2565920"/>
            <a:ext cx="36004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终止 8"/>
          <p:cNvSpPr/>
          <p:nvPr/>
        </p:nvSpPr>
        <p:spPr>
          <a:xfrm>
            <a:off x="6528048" y="5805264"/>
            <a:ext cx="3384376" cy="7514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SpringApplicationRunListener</a:t>
            </a:r>
          </a:p>
          <a:p>
            <a:pPr algn="ctr"/>
            <a:r>
              <a:rPr lang="en-US" altLang="zh-CN" sz="1400" b="1" dirty="0"/>
              <a:t>contextPrepared</a:t>
            </a:r>
          </a:p>
          <a:p>
            <a:pPr algn="ctr"/>
            <a:r>
              <a:rPr lang="en-US" altLang="zh-CN" sz="1400" b="1" dirty="0"/>
              <a:t>contextLoaded</a:t>
            </a:r>
            <a:endParaRPr lang="zh-CN" altLang="en-US" sz="1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284132" y="54359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广播事件</a:t>
            </a:r>
          </a:p>
        </p:txBody>
      </p:sp>
      <p:sp>
        <p:nvSpPr>
          <p:cNvPr id="11" name="折角形 10"/>
          <p:cNvSpPr/>
          <p:nvPr/>
        </p:nvSpPr>
        <p:spPr>
          <a:xfrm>
            <a:off x="5688568" y="3611267"/>
            <a:ext cx="1224136" cy="576064"/>
          </a:xfrm>
          <a:prstGeom prst="foldedCorner">
            <a:avLst>
              <a:gd name="adj" fmla="val 2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Banner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104112" y="3861048"/>
            <a:ext cx="141199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76120" y="3429000"/>
            <a:ext cx="115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注册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83672" y="1997839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空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容器创建完毕后的基本初始化：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注册基础组件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应用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ApplicationContextInitializer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注册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Banner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对象、启动参数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获取、加载配置源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广播事件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956060" y="4629872"/>
            <a:ext cx="40278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SpringBootLifecycleApplication</a:t>
            </a:r>
            <a:endParaRPr lang="zh-CN" altLang="en-US" dirty="0"/>
          </a:p>
        </p:txBody>
      </p:sp>
      <p:sp>
        <p:nvSpPr>
          <p:cNvPr id="18" name="左箭头 17"/>
          <p:cNvSpPr/>
          <p:nvPr/>
        </p:nvSpPr>
        <p:spPr>
          <a:xfrm flipH="1">
            <a:off x="8156070" y="4617102"/>
            <a:ext cx="36004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2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202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刷新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ApplicationContext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703512" y="1844824"/>
            <a:ext cx="8928992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prepareRefresh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初始化前的预处理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obtainFreshBeanFactory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 </a:t>
            </a: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BeanFactory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prepareBeanFactory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BeanFactory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的预处理动作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postProcessBeanFactory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BeanFactory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的后置处理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invokeBeanFactoryPostProcessors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执行 </a:t>
            </a: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BeanFactoryPostProcessor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registerBeanPostProcessors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 </a:t>
            </a: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BeanPostProcessor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initMessageSource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初始化国际化组件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initApplicationEventMulticaster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初始化事件广播器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onRefresh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子类扩展的刷新动作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registerListeners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注册监听器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finishBeanFactoryInitialization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初始化剩余的单实例 bean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finishRefresh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刷新后的动作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resetCommonCaches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清除缓存</a:t>
            </a:r>
            <a:endParaRPr lang="zh-CN" altLang="zh-CN" sz="160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346" y="1226200"/>
            <a:ext cx="1044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ApplicationContext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的刷新过程过于复杂，共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13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个步骤，下一章详细展开讲解。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15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84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新特性：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ApplicationStartup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331215" y="292494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management.endpoints.web.exposure.include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=startup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1215" y="1790527"/>
            <a:ext cx="7272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dependency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groupId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&gt;org.springframework.boot&lt;/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groupId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artifactId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&gt;spring-boot-starter-actuator&lt;/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artifactId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dependency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5346" y="1226200"/>
            <a:ext cx="1044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性能度量指标统计工具，可以准确地定位到各个启动环节的耗时，以分析慢启动原因。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8445" y="3429000"/>
            <a:ext cx="5256584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200" b="1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//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FF0000"/>
                </a:solidFill>
                <a:latin typeface="Source Han Sans CN"/>
                <a:ea typeface="Source Han Sans CN"/>
                <a:cs typeface="Times New Roman (正文 CS 字体)"/>
              </a:rPr>
              <a:t>配置类解析阶段，共耗费</a:t>
            </a:r>
            <a:r>
              <a:rPr lang="en-US" altLang="zh-CN" sz="1200" b="1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0.656</a:t>
            </a:r>
            <a:r>
              <a:rPr lang="en-US" altLang="zh-CN" sz="1200" b="1">
                <a:solidFill>
                  <a:srgbClr val="FF0000"/>
                </a:solidFill>
                <a:latin typeface="Source Han Sans CN"/>
                <a:ea typeface="Source Han Sans CN"/>
                <a:cs typeface="Times New Roman (正文 CS 字体)"/>
              </a:rPr>
              <a:t>秒，共解析</a:t>
            </a:r>
            <a:r>
              <a:rPr lang="en-US" altLang="zh-CN" sz="1200" b="1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104</a:t>
            </a:r>
            <a:r>
              <a:rPr lang="en-US" altLang="zh-CN" sz="1200" b="1">
                <a:solidFill>
                  <a:srgbClr val="FF0000"/>
                </a:solidFill>
                <a:latin typeface="Source Han Sans CN"/>
                <a:ea typeface="Source Han Sans CN"/>
                <a:cs typeface="Times New Roman (正文 CS 字体)"/>
              </a:rPr>
              <a:t>个类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"endTime"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"2021-12-23T12:45:18.902Z"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"duration"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"PT0.656S"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"startTime"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"2021-12-23T12:45:18.246Z"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"startupStep"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"name"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"spring.context.config-classes.parse"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"id"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A07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9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"tags"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"key"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"classCount"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"value"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"104"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]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"parentId"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A07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8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}</a:t>
            </a:r>
            <a:endParaRPr lang="zh-CN" altLang="zh-CN" sz="12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2024" y="3789040"/>
            <a:ext cx="525658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200" b="1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//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FF0000"/>
                </a:solidFill>
                <a:latin typeface="Source Han Sans CN"/>
                <a:ea typeface="Source Han Sans CN"/>
                <a:cs typeface="Times New Roman (正文 CS 字体)"/>
              </a:rPr>
              <a:t>整个</a:t>
            </a:r>
            <a:r>
              <a:rPr lang="en-US" altLang="zh-CN" sz="1200" b="1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Bean</a:t>
            </a:r>
            <a:r>
              <a:rPr lang="en-US" altLang="zh-CN" sz="1200" b="1">
                <a:solidFill>
                  <a:srgbClr val="FF0000"/>
                </a:solidFill>
                <a:latin typeface="Source Han Sans CN"/>
                <a:ea typeface="Source Han Sans CN"/>
                <a:cs typeface="Times New Roman (正文 CS 字体)"/>
              </a:rPr>
              <a:t>的后置处理阶段，共耗时</a:t>
            </a:r>
            <a:r>
              <a:rPr lang="en-US" altLang="zh-CN" sz="1200" b="1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0.823</a:t>
            </a:r>
            <a:r>
              <a:rPr lang="en-US" altLang="zh-CN" sz="1200" b="1">
                <a:solidFill>
                  <a:srgbClr val="FF0000"/>
                </a:solidFill>
                <a:latin typeface="Source Han Sans CN"/>
                <a:ea typeface="Source Han Sans CN"/>
                <a:cs typeface="Times New Roman (正文 CS 字体)"/>
              </a:rPr>
              <a:t>秒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"endTime"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"2021-12-23T12:45:19.014Z"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"duration"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"PT0.823S"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"startTime"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"2021-12-23T12:45:18.191Z"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"startupStep"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"name"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"spring.context.beans.post-process"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"id"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A07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5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"tags"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"parentId"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A07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4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}</a:t>
            </a:r>
            <a:endParaRPr lang="zh-CN" altLang="zh-CN" sz="12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343781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SpringApplication</a:t>
            </a:r>
            <a:r>
              <a:rPr lang="zh-CN" altLang="en-US"/>
              <a:t>的创建流程全解析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SpringApplication</a:t>
            </a:r>
            <a:r>
              <a:rPr lang="zh-CN" altLang="en-US"/>
              <a:t>的启动阶段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内置</a:t>
            </a:r>
            <a:r>
              <a:rPr lang="en-US" altLang="zh-CN"/>
              <a:t>IOC</a:t>
            </a:r>
            <a:r>
              <a:rPr lang="zh-CN" altLang="en-US"/>
              <a:t>容器的创建流程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SpringApplication</a:t>
            </a:r>
            <a:r>
              <a:rPr lang="zh-CN" altLang="en-US"/>
              <a:t>的事件回调机制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回调运行器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503712" y="1241240"/>
            <a:ext cx="49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ApplicationRunner </a:t>
            </a:r>
            <a:r>
              <a:rPr lang="zh-CN" altLang="en-US"/>
              <a:t>和 </a:t>
            </a:r>
            <a:r>
              <a:rPr lang="en-US" altLang="zh-CN"/>
              <a:t>CommandLineRunner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75520" y="1772816"/>
            <a:ext cx="8928992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从容器中获取所有的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ApplicationRunner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和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CommandLineRunner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callRunners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ApplicationContext context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ApplicationArguments args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List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runners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ArrayList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&lt;&gt;();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runners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addAll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context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getBeansOfType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values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runners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addAll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context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getBeansOfType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CommandLineRunner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values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AnnotationAwareOrderComparator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sort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runners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依次回调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for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runner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: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LinkedHashSet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&lt;&gt;(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runners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runner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instanceof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ApplicationRunner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callRunner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args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runner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instanceof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CommandLineRunner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callRunner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CommandLineRunner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args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callRunner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ApplicationRunner 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ApplicationArguments args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try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args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catch ......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5159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0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的启动方式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63352" y="2708920"/>
            <a:ext cx="1152128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6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@SpringBootApplication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SpringBootLifecycleApplication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main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args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SpringApplication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run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SpringBootLifecycleApplication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args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</a:p>
          <a:p>
            <a:pPr latinLnBrk="1"/>
            <a:endParaRPr lang="en-US" altLang="zh-CN" sz="1600">
              <a:solidFill>
                <a:srgbClr val="666666"/>
              </a:solidFill>
              <a:latin typeface="Courier New" panose="02070309020205020404" pitchFamily="49" charset="0"/>
              <a:cs typeface="Times New Roman (正文 CS 字体)"/>
            </a:endParaRPr>
          </a:p>
          <a:p>
            <a:pPr latinLnBrk="1"/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ConfigurableApplicationContext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run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&lt;?&gt;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primarySource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...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args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run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new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&lt;?&gt;[]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primarySource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args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ConfigurableApplicationContext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run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&lt;?&gt;[]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primarySources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args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new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SpringApplication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primarySources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run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args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cs typeface="Times New Roman (正文 CS 字体)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57618" y="1190560"/>
            <a:ext cx="67327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引导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SpringBoot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应用启动的两个关键步骤：</a:t>
            </a:r>
            <a:b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方法启动应用</a:t>
            </a:r>
            <a:endParaRPr lang="zh-CN" altLang="en-US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1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983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创建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35360" y="3345373"/>
            <a:ext cx="11554801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5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SpringApplication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ResourceLoader resourceLoader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Class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&lt;?&gt;</a:t>
            </a:r>
            <a:r>
              <a:rPr lang="en-US" altLang="zh-CN" sz="15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...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primarySources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resourceLoader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resourceLoader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Assert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notNull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primarySources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"PrimarySources must not be null"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将传入的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SpringBootLifecycleApplication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启动类放入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primarySources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中（主配置资源来源）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primarySources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LinkedHashSet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&lt;&gt;(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Arrays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asList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primarySources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));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判断应用环境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webApplicationType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WebApplicationType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deduceFromClasspath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设置应用初始化器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setInitializers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Collection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getSpringFactoriesInstances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ApplicationContextInitializer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));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设置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SpringBoot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全局监听器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setListeners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Collection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getSpringFactoriesInstances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ApplicationListener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));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确定主启动类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mainApplicationClass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deduceMainApplicationClass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5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en-US" sz="1500"/>
          </a:p>
        </p:txBody>
      </p:sp>
      <p:sp>
        <p:nvSpPr>
          <p:cNvPr id="7" name="矩形 6"/>
          <p:cNvSpPr/>
          <p:nvPr/>
        </p:nvSpPr>
        <p:spPr>
          <a:xfrm>
            <a:off x="2657618" y="1124744"/>
            <a:ext cx="67327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SpringApplication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的过程包含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个关键步骤：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设置初始化器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设置监听器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确定主启动类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1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409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判断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环境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81744" y="1273984"/>
            <a:ext cx="8746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WebFlux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的核心控制器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DispatcherHandler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存在，并且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WebMvc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的核心控制器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DispatcherServlet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不存在，则启用</a:t>
            </a:r>
            <a:r>
              <a:rPr lang="en-US" altLang="zh-CN" sz="1600" b="1" dirty="0">
                <a:latin typeface="Consolas" panose="020B0609020204030204" pitchFamily="49" charset="0"/>
                <a:ea typeface="微软雅黑" panose="020B0503020204020204" pitchFamily="34" charset="-122"/>
              </a:rPr>
              <a:t>Reactive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环境；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Servlet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类，以及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ConfigurableWebApplicationContext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有任何一个不存在，则认为导入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WebMvc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相关的环境不全，使用</a:t>
            </a:r>
            <a:r>
              <a:rPr lang="en-US" altLang="zh-CN" sz="1600" b="1" dirty="0">
                <a:latin typeface="Consolas" panose="020B0609020204030204" pitchFamily="49" charset="0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环境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否则，使用</a:t>
            </a:r>
            <a:r>
              <a:rPr lang="en-US" altLang="zh-CN" sz="1600" b="1" dirty="0">
                <a:latin typeface="Consolas" panose="020B0609020204030204" pitchFamily="49" charset="0"/>
                <a:ea typeface="微软雅黑" panose="020B0503020204020204" pitchFamily="34" charset="-122"/>
              </a:rPr>
              <a:t>Servlet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环境（包含只导入了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WebMvc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环境，以及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WebMvc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WebFlux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共存的情况）。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678715" y="3429000"/>
            <a:ext cx="0" cy="3240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215219" y="3429000"/>
            <a:ext cx="0" cy="3240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33582" y="3501008"/>
            <a:ext cx="1656332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</a:t>
            </a:r>
          </a:p>
          <a:p>
            <a:pPr algn="ctr"/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995033" y="3501008"/>
            <a:ext cx="1656332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</a:t>
            </a:r>
          </a:p>
          <a:p>
            <a:pPr algn="ctr"/>
            <a:r>
              <a:rPr lang="en-US" altLang="zh-CN"/>
              <a:t>Servlet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9807507" y="3429000"/>
            <a:ext cx="0" cy="3240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126975" y="3501008"/>
            <a:ext cx="1656332" cy="8640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</a:t>
            </a:r>
          </a:p>
          <a:p>
            <a:pPr algn="ctr"/>
            <a:r>
              <a:rPr lang="en-US" altLang="zh-CN"/>
              <a:t>Handler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731803" y="3501008"/>
            <a:ext cx="1656332" cy="8640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</a:t>
            </a:r>
          </a:p>
          <a:p>
            <a:pPr algn="ctr"/>
            <a:r>
              <a:rPr lang="en-US" altLang="zh-CN"/>
              <a:t>Handler</a:t>
            </a:r>
            <a:endParaRPr lang="zh-CN" altLang="en-US"/>
          </a:p>
        </p:txBody>
      </p:sp>
      <p:sp>
        <p:nvSpPr>
          <p:cNvPr id="14" name="图文框 13"/>
          <p:cNvSpPr/>
          <p:nvPr/>
        </p:nvSpPr>
        <p:spPr>
          <a:xfrm>
            <a:off x="733582" y="5661248"/>
            <a:ext cx="1656332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Servlet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图文框 14"/>
          <p:cNvSpPr/>
          <p:nvPr/>
        </p:nvSpPr>
        <p:spPr>
          <a:xfrm>
            <a:off x="4135742" y="5661248"/>
            <a:ext cx="1656332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Servlet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7735627" y="5661248"/>
            <a:ext cx="1656332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Reactive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图文框 16"/>
          <p:cNvSpPr/>
          <p:nvPr/>
        </p:nvSpPr>
        <p:spPr>
          <a:xfrm>
            <a:off x="10223056" y="5661248"/>
            <a:ext cx="1224136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None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1415480" y="4797152"/>
            <a:ext cx="288032" cy="504056"/>
          </a:xfrm>
          <a:prstGeom prst="downArrow">
            <a:avLst>
              <a:gd name="adj1" fmla="val 50000"/>
              <a:gd name="adj2" fmla="val 86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819892" y="4795150"/>
            <a:ext cx="288032" cy="504056"/>
          </a:xfrm>
          <a:prstGeom prst="downArrow">
            <a:avLst>
              <a:gd name="adj1" fmla="val 50000"/>
              <a:gd name="adj2" fmla="val 86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8415953" y="4795150"/>
            <a:ext cx="288032" cy="504056"/>
          </a:xfrm>
          <a:prstGeom prst="downArrow">
            <a:avLst>
              <a:gd name="adj1" fmla="val 50000"/>
              <a:gd name="adj2" fmla="val 86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10691108" y="4795150"/>
            <a:ext cx="288032" cy="504056"/>
          </a:xfrm>
          <a:prstGeom prst="downArrow">
            <a:avLst>
              <a:gd name="adj1" fmla="val 50000"/>
              <a:gd name="adj2" fmla="val 86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爆炸形 1 21"/>
          <p:cNvSpPr/>
          <p:nvPr/>
        </p:nvSpPr>
        <p:spPr>
          <a:xfrm>
            <a:off x="10581670" y="3624217"/>
            <a:ext cx="587388" cy="648072"/>
          </a:xfrm>
          <a:prstGeom prst="irregularSeal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7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7566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设置初始化器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ApplicationContextInitializer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247078" y="3091103"/>
            <a:ext cx="880370" cy="4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46675" y="3759990"/>
            <a:ext cx="880370" cy="4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56854" y="4408062"/>
            <a:ext cx="880370" cy="4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72639" y="3171002"/>
            <a:ext cx="202868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spring.factories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72639" y="3839888"/>
            <a:ext cx="202868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spring.factories</a:t>
            </a:r>
            <a:endParaRPr lang="zh-CN" altLang="en-US" sz="1600" dirty="0"/>
          </a:p>
        </p:txBody>
      </p:sp>
      <p:sp>
        <p:nvSpPr>
          <p:cNvPr id="14" name="左大括号 13"/>
          <p:cNvSpPr/>
          <p:nvPr/>
        </p:nvSpPr>
        <p:spPr>
          <a:xfrm flipH="1">
            <a:off x="3573907" y="3091103"/>
            <a:ext cx="264982" cy="1815310"/>
          </a:xfrm>
          <a:prstGeom prst="leftBrace">
            <a:avLst>
              <a:gd name="adj1" fmla="val 466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51784" y="2929045"/>
            <a:ext cx="3725306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/>
              <a:t>ApplicationContextInitializer=\</a:t>
            </a:r>
            <a:endParaRPr lang="en-US" altLang="zh-CN" sz="1600" dirty="0"/>
          </a:p>
          <a:p>
            <a:r>
              <a:rPr lang="en-US" altLang="zh-CN" sz="1600" dirty="0"/>
              <a:t>  A,\</a:t>
            </a:r>
          </a:p>
          <a:p>
            <a:r>
              <a:rPr lang="en-US" altLang="zh-CN" sz="1600" dirty="0"/>
              <a:t>  B,\</a:t>
            </a:r>
          </a:p>
          <a:p>
            <a:r>
              <a:rPr lang="en-US" altLang="zh-CN" sz="1600" dirty="0"/>
              <a:t>  C,\</a:t>
            </a:r>
          </a:p>
          <a:p>
            <a:r>
              <a:rPr lang="en-US" altLang="zh-CN" sz="1600" dirty="0"/>
              <a:t>  D,\</a:t>
            </a:r>
          </a:p>
          <a:p>
            <a:r>
              <a:rPr lang="en-US" altLang="zh-CN" sz="1600" dirty="0"/>
              <a:t>  E</a:t>
            </a:r>
          </a:p>
          <a:p>
            <a:endParaRPr lang="en-US" altLang="zh-CN" sz="1600" dirty="0"/>
          </a:p>
          <a:p>
            <a:r>
              <a:rPr lang="en-US" altLang="zh-CN" sz="1600" dirty="0"/>
              <a:t>......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775520" y="1357735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获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取机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制：利用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SPI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机制从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spring.factories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中获取并实例化</a:t>
            </a:r>
            <a:endParaRPr lang="en-US" altLang="zh-CN" sz="20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作用时机：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ApplicationContext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刷新之前回调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760296" y="3212976"/>
            <a:ext cx="3181551" cy="1571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ApplicationContext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8102669" y="3829133"/>
            <a:ext cx="432048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7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651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设置监听器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ApplicationListener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727996" y="3159010"/>
            <a:ext cx="880370" cy="4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27593" y="3827897"/>
            <a:ext cx="880370" cy="4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37772" y="4475969"/>
            <a:ext cx="880370" cy="4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53557" y="3238909"/>
            <a:ext cx="202868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spring.factories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53557" y="3907795"/>
            <a:ext cx="202868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spring.factories</a:t>
            </a:r>
            <a:endParaRPr lang="zh-CN" altLang="en-US" sz="1600" dirty="0"/>
          </a:p>
        </p:txBody>
      </p:sp>
      <p:sp>
        <p:nvSpPr>
          <p:cNvPr id="11" name="左大括号 10"/>
          <p:cNvSpPr/>
          <p:nvPr/>
        </p:nvSpPr>
        <p:spPr>
          <a:xfrm flipH="1">
            <a:off x="4054825" y="3159010"/>
            <a:ext cx="264982" cy="1815310"/>
          </a:xfrm>
          <a:prstGeom prst="leftBrace">
            <a:avLst>
              <a:gd name="adj1" fmla="val 466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32702" y="2996952"/>
            <a:ext cx="2736304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/>
              <a:t>ApplicationListener=\</a:t>
            </a:r>
            <a:endParaRPr lang="en-US" altLang="zh-CN" sz="1600" dirty="0"/>
          </a:p>
          <a:p>
            <a:r>
              <a:rPr lang="en-US" altLang="zh-CN" sz="1600" dirty="0"/>
              <a:t>  A,\</a:t>
            </a:r>
          </a:p>
          <a:p>
            <a:r>
              <a:rPr lang="en-US" altLang="zh-CN" sz="1600" dirty="0"/>
              <a:t>  B,\</a:t>
            </a:r>
          </a:p>
          <a:p>
            <a:r>
              <a:rPr lang="en-US" altLang="zh-CN" sz="1600" dirty="0"/>
              <a:t>  C,\</a:t>
            </a:r>
          </a:p>
          <a:p>
            <a:r>
              <a:rPr lang="en-US" altLang="zh-CN" sz="1600" dirty="0"/>
              <a:t>  D,\</a:t>
            </a:r>
          </a:p>
          <a:p>
            <a:r>
              <a:rPr lang="en-US" altLang="zh-CN" sz="1600" dirty="0"/>
              <a:t>  E</a:t>
            </a:r>
          </a:p>
          <a:p>
            <a:endParaRPr lang="en-US" altLang="zh-CN" sz="1600" dirty="0"/>
          </a:p>
          <a:p>
            <a:r>
              <a:rPr lang="en-US" altLang="zh-CN" sz="1600" dirty="0"/>
              <a:t>......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775520" y="1357735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获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取机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制：利用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SPI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机制从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spring.factories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中获取并实例化</a:t>
            </a:r>
            <a:endParaRPr lang="en-US" altLang="zh-CN" sz="20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作用时机：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ApplicationContext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广播事件时监听回调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344493" y="3284984"/>
            <a:ext cx="3181551" cy="1571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ApplicationContext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686866" y="3901141"/>
            <a:ext cx="432048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6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确定主启动类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6-1 stackTrace即是方法调用栈本身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151784" y="1556792"/>
            <a:ext cx="7833350" cy="47214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766792" y="2492896"/>
            <a:ext cx="3060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探寻依据：方法名为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>
            <a:off x="3827206" y="2769895"/>
            <a:ext cx="2844858" cy="2603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8239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创建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 –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与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SpringBoot1.x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的区别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143672" y="1556792"/>
            <a:ext cx="891828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SpringBoot 1.x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final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Set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sources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LinkedHashSet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&gt;();</a:t>
            </a:r>
          </a:p>
          <a:p>
            <a:pPr latinLnBrk="1"/>
            <a:endParaRPr lang="en-US" altLang="zh-CN">
              <a:solidFill>
                <a:srgbClr val="666666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  <a:p>
            <a:pPr latinLnBrk="1"/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SpringBoot 2.x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Set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Class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&lt;?&gt;&gt;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primarySources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Set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sources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LinkedHashSet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&lt;&gt;();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336" y="1695291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主配置类的引入：</a:t>
            </a:r>
            <a:endParaRPr lang="en-US" altLang="zh-CN" sz="20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primarySources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集合存放引导应用启动的配置类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5252" y="4341459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Web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类型推断：</a:t>
            </a:r>
            <a:endParaRPr lang="en-US" altLang="zh-CN" sz="20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SpringBoot1.x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中无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Reactive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，只有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Servlet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与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None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的区分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441552" y="3934690"/>
            <a:ext cx="0" cy="2592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497336" y="3934690"/>
            <a:ext cx="1656332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</a:t>
            </a:r>
          </a:p>
          <a:p>
            <a:pPr algn="ctr"/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17" name="图文框 16"/>
          <p:cNvSpPr/>
          <p:nvPr/>
        </p:nvSpPr>
        <p:spPr>
          <a:xfrm>
            <a:off x="5497336" y="5739583"/>
            <a:ext cx="1656332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Servlet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7752184" y="5734890"/>
            <a:ext cx="1224136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None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6179234" y="5086818"/>
            <a:ext cx="288032" cy="504056"/>
          </a:xfrm>
          <a:prstGeom prst="downArrow">
            <a:avLst>
              <a:gd name="adj1" fmla="val 50000"/>
              <a:gd name="adj2" fmla="val 86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8220236" y="5080123"/>
            <a:ext cx="288032" cy="504056"/>
          </a:xfrm>
          <a:prstGeom prst="downArrow">
            <a:avLst>
              <a:gd name="adj1" fmla="val 50000"/>
              <a:gd name="adj2" fmla="val 86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爆炸形 1 24"/>
          <p:cNvSpPr/>
          <p:nvPr/>
        </p:nvSpPr>
        <p:spPr>
          <a:xfrm>
            <a:off x="8110798" y="4053206"/>
            <a:ext cx="587388" cy="648072"/>
          </a:xfrm>
          <a:prstGeom prst="irregularSeal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0" y="3573016"/>
            <a:ext cx="12192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6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1487</Words>
  <Application>Microsoft Office PowerPoint</Application>
  <PresentationFormat>宽屏</PresentationFormat>
  <Paragraphs>196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Source Han Sans CN</vt:lpstr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76</cp:revision>
  <dcterms:created xsi:type="dcterms:W3CDTF">2015-06-09T12:35:00Z</dcterms:created>
  <dcterms:modified xsi:type="dcterms:W3CDTF">2022-06-13T12:19:26Z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