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32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322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2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26127" cy="1476602"/>
            <a:chOff x="2423592" y="3428999"/>
            <a:chExt cx="804788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059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7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IOC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容 器 的 刷 新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823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ConfigurationClassPostProcessor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589993" y="1494912"/>
            <a:ext cx="680199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解析注解配置类的核心</a:t>
            </a:r>
            <a:r>
              <a:rPr lang="en-US" altLang="zh-CN" dirty="0">
                <a:latin typeface="+mn-ea"/>
              </a:rPr>
              <a:t>BeanDefinitionRegistryPostProcessor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负责将注解配置类中定义的</a:t>
            </a:r>
            <a:r>
              <a:rPr lang="en-US" altLang="zh-CN" dirty="0">
                <a:latin typeface="+mn-ea"/>
              </a:rPr>
              <a:t>Bean</a:t>
            </a:r>
            <a:r>
              <a:rPr lang="zh-CN" altLang="en-US" dirty="0">
                <a:latin typeface="+mn-ea"/>
              </a:rPr>
              <a:t>解析为</a:t>
            </a:r>
            <a:r>
              <a:rPr lang="en-US" altLang="zh-CN" dirty="0">
                <a:latin typeface="+mn-ea"/>
              </a:rPr>
              <a:t>BeanDefinition</a:t>
            </a:r>
            <a:r>
              <a:rPr lang="zh-CN" altLang="en-US" dirty="0">
                <a:latin typeface="+mn-ea"/>
              </a:rPr>
              <a:t>，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后注册至</a:t>
            </a:r>
            <a:r>
              <a:rPr lang="en-US" altLang="zh-CN" dirty="0">
                <a:latin typeface="+mn-ea"/>
              </a:rPr>
              <a:t>BeanDefinitionRegistry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443524" y="3789040"/>
            <a:ext cx="216038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注解配置类</a:t>
            </a:r>
          </a:p>
        </p:txBody>
      </p:sp>
      <p:sp>
        <p:nvSpPr>
          <p:cNvPr id="9" name="右箭头 8"/>
          <p:cNvSpPr/>
          <p:nvPr/>
        </p:nvSpPr>
        <p:spPr>
          <a:xfrm>
            <a:off x="3107967" y="4077072"/>
            <a:ext cx="1008112" cy="288032"/>
          </a:xfrm>
          <a:prstGeom prst="rightArrow">
            <a:avLst>
              <a:gd name="adj1" fmla="val 50000"/>
              <a:gd name="adj2" fmla="val 128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多文档 9"/>
          <p:cNvSpPr/>
          <p:nvPr/>
        </p:nvSpPr>
        <p:spPr>
          <a:xfrm>
            <a:off x="4716313" y="3645024"/>
            <a:ext cx="2088232" cy="12241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BeanDefinition</a:t>
            </a:r>
            <a:endParaRPr lang="zh-CN" altLang="en-US" sz="1600"/>
          </a:p>
        </p:txBody>
      </p:sp>
      <p:sp>
        <p:nvSpPr>
          <p:cNvPr id="11" name="圆角矩形 10"/>
          <p:cNvSpPr/>
          <p:nvPr/>
        </p:nvSpPr>
        <p:spPr>
          <a:xfrm>
            <a:off x="8508567" y="3212976"/>
            <a:ext cx="331236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BeanDefinitionRegistry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166709" y="4107431"/>
            <a:ext cx="1008112" cy="288032"/>
          </a:xfrm>
          <a:prstGeom prst="rightArrow">
            <a:avLst>
              <a:gd name="adj1" fmla="val 50000"/>
              <a:gd name="adj2" fmla="val 128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40049" y="38517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注册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68733" y="37933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解析</a:t>
            </a:r>
          </a:p>
        </p:txBody>
      </p:sp>
    </p:spTree>
    <p:extLst>
      <p:ext uri="{BB962C8B-B14F-4D97-AF65-F5344CB8AC3E}">
        <p14:creationId xmlns:p14="http://schemas.microsoft.com/office/powerpoint/2010/main" val="308796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898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registerBeanPostProcessors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054809" y="2017578"/>
            <a:ext cx="2880320" cy="7346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PriorityOrdered</a:t>
            </a:r>
          </a:p>
          <a:p>
            <a:pPr algn="ctr"/>
            <a:r>
              <a:rPr lang="en-US" altLang="zh-CN" dirty="0"/>
              <a:t>BeanPostProcessor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32104" y="3501008"/>
            <a:ext cx="2880320" cy="7346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Ordered</a:t>
            </a:r>
          </a:p>
          <a:p>
            <a:pPr algn="ctr"/>
            <a:r>
              <a:rPr lang="en-US" altLang="zh-CN" dirty="0"/>
              <a:t>BeanPostProcessor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54809" y="4984438"/>
            <a:ext cx="28803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BeanPostProcessor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8350953" y="2962165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8328248" y="4466013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200456" y="2714152"/>
            <a:ext cx="360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依次注册</a:t>
            </a:r>
          </a:p>
        </p:txBody>
      </p:sp>
      <p:sp>
        <p:nvSpPr>
          <p:cNvPr id="13" name="矩形 12"/>
          <p:cNvSpPr/>
          <p:nvPr/>
        </p:nvSpPr>
        <p:spPr>
          <a:xfrm>
            <a:off x="1199456" y="3077803"/>
            <a:ext cx="4493666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注册</a:t>
            </a:r>
            <a:r>
              <a:rPr lang="en-US" altLang="zh-CN" dirty="0">
                <a:latin typeface="+mn-ea"/>
              </a:rPr>
              <a:t>BeanPostProcessor</a:t>
            </a:r>
            <a:r>
              <a:rPr lang="zh-CN" altLang="en-US" dirty="0">
                <a:latin typeface="+mn-ea"/>
              </a:rPr>
              <a:t>的时机晚于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BeanFactoryPostProcessor</a:t>
            </a:r>
            <a:r>
              <a:rPr lang="zh-CN" altLang="en-US" dirty="0">
                <a:latin typeface="+mn-ea"/>
              </a:rPr>
              <a:t>与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BeanDefinitionRegistryPostProcessor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93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528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initMessageSource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23592" y="1484784"/>
            <a:ext cx="73404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国际化组件的初始化，默认只会初始化无任何策略的国际化空架实现。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11000" y="2800544"/>
            <a:ext cx="3672408" cy="21406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ApplicationContext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27642" y="4384720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messageSource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4859372" y="4036422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存在</a:t>
            </a:r>
          </a:p>
        </p:txBody>
      </p:sp>
      <p:sp>
        <p:nvSpPr>
          <p:cNvPr id="10" name="矩形 9"/>
          <p:cNvSpPr/>
          <p:nvPr/>
        </p:nvSpPr>
        <p:spPr>
          <a:xfrm>
            <a:off x="7025202" y="385175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messages.properties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31640" y="351275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classpath</a:t>
            </a:r>
            <a:r>
              <a:rPr lang="zh-CN" altLang="en-US" dirty="0"/>
              <a:t>下可以找到一个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26235" y="358969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&amp;&amp;</a:t>
            </a:r>
            <a:endParaRPr lang="zh-CN" altLang="en-US" sz="3200" dirty="0"/>
          </a:p>
        </p:txBody>
      </p:sp>
      <p:sp>
        <p:nvSpPr>
          <p:cNvPr id="13" name="下箭头 12"/>
          <p:cNvSpPr/>
          <p:nvPr/>
        </p:nvSpPr>
        <p:spPr>
          <a:xfrm>
            <a:off x="5926235" y="5085184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78957" y="5868249"/>
            <a:ext cx="37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激活</a:t>
            </a:r>
            <a:r>
              <a:rPr lang="en-US" altLang="zh-CN" dirty="0"/>
              <a:t>SpringBoot</a:t>
            </a:r>
            <a:r>
              <a:rPr lang="zh-CN" altLang="en-US" dirty="0"/>
              <a:t>的国际化自动装配</a:t>
            </a:r>
          </a:p>
        </p:txBody>
      </p:sp>
    </p:spTree>
    <p:extLst>
      <p:ext uri="{BB962C8B-B14F-4D97-AF65-F5344CB8AC3E}">
        <p14:creationId xmlns:p14="http://schemas.microsoft.com/office/powerpoint/2010/main" val="219257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547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initApplicationEventMulticaster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72444" y="3068960"/>
            <a:ext cx="11305404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ApplicationEventMulticaster applicationEventMulticaster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final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APPLICATION_EVENT_MULTICASTER_BEAN_NAME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"applicationEventMulticaster"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initApplicationEventMulticaster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ConfigurableListableBeanFactory beanFactory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getBeanFactory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containsLocalBean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APPLICATION_EVENT_MULTICASTER_BEAN_NAME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applicationEventMulticaster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beanFactory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getBean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APPLICATION_EVENT_MULTICASTER_BEAN_NAME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ApplicationEventMulticaster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logger ......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else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applicationEventMulticaster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SimpleApplicationEventMulticaster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beanFactory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registerSingleton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APPLICATION_EVENT_MULTICASTER_BEAN_NAME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applicationEventMulticaster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logger ......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300" dirty="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9576" y="1494138"/>
            <a:ext cx="790133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初始化</a:t>
            </a:r>
            <a:r>
              <a:rPr lang="en-US" altLang="zh-CN" dirty="0">
                <a:latin typeface="+mn-ea"/>
              </a:rPr>
              <a:t>ApplicationEventMulticaster</a:t>
            </a:r>
            <a:r>
              <a:rPr lang="zh-CN" altLang="en-US" dirty="0">
                <a:latin typeface="+mn-ea"/>
              </a:rPr>
              <a:t>事件广播器（注意与事件派发器区分）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事件发布器：接受事件，并交给事件广播器处理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事件广播器：将事件广播给监听器</a:t>
            </a:r>
          </a:p>
        </p:txBody>
      </p:sp>
    </p:spTree>
    <p:extLst>
      <p:ext uri="{BB962C8B-B14F-4D97-AF65-F5344CB8AC3E}">
        <p14:creationId xmlns:p14="http://schemas.microsoft.com/office/powerpoint/2010/main" val="6512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190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onRefresh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23592" y="3284984"/>
            <a:ext cx="715245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dirty="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onRefresh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throws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BeansException 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For subclasses: do nothing by default.</a:t>
            </a:r>
            <a:b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dirty="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8344" y="1818813"/>
            <a:ext cx="58629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ApplicationContext</a:t>
            </a:r>
            <a:r>
              <a:rPr lang="zh-CN" altLang="en-US" dirty="0">
                <a:latin typeface="+mn-ea"/>
              </a:rPr>
              <a:t>本身对此无实现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SpringBoot</a:t>
            </a:r>
            <a:r>
              <a:rPr lang="zh-CN" altLang="en-US" dirty="0">
                <a:latin typeface="+mn-ea"/>
              </a:rPr>
              <a:t>中该方法有初始化嵌入式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容器的逻辑！</a:t>
            </a:r>
          </a:p>
        </p:txBody>
      </p:sp>
    </p:spTree>
    <p:extLst>
      <p:ext uri="{BB962C8B-B14F-4D97-AF65-F5344CB8AC3E}">
        <p14:creationId xmlns:p14="http://schemas.microsoft.com/office/powerpoint/2010/main" val="240707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997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registerListeners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783632" y="1628800"/>
            <a:ext cx="64406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将</a:t>
            </a:r>
            <a:r>
              <a:rPr lang="en-US" altLang="zh-CN">
                <a:latin typeface="+mn-ea"/>
              </a:rPr>
              <a:t>ApplicationListener</a:t>
            </a:r>
            <a:r>
              <a:rPr lang="zh-CN" altLang="en-US">
                <a:latin typeface="+mn-ea"/>
              </a:rPr>
              <a:t>注册到</a:t>
            </a:r>
            <a:r>
              <a:rPr lang="en-US" altLang="zh-CN">
                <a:latin typeface="+mn-ea"/>
              </a:rPr>
              <a:t>ApplicationEventMulticaster</a:t>
            </a:r>
            <a:endParaRPr lang="zh-CN" altLang="en-US" dirty="0"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87488" y="2636912"/>
            <a:ext cx="9021022" cy="34927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ApplicationContext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12024" y="4005064"/>
            <a:ext cx="3744416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ApplicationEventMulticaster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495600" y="4005064"/>
            <a:ext cx="187220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ApplicationListener</a:t>
            </a:r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2626255" y="4270612"/>
            <a:ext cx="187220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ApplicationListener</a:t>
            </a:r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2790740" y="4605137"/>
            <a:ext cx="187220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ApplicationListener</a:t>
            </a:r>
            <a:endParaRPr lang="zh-CN" altLang="en-US" sz="1200"/>
          </a:p>
        </p:txBody>
      </p:sp>
      <p:sp>
        <p:nvSpPr>
          <p:cNvPr id="13" name="右箭头 12"/>
          <p:cNvSpPr/>
          <p:nvPr/>
        </p:nvSpPr>
        <p:spPr>
          <a:xfrm>
            <a:off x="5100802" y="4365104"/>
            <a:ext cx="916082" cy="382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3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314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finishBeanFactoryInitialization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071664" y="1412776"/>
            <a:ext cx="59474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+mn-ea"/>
              </a:rPr>
              <a:t>关键环节</a:t>
            </a:r>
            <a:r>
              <a:rPr lang="en-US" altLang="zh-CN" b="1">
                <a:latin typeface="+mn-ea"/>
              </a:rPr>
              <a:t>2</a:t>
            </a:r>
            <a:r>
              <a:rPr lang="zh-CN" altLang="en-US">
                <a:latin typeface="+mn-ea"/>
              </a:rPr>
              <a:t>：初始化剩余的非延迟加载的单实例</a:t>
            </a:r>
            <a:r>
              <a:rPr lang="en-US" altLang="zh-CN">
                <a:latin typeface="+mn-ea"/>
              </a:rPr>
              <a:t>bean</a:t>
            </a:r>
            <a:r>
              <a:rPr lang="zh-CN" altLang="en-US">
                <a:latin typeface="+mn-ea"/>
              </a:rPr>
              <a:t>对象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1544" y="2924944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对象实例化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71564" y="2254698"/>
            <a:ext cx="20882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BeanDefinition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91544" y="3694548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属性赋值</a:t>
            </a:r>
            <a:r>
              <a:rPr lang="en-US" altLang="zh-CN"/>
              <a:t>&amp;</a:t>
            </a:r>
            <a:r>
              <a:rPr lang="zh-CN" altLang="en-US"/>
              <a:t>依赖注入</a:t>
            </a:r>
          </a:p>
        </p:txBody>
      </p:sp>
      <p:sp>
        <p:nvSpPr>
          <p:cNvPr id="10" name="矩形 9"/>
          <p:cNvSpPr/>
          <p:nvPr/>
        </p:nvSpPr>
        <p:spPr>
          <a:xfrm>
            <a:off x="1991544" y="4464152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初始化逻辑回调</a:t>
            </a:r>
          </a:p>
        </p:txBody>
      </p:sp>
      <p:sp>
        <p:nvSpPr>
          <p:cNvPr id="11" name="椭圆 10"/>
          <p:cNvSpPr/>
          <p:nvPr/>
        </p:nvSpPr>
        <p:spPr>
          <a:xfrm>
            <a:off x="2675620" y="5445224"/>
            <a:ext cx="108012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8" idx="2"/>
            <a:endCxn id="7" idx="0"/>
          </p:cNvCxnSpPr>
          <p:nvPr/>
        </p:nvCxnSpPr>
        <p:spPr>
          <a:xfrm>
            <a:off x="3215680" y="2614738"/>
            <a:ext cx="0" cy="3102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9" idx="0"/>
          </p:cNvCxnSpPr>
          <p:nvPr/>
        </p:nvCxnSpPr>
        <p:spPr>
          <a:xfrm>
            <a:off x="3215680" y="3356992"/>
            <a:ext cx="0" cy="337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0" idx="0"/>
          </p:cNvCxnSpPr>
          <p:nvPr/>
        </p:nvCxnSpPr>
        <p:spPr>
          <a:xfrm>
            <a:off x="3215680" y="4126596"/>
            <a:ext cx="0" cy="337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1" idx="0"/>
          </p:cNvCxnSpPr>
          <p:nvPr/>
        </p:nvCxnSpPr>
        <p:spPr>
          <a:xfrm>
            <a:off x="3215680" y="4896200"/>
            <a:ext cx="0" cy="549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287688" y="2780928"/>
            <a:ext cx="2736304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023992" y="2520772"/>
            <a:ext cx="4392488" cy="476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MergedBeanDefinitionPostProcessor</a:t>
            </a:r>
          </a:p>
          <a:p>
            <a:pPr algn="ctr"/>
            <a:r>
              <a:rPr lang="en-US" altLang="zh-CN" sz="1600"/>
              <a:t>InstantiationAwareBeanPostProcessor</a:t>
            </a:r>
            <a:endParaRPr lang="zh-CN" altLang="en-US" sz="160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287688" y="3536197"/>
            <a:ext cx="2736304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272741" y="4313641"/>
            <a:ext cx="2736304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009045" y="4158538"/>
            <a:ext cx="439248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InstantiationAwareBeanPostProcessor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23992" y="3298107"/>
            <a:ext cx="4392488" cy="476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MergedBeanDefinitionPostProcessor</a:t>
            </a:r>
          </a:p>
          <a:p>
            <a:pPr algn="ctr"/>
            <a:r>
              <a:rPr lang="en-US" altLang="zh-CN" sz="1600"/>
              <a:t>InstantiationAwareBeanPostProcessor</a:t>
            </a:r>
            <a:endParaRPr lang="zh-CN" altLang="en-US" sz="1600"/>
          </a:p>
        </p:txBody>
      </p:sp>
      <p:sp>
        <p:nvSpPr>
          <p:cNvPr id="32" name="矩形 31"/>
          <p:cNvSpPr/>
          <p:nvPr/>
        </p:nvSpPr>
        <p:spPr>
          <a:xfrm>
            <a:off x="6009045" y="4680176"/>
            <a:ext cx="2319203" cy="3887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BeanPostProcessor</a:t>
            </a:r>
            <a:endParaRPr lang="zh-CN" altLang="en-US"/>
          </a:p>
        </p:txBody>
      </p:sp>
      <p:cxnSp>
        <p:nvCxnSpPr>
          <p:cNvPr id="34" name="直接连接符 33"/>
          <p:cNvCxnSpPr>
            <a:stCxn id="10" idx="3"/>
            <a:endCxn id="32" idx="1"/>
          </p:cNvCxnSpPr>
          <p:nvPr/>
        </p:nvCxnSpPr>
        <p:spPr>
          <a:xfrm>
            <a:off x="4439816" y="4680176"/>
            <a:ext cx="1569229" cy="194367"/>
          </a:xfrm>
          <a:prstGeom prst="line">
            <a:avLst/>
          </a:prstGeom>
          <a:ln w="38100">
            <a:solidFill>
              <a:srgbClr val="9BB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3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387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finishRefresh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791744" y="1115380"/>
            <a:ext cx="45704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收尾性质的工作，另有生命周期组件的回调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229" y="1738699"/>
            <a:ext cx="11449419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onRefresh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startBeans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running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startBeans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autoStartupOnly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Map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Lifecycle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lifecycleBeans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getLifecycleBeans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Map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Integer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LifecycleGroup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phases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HashMap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&lt;&gt;();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lifecycleBeans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forEach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beanName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-&gt;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注意此处，如果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autoStartupOnly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为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，则不会执行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(!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autoStartupOnly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||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3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SmartLifecycle 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&amp;&amp;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SmartLifecycle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isAutoStartup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zh-CN" altLang="en-US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收集逻辑 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......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group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beanName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(!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phases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isEmpty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List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Integer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keys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ArrayList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&lt;&gt;(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phases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keySet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Collections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sort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keys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for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Integer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key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keys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依次调用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Lifecycle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的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start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方法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phases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key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</a:t>
            </a:r>
            <a:r>
              <a:rPr lang="en-US" altLang="zh-CN" sz="13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3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382860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82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resetCommonCaches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813501" y="1844824"/>
            <a:ext cx="24929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清除缓存，无研究价值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5480" y="2564904"/>
            <a:ext cx="928903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resetCommonCaches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ReflectionUtils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clearCache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AnnotationUtils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clearCache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ResolvableType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clearCache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CachedIntrospectionResults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clearClassLoader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getClassLoader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236522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356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ApplicationContext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初始化中的扩展点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487488" y="1268760"/>
            <a:ext cx="9159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ApplicationContext</a:t>
            </a:r>
            <a:r>
              <a:rPr lang="zh-CN" altLang="en-US">
                <a:latin typeface="Consolas" panose="020B0609020204030204" pitchFamily="49" charset="0"/>
              </a:rPr>
              <a:t>中的核心扩展点主要存在于</a:t>
            </a:r>
            <a:r>
              <a:rPr lang="en-US" altLang="zh-CN">
                <a:latin typeface="Consolas" panose="020B0609020204030204" pitchFamily="49" charset="0"/>
              </a:rPr>
              <a:t>invokeBeanFactoryPostProcessors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</a:rPr>
              <a:t>与</a:t>
            </a:r>
            <a:r>
              <a:rPr lang="en-US" altLang="zh-CN">
                <a:latin typeface="Consolas" panose="020B0609020204030204" pitchFamily="49" charset="0"/>
              </a:rPr>
              <a:t>finishBeanFactoryInitialization</a:t>
            </a:r>
            <a:r>
              <a:rPr lang="zh-CN" altLang="en-US">
                <a:latin typeface="Consolas" panose="020B0609020204030204" pitchFamily="49" charset="0"/>
              </a:rPr>
              <a:t>两个关键环节。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67428" y="2564904"/>
            <a:ext cx="0" cy="3672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034617" y="3130826"/>
            <a:ext cx="23764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ImportSelector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4591" y="3830284"/>
            <a:ext cx="41764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ImportBeanDefinitionRegistrar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7840" y="4529742"/>
            <a:ext cx="47523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BeanDefinitionRegistryPostProcessor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15480" y="5229200"/>
            <a:ext cx="361468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BeanFactoryPostProcessor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66739" y="262809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基于</a:t>
            </a:r>
            <a:r>
              <a:rPr lang="en-US" altLang="zh-CN"/>
              <a:t>IOC</a:t>
            </a:r>
            <a:r>
              <a:rPr lang="zh-CN" altLang="en-US"/>
              <a:t>容器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08916" y="25649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基于单个</a:t>
            </a:r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483932" y="4349722"/>
            <a:ext cx="361468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SmartInitializingSingleton</a:t>
            </a:r>
          </a:p>
        </p:txBody>
      </p:sp>
      <p:sp>
        <p:nvSpPr>
          <p:cNvPr id="21" name="矩形 20"/>
          <p:cNvSpPr/>
          <p:nvPr/>
        </p:nvSpPr>
        <p:spPr>
          <a:xfrm>
            <a:off x="7355443" y="3638510"/>
            <a:ext cx="41764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MergedBeanDefinitionPostProcessor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203043" y="3516560"/>
            <a:ext cx="41764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InstantiationAwareBeanPostProcessor</a:t>
            </a:r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7050643" y="3422486"/>
            <a:ext cx="41764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BeanPostProcessor</a:t>
            </a:r>
            <a:r>
              <a:rPr lang="zh-CN" altLang="en-US"/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113900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/>
              <a:t>ApplicationContext</a:t>
            </a:r>
            <a:r>
              <a:rPr lang="zh-CN" altLang="en-US" sz="2400"/>
              <a:t>的容器刷新全流程机制解析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/>
              <a:t>BeanDefinitionRegistryPostProcessor</a:t>
            </a:r>
            <a:r>
              <a:rPr lang="zh-CN" altLang="en-US" sz="2400"/>
              <a:t>与</a:t>
            </a:r>
            <a:r>
              <a:rPr lang="en-US" altLang="zh-CN" sz="2400"/>
              <a:t>BeanFactoryPostProcessor</a:t>
            </a:r>
            <a:r>
              <a:rPr lang="zh-CN" altLang="en-US" sz="2400"/>
              <a:t>的加载机制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/>
              <a:t>BeanPostProcessor</a:t>
            </a:r>
            <a:r>
              <a:rPr lang="zh-CN" altLang="en-US" sz="2400"/>
              <a:t>、</a:t>
            </a:r>
            <a:r>
              <a:rPr lang="en-US" altLang="zh-CN" sz="2400"/>
              <a:t>ApplicationListener</a:t>
            </a:r>
            <a:r>
              <a:rPr lang="zh-CN" altLang="en-US" sz="2400"/>
              <a:t>等核心组件的注册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/>
              <a:t>一个</a:t>
            </a:r>
            <a:r>
              <a:rPr lang="en-US" altLang="zh-CN" sz="2400"/>
              <a:t>bean</a:t>
            </a:r>
            <a:r>
              <a:rPr lang="zh-CN" altLang="en-US" sz="2400"/>
              <a:t>对象的完整创建与初始化流程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循环依赖的产生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7-1 循环依赖的简单示意图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67608" y="2348880"/>
            <a:ext cx="7101582" cy="36249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902211" y="1628800"/>
            <a:ext cx="643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两个或多个 bean 对象之间互相引用（互相持有对方的引用）。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8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循环依赖的解决模型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919536" y="1772816"/>
            <a:ext cx="8945034" cy="2955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IOC </a:t>
            </a:r>
            <a:r>
              <a:rPr lang="zh-CN" altLang="en-US"/>
              <a:t>容器内部解决循环依赖主要使用了三级缓存的设计，其中的核心成员如下：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singletonObjects</a:t>
            </a:r>
            <a:r>
              <a:rPr lang="zh-CN" altLang="en-US"/>
              <a:t>：一级缓存，存放完全初始化好的 </a:t>
            </a:r>
            <a:r>
              <a:rPr lang="en-US" altLang="zh-CN"/>
              <a:t>bean </a:t>
            </a:r>
            <a:r>
              <a:rPr lang="zh-CN" altLang="en-US"/>
              <a:t>对象容器，从这个集合中取出来的 </a:t>
            </a:r>
            <a:r>
              <a:rPr lang="en-US" altLang="zh-CN"/>
              <a:t>bean </a:t>
            </a:r>
            <a:r>
              <a:rPr lang="zh-CN" altLang="en-US"/>
              <a:t>对象可以立即返回；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earlySingletonObjects</a:t>
            </a:r>
            <a:r>
              <a:rPr lang="zh-CN" altLang="en-US"/>
              <a:t>：二级缓存，存放创建好但没有初始化属性的 </a:t>
            </a:r>
            <a:r>
              <a:rPr lang="en-US" altLang="zh-CN"/>
              <a:t>bean </a:t>
            </a:r>
            <a:r>
              <a:rPr lang="zh-CN" altLang="en-US"/>
              <a:t>对象的容器，它用来解决循环依赖；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singletonFactories</a:t>
            </a:r>
            <a:r>
              <a:rPr lang="zh-CN" altLang="en-US"/>
              <a:t>：三级缓存，存放单实例 </a:t>
            </a:r>
            <a:r>
              <a:rPr lang="en-US" altLang="zh-CN"/>
              <a:t>Bean </a:t>
            </a:r>
            <a:r>
              <a:rPr lang="zh-CN" altLang="en-US"/>
              <a:t>工厂的容器；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singletonsCurrentlyInCreation</a:t>
            </a:r>
            <a:r>
              <a:rPr lang="zh-CN" altLang="en-US"/>
              <a:t>：存放正在被创建的 </a:t>
            </a:r>
            <a:r>
              <a:rPr lang="en-US" altLang="zh-CN"/>
              <a:t>bean </a:t>
            </a:r>
            <a:r>
              <a:rPr lang="zh-CN" altLang="en-US"/>
              <a:t>名称的容器。</a:t>
            </a:r>
          </a:p>
        </p:txBody>
      </p:sp>
    </p:spTree>
    <p:extLst>
      <p:ext uri="{BB962C8B-B14F-4D97-AF65-F5344CB8AC3E}">
        <p14:creationId xmlns:p14="http://schemas.microsoft.com/office/powerpoint/2010/main" val="298198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不同场景下的循环依赖处理策略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999655" y="1700808"/>
            <a:ext cx="643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基于</a:t>
            </a:r>
            <a:r>
              <a:rPr lang="en-US" altLang="zh-CN">
                <a:latin typeface="Consolas" panose="020B0609020204030204" pitchFamily="49" charset="0"/>
                <a:cs typeface="Times New Roman" panose="02020603050405020304" pitchFamily="18" charset="0"/>
              </a:rPr>
              <a:t>sette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方法</a:t>
            </a:r>
            <a:r>
              <a:rPr lang="en-US" altLang="zh-CN">
                <a:latin typeface="Consolas" panose="020B0609020204030204" pitchFamily="49" charset="0"/>
                <a:cs typeface="Times New Roman" panose="02020603050405020304" pitchFamily="18" charset="0"/>
              </a:rPr>
              <a:t>/@Autowired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的依赖注入可以解决，流程如下：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913" y="2259905"/>
            <a:ext cx="11733861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1. </a:t>
            </a:r>
            <a:r>
              <a:rPr lang="zh-CN" altLang="en-US" sz="1600"/>
              <a:t>创建 </a:t>
            </a:r>
            <a:r>
              <a:rPr lang="en-US" altLang="zh-CN" sz="1600"/>
              <a:t>bean </a:t>
            </a:r>
            <a:r>
              <a:rPr lang="zh-CN" altLang="en-US" sz="1600"/>
              <a:t>对象之前，将该 </a:t>
            </a:r>
            <a:r>
              <a:rPr lang="en-US" altLang="zh-CN" sz="1600"/>
              <a:t>bean </a:t>
            </a:r>
            <a:r>
              <a:rPr lang="zh-CN" altLang="en-US" sz="1600"/>
              <a:t>对象的名称放入“正在创建的 </a:t>
            </a:r>
            <a:r>
              <a:rPr lang="en-US" altLang="zh-CN" sz="1600"/>
              <a:t>bean </a:t>
            </a:r>
            <a:r>
              <a:rPr lang="zh-CN" altLang="en-US" sz="1600"/>
              <a:t>对象”集合 </a:t>
            </a:r>
            <a:r>
              <a:rPr lang="en-US" altLang="zh-CN" sz="1600"/>
              <a:t>singletonsCurrentlyInCreation </a:t>
            </a:r>
            <a:r>
              <a:rPr lang="zh-CN" altLang="en-US" sz="1600"/>
              <a:t>中；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zh-CN" sz="1600"/>
              <a:t>doCreateBean </a:t>
            </a:r>
            <a:r>
              <a:rPr lang="zh-CN" altLang="en-US" sz="1600"/>
              <a:t>方法中的 </a:t>
            </a:r>
            <a:r>
              <a:rPr lang="en-US" altLang="zh-CN" sz="1600"/>
              <a:t>createBeanInstance </a:t>
            </a:r>
            <a:r>
              <a:rPr lang="zh-CN" altLang="en-US" sz="1600"/>
              <a:t>方法执行完毕后，会将当前 </a:t>
            </a:r>
            <a:r>
              <a:rPr lang="en-US" altLang="zh-CN" sz="1600"/>
              <a:t>bean </a:t>
            </a:r>
            <a:r>
              <a:rPr lang="zh-CN" altLang="en-US" sz="1600"/>
              <a:t>对象放入三级缓存中</a:t>
            </a:r>
            <a:endParaRPr lang="en-US" altLang="zh-CN" sz="16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注意此处放入的是经过封装后的 </a:t>
            </a:r>
            <a:r>
              <a:rPr lang="en-US" altLang="zh-CN" sz="1600"/>
              <a:t>ObjectFactory </a:t>
            </a:r>
            <a:r>
              <a:rPr lang="zh-CN" altLang="en-US" sz="1600"/>
              <a:t>对象，在该对象中有额外的处理逻辑；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3. bean </a:t>
            </a:r>
            <a:r>
              <a:rPr lang="zh-CN" altLang="en-US" sz="1600"/>
              <a:t>对象的属性赋值和依赖注入时，会触发循环依赖的对象注入；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CN" altLang="en-US" sz="1600"/>
              <a:t>被循环依赖的对象创建时，会检查三级缓存中是否包含，且二级缓存中不包含正在创建的、被循环依赖的对象：</a:t>
            </a:r>
            <a:endParaRPr lang="en-US" altLang="zh-CN" sz="16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如果三级缓存中存在，且二级缓存不存在，则会将三级缓存的 </a:t>
            </a:r>
            <a:r>
              <a:rPr lang="en-US" altLang="zh-CN" sz="1600"/>
              <a:t>bean </a:t>
            </a:r>
            <a:r>
              <a:rPr lang="zh-CN" altLang="en-US" sz="1600"/>
              <a:t>对象移入二级缓存，并进行依赖注入；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5. </a:t>
            </a:r>
            <a:r>
              <a:rPr lang="zh-CN" altLang="en-US" sz="1600"/>
              <a:t>被循环依赖的 </a:t>
            </a:r>
            <a:r>
              <a:rPr lang="en-US" altLang="zh-CN" sz="1600"/>
              <a:t>bean </a:t>
            </a:r>
            <a:r>
              <a:rPr lang="zh-CN" altLang="en-US" sz="1600"/>
              <a:t>创建完毕后，会将该 </a:t>
            </a:r>
            <a:r>
              <a:rPr lang="en-US" altLang="zh-CN" sz="1600"/>
              <a:t>bean </a:t>
            </a:r>
            <a:r>
              <a:rPr lang="zh-CN" altLang="en-US" sz="1600"/>
              <a:t>对象放入一级缓存，并从其他缓存中移除。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6. </a:t>
            </a:r>
            <a:r>
              <a:rPr lang="zh-CN" altLang="en-US" sz="1600"/>
              <a:t>所有循环依赖的 </a:t>
            </a:r>
            <a:r>
              <a:rPr lang="en-US" altLang="zh-CN" sz="1600"/>
              <a:t>bean </a:t>
            </a:r>
            <a:r>
              <a:rPr lang="zh-CN" altLang="en-US" sz="1600"/>
              <a:t>均注入完毕后，一个循环依赖的处理流程结束。</a:t>
            </a:r>
          </a:p>
        </p:txBody>
      </p:sp>
    </p:spTree>
    <p:extLst>
      <p:ext uri="{BB962C8B-B14F-4D97-AF65-F5344CB8AC3E}">
        <p14:creationId xmlns:p14="http://schemas.microsoft.com/office/powerpoint/2010/main" val="108125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835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基于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sette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方法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/@Autowired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的依赖注入解决流程图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9" name="Picture" descr="图7-4 IOC容器解决循环依赖的流程图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31704" y="1196752"/>
            <a:ext cx="5270500" cy="55333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244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不同场景下的循环依赖处理策略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999655" y="1700808"/>
            <a:ext cx="643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基于构造器的循环依赖、原型</a:t>
            </a:r>
            <a:r>
              <a:rPr lang="en-US" altLang="zh-CN">
                <a:latin typeface="Consolas" panose="020B0609020204030204" pitchFamily="49" charset="0"/>
                <a:cs typeface="Times New Roman" panose="02020603050405020304" pitchFamily="18" charset="0"/>
              </a:rPr>
              <a:t>bean</a:t>
            </a:r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之间的循环依赖无法解决。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67428" y="2564904"/>
            <a:ext cx="0" cy="3672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11425" y="3789040"/>
            <a:ext cx="194421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Cat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47728" y="4437112"/>
            <a:ext cx="187220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</a:t>
            </a:r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1055439" y="4039643"/>
            <a:ext cx="3600400" cy="88455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0800000">
            <a:off x="1883532" y="3950668"/>
            <a:ext cx="3600400" cy="88455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29289" y="3812168"/>
            <a:ext cx="83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没你不行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3729" y="4785701"/>
            <a:ext cx="83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没你不行</a:t>
            </a:r>
          </a:p>
        </p:txBody>
      </p:sp>
      <p:sp>
        <p:nvSpPr>
          <p:cNvPr id="16" name="矩形 15"/>
          <p:cNvSpPr/>
          <p:nvPr/>
        </p:nvSpPr>
        <p:spPr>
          <a:xfrm>
            <a:off x="1991544" y="2815507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Times New Roman" panose="02020603050405020304" pitchFamily="18" charset="0"/>
              </a:rPr>
              <a:t>基于构造器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40216" y="2811341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</a:rPr>
              <a:t>基于原型</a:t>
            </a:r>
            <a:r>
              <a:rPr lang="en-US" altLang="zh-CN">
                <a:latin typeface="Consolas" panose="020B0609020204030204" pitchFamily="49" charset="0"/>
              </a:rPr>
              <a:t>bean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95521" y="3789040"/>
            <a:ext cx="194421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Cat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631824" y="4437112"/>
            <a:ext cx="187220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</a:t>
            </a:r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>
            <a:off x="7039535" y="4039643"/>
            <a:ext cx="3600400" cy="88455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 rot="10800000">
            <a:off x="7867628" y="3950668"/>
            <a:ext cx="3600400" cy="88455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513385" y="3812168"/>
            <a:ext cx="112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找不着你人呢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040216" y="4808185"/>
            <a:ext cx="123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找不着你人呢</a:t>
            </a:r>
          </a:p>
        </p:txBody>
      </p:sp>
    </p:spTree>
    <p:extLst>
      <p:ext uri="{BB962C8B-B14F-4D97-AF65-F5344CB8AC3E}">
        <p14:creationId xmlns:p14="http://schemas.microsoft.com/office/powerpoint/2010/main" val="385445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785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prepareRefresh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07768" y="1520788"/>
            <a:ext cx="3942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初始化前的预处理环节的关键动作：</a:t>
            </a:r>
            <a:b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初始化属性配置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初始化早期事件的集合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76120" y="3429000"/>
            <a:ext cx="4176464" cy="2376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Environment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8704" y="3759716"/>
            <a:ext cx="36724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ServletConfig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8703" y="4797152"/>
            <a:ext cx="36724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ServletContext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655840" y="4367168"/>
            <a:ext cx="504056" cy="389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折角形 11"/>
          <p:cNvSpPr/>
          <p:nvPr/>
        </p:nvSpPr>
        <p:spPr>
          <a:xfrm>
            <a:off x="5375920" y="4237814"/>
            <a:ext cx="1440160" cy="64807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配置属性源</a:t>
            </a:r>
          </a:p>
        </p:txBody>
      </p:sp>
      <p:sp>
        <p:nvSpPr>
          <p:cNvPr id="13" name="右箭头 12"/>
          <p:cNvSpPr/>
          <p:nvPr/>
        </p:nvSpPr>
        <p:spPr>
          <a:xfrm>
            <a:off x="7032104" y="4358652"/>
            <a:ext cx="504056" cy="389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312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obtainFreshBeanFactory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667582" y="1719517"/>
            <a:ext cx="90730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注解驱动的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IOC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容器，初始化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BeanFactory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的关键动作仅有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setSerializationId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一步。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08" y="2348880"/>
            <a:ext cx="1076527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final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refreshBeanFactory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throws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IllegalStateException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(!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refreshed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compareAndSet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throw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IllegalStateException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6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"GenericApplicationContext does not support multiple refresh attempts: just call 'refresh' once"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setSerializationId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getId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3605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312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obtainFreshBeanFactory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59496" y="1365807"/>
            <a:ext cx="9073008" cy="46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配置文件驱动的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IOC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容器，初始化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BeanFactory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中包含配置文件加载与解析。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5560" y="1988840"/>
            <a:ext cx="7632847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final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refreshBeanFactory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throws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BeansException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hasBeanFactory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允许重复刷新的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IOC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容器，内部的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也是可以重新加载的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故此处有销毁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和关闭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的动作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destroyBeans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closeBeanFactory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try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创建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BeanFactory(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会组合父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形成层级关系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)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DefaultListableBeanFactory beanFactory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createBeanFactory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beanFactory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setSerializationId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getId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自定义配置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customizeBeanFactory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解析、加载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XML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中定义的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BeanDefinition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loadBeanDefinitions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synchronized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beanFactoryMonitor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beanFactory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catch ......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4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348582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615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prepareBeanFactory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87488" y="1163444"/>
            <a:ext cx="8972328" cy="877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ApplicationContextAwareProcessor本身是一个BeanPostProcessor，</a:t>
            </a:r>
          </a:p>
          <a:p>
            <a:pPr>
              <a:lnSpc>
                <a:spcPct val="150000"/>
              </a:lnSpc>
            </a:pPr>
            <a:r>
              <a:rPr lang="en-US" altLang="zh-CN"/>
              <a:t>它的作用是给需要注入ApplicationContext或其他相关的bean对象注入对应的组件</a:t>
            </a:r>
            <a:r>
              <a:rPr lang="zh-CN" altLang="en-US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695252" y="2086365"/>
            <a:ext cx="11017224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invokeAwareInterfaces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判断实现的接口，进行强转，调用其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setter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方法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EnvironmentAware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EnvironmentAware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setEnvironment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getEnvironment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EmbeddedValueResolverAware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EmbeddedValueResolverAware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setEmbeddedValueResolver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embeddedValueResolver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ResourceLoaderAware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ResourceLoaderAware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setResourceLoader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ApplicationEventPublisherAware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ApplicationEventPublisherAware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setApplicationEventPublisher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MessageSourceAware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MessageSourceAware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setMessageSource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ApplicationContextAware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ApplicationContextAware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setApplicationContext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7903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615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prepareBeanFactory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283097" y="1412776"/>
            <a:ext cx="7625806" cy="1293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ApplicationListenerDetector</a:t>
            </a:r>
            <a:r>
              <a:rPr lang="zh-CN" altLang="en-US"/>
              <a:t>的作用是探测</a:t>
            </a:r>
            <a:r>
              <a:rPr lang="en-US" altLang="zh-CN"/>
              <a:t>ApplicationListener</a:t>
            </a:r>
            <a:r>
              <a:rPr lang="zh-CN" altLang="en-US"/>
              <a:t>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将</a:t>
            </a:r>
            <a:r>
              <a:rPr lang="en-US" altLang="zh-CN"/>
              <a:t>IOC</a:t>
            </a:r>
            <a:r>
              <a:rPr lang="zh-CN" altLang="en-US"/>
              <a:t>容器中注册的所有单实例监听器应用到事件广播机制中，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在监听器创建时注册到事件广播器，监听器销毁时从事件广播器移除。</a:t>
            </a:r>
          </a:p>
        </p:txBody>
      </p:sp>
      <p:sp>
        <p:nvSpPr>
          <p:cNvPr id="9" name="矩形 8"/>
          <p:cNvSpPr/>
          <p:nvPr/>
        </p:nvSpPr>
        <p:spPr>
          <a:xfrm>
            <a:off x="1199456" y="2924944"/>
            <a:ext cx="9793088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postProcessAfterInitialization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instanceof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ApplicationListener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flag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singletonNames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beanName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equals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flag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addApplicationListener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ApplicationListener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else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equals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flag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logger 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singletonNames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remove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beanName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4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371867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449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postProcessBeanFactory 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703512" y="1844824"/>
            <a:ext cx="8618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整合</a:t>
            </a:r>
            <a:r>
              <a:rPr lang="en-US" altLang="zh-CN">
                <a:latin typeface="+mn-ea"/>
              </a:rPr>
              <a:t>WebMvc</a:t>
            </a:r>
            <a:r>
              <a:rPr lang="zh-CN" altLang="en-US">
                <a:latin typeface="+mn-ea"/>
              </a:rPr>
              <a:t>后使用的</a:t>
            </a:r>
            <a:r>
              <a:rPr lang="en-US" altLang="zh-CN">
                <a:latin typeface="+mn-ea"/>
              </a:rPr>
              <a:t>AnnotationConfigServletWebServerApplicationContext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会在此增强，支持额外的组件注入、注册新的作用域等动作。</a:t>
            </a:r>
          </a:p>
        </p:txBody>
      </p:sp>
      <p:sp>
        <p:nvSpPr>
          <p:cNvPr id="7" name="矩形 6"/>
          <p:cNvSpPr/>
          <p:nvPr/>
        </p:nvSpPr>
        <p:spPr>
          <a:xfrm>
            <a:off x="458665" y="3284984"/>
            <a:ext cx="11405261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postProcessBeanFactory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ConfigurableListableBeanFactory beanFactory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注册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ServletContext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回调注入器</a:t>
            </a:r>
            <a:b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beanFactory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addBeanPostProcessor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WebApplicationContextServletContextAwareProcessor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5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beanFactory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ignoreDependencyInterface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ServletContextAware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注册</a:t>
            </a:r>
            <a:r>
              <a:rPr lang="en-US" altLang="zh-CN" sz="15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</a:t>
            </a:r>
            <a:r>
              <a:rPr lang="en-US" altLang="zh-CN" sz="15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相关的作用域</a:t>
            </a:r>
            <a:b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5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registerWebApplicationScopes</a:t>
            </a: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5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5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5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425780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978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invokeBeanFactoryPostProcessors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531678" y="1412776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关键环节</a:t>
            </a:r>
            <a:r>
              <a:rPr lang="en-US" altLang="zh-CN" b="1"/>
              <a:t>1</a:t>
            </a:r>
            <a:r>
              <a:rPr lang="zh-CN" altLang="en-US"/>
              <a:t>：先后执行</a:t>
            </a:r>
            <a:r>
              <a:rPr lang="en-US" altLang="zh-CN"/>
              <a:t>BeanDefinitionRegistryPostProcessor</a:t>
            </a:r>
            <a:r>
              <a:rPr lang="zh-CN" altLang="en-US"/>
              <a:t>与</a:t>
            </a:r>
            <a:r>
              <a:rPr lang="en-US" altLang="zh-CN"/>
              <a:t>BeanFactoryPostProcessor</a:t>
            </a:r>
            <a:r>
              <a:rPr lang="zh-CN" altLang="en-US"/>
              <a:t>的加载过程。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3472" y="2564904"/>
            <a:ext cx="9433196" cy="37863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回调所有编程式注入的</a:t>
            </a:r>
            <a:r>
              <a:rPr lang="en-US" altLang="zh-CN" dirty="0"/>
              <a:t>BeanDefinitionRegistryPostProcessor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回调所有实现</a:t>
            </a:r>
            <a:r>
              <a:rPr lang="en-US" altLang="zh-CN" dirty="0"/>
              <a:t>PriorityOrdered</a:t>
            </a:r>
            <a:r>
              <a:rPr lang="zh-CN" altLang="en-US" dirty="0"/>
              <a:t>接口的</a:t>
            </a:r>
            <a:r>
              <a:rPr lang="en-US" altLang="zh-CN" dirty="0"/>
              <a:t>BeanDefinitionRegistryPostProcessor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回调所有实现</a:t>
            </a:r>
            <a:r>
              <a:rPr lang="en-US" altLang="zh-CN" dirty="0"/>
              <a:t>Ordered</a:t>
            </a:r>
            <a:r>
              <a:rPr lang="zh-CN" altLang="en-US" dirty="0"/>
              <a:t>接口的</a:t>
            </a:r>
            <a:r>
              <a:rPr lang="en-US" altLang="zh-CN" dirty="0"/>
              <a:t>BeanDefinitionRegistryPostProcessor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回调所有普通的</a:t>
            </a:r>
            <a:r>
              <a:rPr lang="en-US" altLang="zh-CN" dirty="0"/>
              <a:t>BeanDefinitionRegistryPostProcessor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 </a:t>
            </a:r>
            <a:r>
              <a:rPr lang="zh-CN" altLang="en-US" dirty="0"/>
              <a:t>回调所有</a:t>
            </a:r>
            <a:r>
              <a:rPr lang="en-US" altLang="zh-CN" dirty="0"/>
              <a:t>BeanDefinitionRegistryPostProcessor</a:t>
            </a:r>
            <a:r>
              <a:rPr lang="zh-CN" altLang="en-US" dirty="0"/>
              <a:t>的</a:t>
            </a:r>
            <a:r>
              <a:rPr lang="en-US" altLang="zh-CN" dirty="0"/>
              <a:t>postProcessBeanFactory</a:t>
            </a:r>
            <a:r>
              <a:rPr lang="zh-CN" altLang="en-US" dirty="0"/>
              <a:t>方法；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6. </a:t>
            </a:r>
            <a:r>
              <a:rPr lang="zh-CN" altLang="en-US" dirty="0"/>
              <a:t>回调所有编程式注入的</a:t>
            </a:r>
            <a:r>
              <a:rPr lang="en-US" altLang="zh-CN" dirty="0"/>
              <a:t>BeanFactoryPostProcessor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7. </a:t>
            </a:r>
            <a:r>
              <a:rPr lang="zh-CN" altLang="en-US" dirty="0"/>
              <a:t>回调所有实现</a:t>
            </a:r>
            <a:r>
              <a:rPr lang="en-US" altLang="zh-CN" dirty="0"/>
              <a:t>PriorityOrdered</a:t>
            </a:r>
            <a:r>
              <a:rPr lang="zh-CN" altLang="en-US" dirty="0"/>
              <a:t>接口的</a:t>
            </a:r>
            <a:r>
              <a:rPr lang="en-US" altLang="zh-CN" dirty="0"/>
              <a:t>BeanFactoryPostProcessor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8. </a:t>
            </a:r>
            <a:r>
              <a:rPr lang="zh-CN" altLang="en-US" dirty="0"/>
              <a:t>回调所有实现</a:t>
            </a:r>
            <a:r>
              <a:rPr lang="en-US" altLang="zh-CN" dirty="0"/>
              <a:t>Ordered</a:t>
            </a:r>
            <a:r>
              <a:rPr lang="zh-CN" altLang="en-US" dirty="0"/>
              <a:t>接口的</a:t>
            </a:r>
            <a:r>
              <a:rPr lang="en-US" altLang="zh-CN" dirty="0"/>
              <a:t>BeanFactoryPostProcessor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9. </a:t>
            </a:r>
            <a:r>
              <a:rPr lang="zh-CN" altLang="en-US" dirty="0"/>
              <a:t>回调所有普通的</a:t>
            </a:r>
            <a:r>
              <a:rPr lang="en-US" altLang="zh-CN" dirty="0"/>
              <a:t>BeanFactoryPostProcessor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3825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1829</Words>
  <Application>Microsoft Office PowerPoint</Application>
  <PresentationFormat>宽屏</PresentationFormat>
  <Paragraphs>151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76</cp:revision>
  <dcterms:created xsi:type="dcterms:W3CDTF">2015-06-09T12:35:00Z</dcterms:created>
  <dcterms:modified xsi:type="dcterms:W3CDTF">2022-06-13T12:19:28Z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