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251">
          <p15:clr>
            <a:srgbClr val="A4A3A4"/>
          </p15:clr>
        </p15:guide>
        <p15:guide id="4" orient="horz" pos="3203">
          <p15:clr>
            <a:srgbClr val="A4A3A4"/>
          </p15:clr>
        </p15:guide>
        <p15:guide id="5" pos="3840">
          <p15:clr>
            <a:srgbClr val="A4A3A4"/>
          </p15:clr>
        </p15:guide>
        <p15:guide id="6" pos="2512">
          <p15:clr>
            <a:srgbClr val="A4A3A4"/>
          </p15:clr>
        </p15:guide>
        <p15:guide id="7" pos="3244">
          <p15:clr>
            <a:srgbClr val="A4A3A4"/>
          </p15:clr>
        </p15:guide>
        <p15:guide id="8" pos="1546">
          <p15:clr>
            <a:srgbClr val="A4A3A4"/>
          </p15:clr>
        </p15:guide>
        <p15:guide id="9" pos="814">
          <p15:clr>
            <a:srgbClr val="A4A3A4"/>
          </p15:clr>
        </p15:guide>
        <p15:guide id="10" pos="4110">
          <p15:clr>
            <a:srgbClr val="A4A3A4"/>
          </p15:clr>
        </p15:guide>
        <p15:guide id="11" pos="4798">
          <p15:clr>
            <a:srgbClr val="A4A3A4"/>
          </p15:clr>
        </p15:guide>
        <p15:guide id="12" pos="5890">
          <p15:clr>
            <a:srgbClr val="A4A3A4"/>
          </p15:clr>
        </p15:guide>
        <p15:guide id="13" pos="6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D93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 autoAdjust="0"/>
    <p:restoredTop sz="93073" autoAdjust="0"/>
  </p:normalViewPr>
  <p:slideViewPr>
    <p:cSldViewPr>
      <p:cViewPr varScale="1">
        <p:scale>
          <a:sx n="116" d="100"/>
          <a:sy n="116" d="100"/>
        </p:scale>
        <p:origin x="926" y="86"/>
      </p:cViewPr>
      <p:guideLst>
        <p:guide orient="horz" pos="2160"/>
        <p:guide orient="horz" pos="2387"/>
        <p:guide orient="horz" pos="2251"/>
        <p:guide orient="horz" pos="3203"/>
        <p:guide pos="3840"/>
        <p:guide pos="2512"/>
        <p:guide pos="3244"/>
        <p:guide pos="1546"/>
        <p:guide pos="814"/>
        <p:guide pos="4110"/>
        <p:guide pos="4798"/>
        <p:guide pos="5890"/>
        <p:guide pos="6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118E2955-DC7D-45B4-95AC-59BA403BEE73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FBC227D9-DD57-48AE-8A4F-074CA2518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87488" y="2094271"/>
            <a:ext cx="3237334" cy="718723"/>
            <a:chOff x="1124422" y="2696529"/>
            <a:chExt cx="2880320" cy="673644"/>
          </a:xfrm>
        </p:grpSpPr>
        <p:sp>
          <p:nvSpPr>
            <p:cNvPr id="7" name="矩形 6"/>
            <p:cNvSpPr/>
            <p:nvPr/>
          </p:nvSpPr>
          <p:spPr>
            <a:xfrm>
              <a:off x="1124422" y="2696529"/>
              <a:ext cx="2880320" cy="673644"/>
            </a:xfrm>
            <a:prstGeom prst="rect">
              <a:avLst/>
            </a:prstGeom>
            <a:solidFill>
              <a:srgbClr val="F58C65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3443" y="2735342"/>
              <a:ext cx="2502278" cy="54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第</a:t>
              </a:r>
              <a:r>
                <a:rPr lang="en-US" altLang="zh-CN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2</a:t>
              </a:r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部分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5640" y="2816494"/>
            <a:ext cx="9141990" cy="1476602"/>
            <a:chOff x="2423592" y="3428999"/>
            <a:chExt cx="8061870" cy="936105"/>
          </a:xfrm>
        </p:grpSpPr>
        <p:sp>
          <p:nvSpPr>
            <p:cNvPr id="9" name="矩形 8"/>
            <p:cNvSpPr/>
            <p:nvPr/>
          </p:nvSpPr>
          <p:spPr>
            <a:xfrm>
              <a:off x="2423592" y="3428999"/>
              <a:ext cx="7488832" cy="936105"/>
            </a:xfrm>
            <a:prstGeom prst="rect">
              <a:avLst/>
            </a:prstGeom>
            <a:solidFill>
              <a:srgbClr val="74AD9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64582" y="3610241"/>
              <a:ext cx="7920880" cy="40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第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8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章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SpringBoot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容器刷新扩展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400256" y="380473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20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嵌入式</a:t>
            </a:r>
            <a:r>
              <a:rPr lang="en-US" altLang="zh-CN" sz="20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20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容器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282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嵌入式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容器关闭相关的回调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27448" y="1772816"/>
            <a:ext cx="90236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WebServerGracefulShutdownLifecycle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优雅停机的核心回调，可以在</a:t>
            </a:r>
            <a:r>
              <a:rPr lang="en-US" altLang="zh-CN"/>
              <a:t>IOC</a:t>
            </a:r>
            <a:r>
              <a:rPr lang="zh-CN" altLang="en-US"/>
              <a:t>容器关闭时，对嵌入式</a:t>
            </a:r>
            <a:r>
              <a:rPr lang="en-US" altLang="zh-CN"/>
              <a:t>Web</a:t>
            </a:r>
            <a:r>
              <a:rPr lang="zh-CN" altLang="en-US"/>
              <a:t>容器实现优雅停机</a:t>
            </a:r>
          </a:p>
        </p:txBody>
      </p:sp>
      <p:sp>
        <p:nvSpPr>
          <p:cNvPr id="9" name="矩形 8"/>
          <p:cNvSpPr/>
          <p:nvPr/>
        </p:nvSpPr>
        <p:spPr>
          <a:xfrm>
            <a:off x="1127448" y="3316572"/>
            <a:ext cx="87110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WebServerStartStopLifecycle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关停嵌入式</a:t>
            </a:r>
            <a:r>
              <a:rPr lang="en-US" altLang="zh-CN"/>
              <a:t>Web</a:t>
            </a:r>
            <a:r>
              <a:rPr lang="zh-CN" altLang="en-US"/>
              <a:t>容器的核心回调，会在</a:t>
            </a:r>
            <a:r>
              <a:rPr lang="en-US" altLang="zh-CN"/>
              <a:t>IOC</a:t>
            </a:r>
            <a:r>
              <a:rPr lang="zh-CN" altLang="en-US"/>
              <a:t>容器关闭时，关闭嵌入式</a:t>
            </a:r>
            <a:r>
              <a:rPr lang="en-US" altLang="zh-CN"/>
              <a:t>Web</a:t>
            </a:r>
            <a:r>
              <a:rPr lang="zh-CN" altLang="en-US"/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326649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939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嵌入式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Tomcat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的初始化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8-5 Tomcat的组件初始化与启动流程时序图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67408" y="2276872"/>
            <a:ext cx="10642073" cy="40324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154964" y="1412776"/>
            <a:ext cx="9865243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嵌入式</a:t>
            </a:r>
            <a:r>
              <a:rPr lang="en-US" altLang="zh-CN"/>
              <a:t>Tomcat</a:t>
            </a:r>
            <a:r>
              <a:rPr lang="zh-CN" altLang="en-US"/>
              <a:t>在初始化阶段会依次初始化内部的所有组件。</a:t>
            </a:r>
          </a:p>
        </p:txBody>
      </p:sp>
    </p:spTree>
    <p:extLst>
      <p:ext uri="{BB962C8B-B14F-4D97-AF65-F5344CB8AC3E}">
        <p14:creationId xmlns:p14="http://schemas.microsoft.com/office/powerpoint/2010/main" val="261214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579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嵌入式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Tomcat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的启动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199153" y="2636912"/>
            <a:ext cx="7776864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start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throws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WebServerException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synchronized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monitor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started </a:t>
            </a:r>
            <a:r>
              <a:rPr lang="en-US" altLang="zh-CN" sz="16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的检查</a:t>
            </a: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 ......</a:t>
            </a:r>
            <a:br>
              <a:rPr lang="en-US" altLang="zh-CN" sz="16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try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6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还原、启动</a:t>
            </a: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Connector</a:t>
            </a:r>
            <a:br>
              <a:rPr lang="en-US" altLang="zh-CN" sz="16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addPreviouslyRemovedConnectors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6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Connector connector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tomcat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getConnector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6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6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老框架兼容、启动后检查等</a:t>
            </a: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 ......</a:t>
            </a:r>
            <a:br>
              <a:rPr lang="en-US" altLang="zh-CN" sz="16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started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true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6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logger ......</a:t>
            </a:r>
            <a:br>
              <a:rPr lang="en-US" altLang="zh-CN" sz="16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catch finally ......</a:t>
            </a:r>
            <a:br>
              <a:rPr lang="en-US" altLang="zh-CN" sz="16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6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1154964" y="1412776"/>
            <a:ext cx="9865243" cy="877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/>
              <a:t>ApplicationContext</a:t>
            </a:r>
            <a:r>
              <a:rPr lang="zh-CN" altLang="en-US"/>
              <a:t>的刷新动作中，</a:t>
            </a:r>
            <a:r>
              <a:rPr lang="en-US" altLang="zh-CN"/>
              <a:t>finishRefresh</a:t>
            </a:r>
            <a:r>
              <a:rPr lang="zh-CN" altLang="en-US"/>
              <a:t>方法中会回调</a:t>
            </a:r>
            <a:r>
              <a:rPr lang="en-US" altLang="zh-CN"/>
              <a:t>SmartLifecycle</a:t>
            </a:r>
            <a:r>
              <a:rPr lang="zh-CN" altLang="en-US"/>
              <a:t>，</a:t>
            </a:r>
            <a:endParaRPr lang="en-US" altLang="zh-CN"/>
          </a:p>
          <a:p>
            <a:pPr algn="ctr">
              <a:lnSpc>
                <a:spcPct val="150000"/>
              </a:lnSpc>
            </a:pPr>
            <a:r>
              <a:rPr lang="zh-CN" altLang="en-US"/>
              <a:t>触发嵌入式</a:t>
            </a:r>
            <a:r>
              <a:rPr lang="en-US" altLang="zh-CN"/>
              <a:t>Web</a:t>
            </a:r>
            <a:r>
              <a:rPr lang="zh-CN" altLang="en-US"/>
              <a:t>容器的启动。</a:t>
            </a:r>
          </a:p>
        </p:txBody>
      </p:sp>
    </p:spTree>
    <p:extLst>
      <p:ext uri="{BB962C8B-B14F-4D97-AF65-F5344CB8AC3E}">
        <p14:creationId xmlns:p14="http://schemas.microsoft.com/office/powerpoint/2010/main" val="210651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/>
              <a:t>嵌入式</a:t>
            </a:r>
            <a:r>
              <a:rPr lang="en-US" altLang="zh-CN"/>
              <a:t>Tomcat</a:t>
            </a:r>
            <a:r>
              <a:rPr lang="zh-CN" altLang="en-US"/>
              <a:t>容器简介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Tomcat</a:t>
            </a:r>
            <a:r>
              <a:rPr lang="zh-CN" altLang="en-US"/>
              <a:t>的整体架构与核心工作流程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嵌入式</a:t>
            </a:r>
            <a:r>
              <a:rPr lang="en-US" altLang="zh-CN"/>
              <a:t>Web</a:t>
            </a:r>
            <a:r>
              <a:rPr lang="zh-CN" altLang="en-US"/>
              <a:t>容器的模型设计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嵌入式</a:t>
            </a:r>
            <a:r>
              <a:rPr lang="en-US" altLang="zh-CN"/>
              <a:t>Web</a:t>
            </a:r>
            <a:r>
              <a:rPr lang="zh-CN" altLang="en-US"/>
              <a:t>容器的初始化时机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嵌入式</a:t>
            </a:r>
            <a:r>
              <a:rPr lang="en-US" altLang="zh-CN"/>
              <a:t>Tomcat</a:t>
            </a:r>
            <a:r>
              <a:rPr lang="zh-CN" altLang="en-US"/>
              <a:t>的回调启动</a:t>
            </a:r>
          </a:p>
          <a:p>
            <a:pPr marL="514350" indent="-5143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19336" y="1055018"/>
            <a:ext cx="3752850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58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19336" y="898079"/>
            <a:ext cx="3036168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74A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8"/>
          <p:cNvSpPr txBox="1"/>
          <p:nvPr/>
        </p:nvSpPr>
        <p:spPr>
          <a:xfrm>
            <a:off x="119336" y="139279"/>
            <a:ext cx="40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本章主要内容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250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嵌入式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Tomcat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8-1 Tomcat与EmbeddedTomcat的下载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871864" y="1268760"/>
            <a:ext cx="6811714" cy="50775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>
          <a:xfrm flipH="1">
            <a:off x="6456040" y="4437112"/>
            <a:ext cx="1821682" cy="3600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27448" y="2996952"/>
            <a:ext cx="3024335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嵌入式</a:t>
            </a:r>
            <a:r>
              <a:rPr lang="en-US" altLang="zh-CN"/>
              <a:t>Tomcat</a:t>
            </a:r>
            <a:r>
              <a:rPr lang="zh-CN" altLang="en-US"/>
              <a:t>与普通外置</a:t>
            </a:r>
            <a:r>
              <a:rPr lang="en-US" altLang="zh-CN"/>
              <a:t>Tomcat</a:t>
            </a:r>
            <a:r>
              <a:rPr lang="zh-CN" altLang="en-US"/>
              <a:t>同步发行。</a:t>
            </a:r>
          </a:p>
        </p:txBody>
      </p:sp>
    </p:spTree>
    <p:extLst>
      <p:ext uri="{BB962C8B-B14F-4D97-AF65-F5344CB8AC3E}">
        <p14:creationId xmlns:p14="http://schemas.microsoft.com/office/powerpoint/2010/main" val="399633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820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嵌入式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Tomcat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与普通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Tomcat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87488" y="1268760"/>
            <a:ext cx="9433048" cy="877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嵌入式</a:t>
            </a:r>
            <a:r>
              <a:rPr lang="en-US" altLang="zh-CN"/>
              <a:t>Tomcat</a:t>
            </a:r>
            <a:r>
              <a:rPr lang="zh-CN" altLang="en-US"/>
              <a:t>是一种可以嵌入到</a:t>
            </a:r>
            <a:r>
              <a:rPr lang="en-US" altLang="zh-CN"/>
              <a:t>JavaWeb</a:t>
            </a:r>
            <a:r>
              <a:rPr lang="zh-CN" altLang="en-US"/>
              <a:t>应用中，无需单独部署的</a:t>
            </a:r>
            <a:r>
              <a:rPr lang="en-US" altLang="zh-CN"/>
              <a:t>Tomcat</a:t>
            </a:r>
            <a:r>
              <a:rPr lang="zh-CN" altLang="en-US"/>
              <a:t>容器，整合嵌入式</a:t>
            </a:r>
            <a:r>
              <a:rPr lang="en-US" altLang="zh-CN"/>
              <a:t>Tomcat</a:t>
            </a:r>
            <a:r>
              <a:rPr lang="zh-CN" altLang="en-US"/>
              <a:t>后的应用可以在编写少量代码后，不借助外部容器和资源即可独立启动</a:t>
            </a:r>
            <a:r>
              <a:rPr lang="en-US" altLang="zh-CN"/>
              <a:t>Web</a:t>
            </a:r>
            <a:r>
              <a:rPr lang="zh-CN" altLang="en-US"/>
              <a:t>应用。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8712"/>
              </p:ext>
            </p:extLst>
          </p:nvPr>
        </p:nvGraphicFramePr>
        <p:xfrm>
          <a:off x="1307468" y="2708920"/>
          <a:ext cx="9793088" cy="219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5">
                  <a:extLst>
                    <a:ext uri="{9D8B030D-6E8A-4147-A177-3AD203B41FA5}">
                      <a16:colId xmlns:a16="http://schemas.microsoft.com/office/drawing/2014/main" val="563611624"/>
                    </a:ext>
                  </a:extLst>
                </a:gridCol>
                <a:gridCol w="3816423">
                  <a:extLst>
                    <a:ext uri="{9D8B030D-6E8A-4147-A177-3AD203B41FA5}">
                      <a16:colId xmlns:a16="http://schemas.microsoft.com/office/drawing/2014/main" val="4042461937"/>
                    </a:ext>
                  </a:extLst>
                </a:gridCol>
              </a:tblGrid>
              <a:tr h="439090">
                <a:tc>
                  <a:txBody>
                    <a:bodyPr/>
                    <a:lstStyle/>
                    <a:p>
                      <a:r>
                        <a:rPr lang="zh-CN" altLang="en-US"/>
                        <a:t>嵌入式</a:t>
                      </a:r>
                      <a:r>
                        <a:rPr lang="en-US" altLang="zh-CN"/>
                        <a:t>Tomcat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普通外置</a:t>
                      </a:r>
                      <a:r>
                        <a:rPr lang="en-US" altLang="zh-CN"/>
                        <a:t>Tomcat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14672434"/>
                  </a:ext>
                </a:extLst>
              </a:tr>
              <a:tr h="439090">
                <a:tc>
                  <a:txBody>
                    <a:bodyPr/>
                    <a:lstStyle/>
                    <a:p>
                      <a:r>
                        <a:rPr lang="zh-CN" altLang="en-US"/>
                        <a:t>一次只能部署一个应用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可以部署多个</a:t>
                      </a:r>
                      <a:r>
                        <a:rPr lang="en-US" altLang="zh-CN"/>
                        <a:t>Web</a:t>
                      </a:r>
                      <a:r>
                        <a:rPr lang="zh-CN" altLang="en-US"/>
                        <a:t>应用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6178102"/>
                  </a:ext>
                </a:extLst>
              </a:tr>
              <a:tr h="439090">
                <a:tc>
                  <a:txBody>
                    <a:bodyPr/>
                    <a:lstStyle/>
                    <a:p>
                      <a:r>
                        <a:rPr lang="zh-CN" altLang="en-US"/>
                        <a:t>不再支持</a:t>
                      </a:r>
                      <a:r>
                        <a:rPr lang="en-US" altLang="zh-CN"/>
                        <a:t>web.xml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正常支持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365692"/>
                  </a:ext>
                </a:extLst>
              </a:tr>
              <a:tr h="439090">
                <a:tc>
                  <a:txBody>
                    <a:bodyPr/>
                    <a:lstStyle/>
                    <a:p>
                      <a:r>
                        <a:rPr lang="en-US" altLang="zh-CN"/>
                        <a:t>SpringBoot</a:t>
                      </a:r>
                      <a:r>
                        <a:rPr lang="zh-CN" altLang="en-US"/>
                        <a:t>整合后</a:t>
                      </a:r>
                      <a:r>
                        <a:rPr lang="en-US" altLang="zh-CN"/>
                        <a:t>Servlet</a:t>
                      </a:r>
                      <a:r>
                        <a:rPr lang="zh-CN" altLang="en-US"/>
                        <a:t>原生三大组件扫描失效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正常支持</a:t>
                      </a:r>
                      <a:r>
                        <a:rPr lang="en-US" altLang="zh-CN"/>
                        <a:t>Servlet</a:t>
                      </a:r>
                      <a:r>
                        <a:rPr lang="zh-CN" altLang="en-US"/>
                        <a:t>原生组件扫描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21667370"/>
                  </a:ext>
                </a:extLst>
              </a:tr>
              <a:tr h="439090">
                <a:tc>
                  <a:txBody>
                    <a:bodyPr/>
                    <a:lstStyle/>
                    <a:p>
                      <a:r>
                        <a:rPr lang="en-US" altLang="zh-CN"/>
                        <a:t>SpringBoot</a:t>
                      </a:r>
                      <a:r>
                        <a:rPr lang="zh-CN" altLang="en-US"/>
                        <a:t>整合后</a:t>
                      </a:r>
                      <a:r>
                        <a:rPr lang="en-US" altLang="zh-CN"/>
                        <a:t>jsp</a:t>
                      </a:r>
                      <a:r>
                        <a:rPr lang="zh-CN" altLang="en-US"/>
                        <a:t>不再支持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正常支持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879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68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2861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Tomcat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整体架构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8-2 Tomcat的核心整体架构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135560" y="1196752"/>
            <a:ext cx="8496944" cy="53387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878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939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Tomcat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的核心工作流程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8-3 Tomcat的核心工作流程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271464" y="1628800"/>
            <a:ext cx="9649072" cy="43025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150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351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中嵌入式容器的模型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2516712" y="2852936"/>
            <a:ext cx="30243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WebServerFactory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153116" y="3104964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7272" y="2924944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WebServer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20768" y="1398264"/>
            <a:ext cx="6264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WebServer</a:t>
            </a:r>
            <a:r>
              <a:rPr lang="zh-CN" altLang="en-US"/>
              <a:t>是</a:t>
            </a:r>
            <a:r>
              <a:rPr lang="en-US" altLang="zh-CN"/>
              <a:t>SpringBoot</a:t>
            </a:r>
            <a:r>
              <a:rPr lang="zh-CN" altLang="en-US"/>
              <a:t>中嵌入式容器的核心抽象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WebServerFactory</a:t>
            </a:r>
            <a:r>
              <a:rPr lang="zh-CN" altLang="en-US"/>
              <a:t>负责创建具体的</a:t>
            </a:r>
            <a:r>
              <a:rPr lang="en-US" altLang="zh-CN"/>
              <a:t>WebServer</a:t>
            </a:r>
            <a:r>
              <a:rPr lang="zh-CN" altLang="en-US"/>
              <a:t>嵌入式容器</a:t>
            </a:r>
          </a:p>
        </p:txBody>
      </p:sp>
      <p:cxnSp>
        <p:nvCxnSpPr>
          <p:cNvPr id="11" name="直接连接符 10"/>
          <p:cNvCxnSpPr>
            <a:stCxn id="6" idx="2"/>
          </p:cNvCxnSpPr>
          <p:nvPr/>
        </p:nvCxnSpPr>
        <p:spPr>
          <a:xfrm flipH="1">
            <a:off x="2156672" y="3717032"/>
            <a:ext cx="187220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</p:cNvCxnSpPr>
          <p:nvPr/>
        </p:nvCxnSpPr>
        <p:spPr>
          <a:xfrm>
            <a:off x="4028880" y="3717032"/>
            <a:ext cx="17281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44504" y="4458011"/>
            <a:ext cx="3312368" cy="483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ServletWebServerFactory 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100888" y="4458011"/>
            <a:ext cx="3312368" cy="483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ReactiveWebServerFactory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6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923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嵌入式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容器的初始化时机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9336" y="4036134"/>
            <a:ext cx="386182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onRefresh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For subclasses: do nothing by default.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4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4964" y="1412776"/>
            <a:ext cx="98652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ApplicationContext</a:t>
            </a:r>
            <a:r>
              <a:rPr lang="zh-CN" altLang="en-US"/>
              <a:t>的</a:t>
            </a:r>
            <a:r>
              <a:rPr lang="en-US" altLang="zh-CN"/>
              <a:t>refresh</a:t>
            </a:r>
            <a:r>
              <a:rPr lang="zh-CN" altLang="en-US"/>
              <a:t>中，</a:t>
            </a:r>
            <a:r>
              <a:rPr lang="en-US" altLang="zh-CN"/>
              <a:t>onRefresh</a:t>
            </a:r>
            <a:r>
              <a:rPr lang="zh-CN" altLang="en-US"/>
              <a:t>方法被</a:t>
            </a:r>
            <a:r>
              <a:rPr lang="en-US" altLang="zh-CN"/>
              <a:t>SpringBoot</a:t>
            </a:r>
            <a:r>
              <a:rPr lang="zh-CN" altLang="en-US"/>
              <a:t>扩展，用于创建</a:t>
            </a:r>
            <a:r>
              <a:rPr lang="en-US" altLang="zh-CN"/>
              <a:t>WebServer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55840" y="2204864"/>
            <a:ext cx="741682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onRefresh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super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onRefresh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try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createWebServer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catch throw ex ......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private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createWebServer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WebServer webServer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webServer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ServletContext servletContext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getServletContext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当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WebServer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和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ServletContext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均为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，则需要创建嵌入式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Web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容器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webServer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&amp;&amp;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servletContext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==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获取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WebServerFactory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ServletWebServerFactory factory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getWebServerFactory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使用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WebServerFactory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创建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WebServer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webServer 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factory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getWebServer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getSelfInitializer</a:t>
            </a:r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4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......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4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 else if ......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4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initPropertySources</a:t>
            </a: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4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4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4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138478" y="426145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8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921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WebServerFactory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创建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WebServer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775520" y="1412776"/>
            <a:ext cx="8829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SpringBoot</a:t>
            </a:r>
            <a:r>
              <a:rPr lang="zh-CN" altLang="en-US"/>
              <a:t>创建嵌入式</a:t>
            </a:r>
            <a:r>
              <a:rPr lang="en-US" altLang="zh-CN"/>
              <a:t>Web</a:t>
            </a:r>
            <a:r>
              <a:rPr lang="zh-CN" altLang="en-US"/>
              <a:t>容器的方式是通过获取到</a:t>
            </a:r>
            <a:r>
              <a:rPr lang="en-US" altLang="zh-CN"/>
              <a:t>IOC</a:t>
            </a:r>
            <a:r>
              <a:rPr lang="zh-CN" altLang="en-US"/>
              <a:t>容器中的</a:t>
            </a:r>
            <a:r>
              <a:rPr lang="en-US" altLang="zh-CN"/>
              <a:t>WebServerFactory</a:t>
            </a:r>
            <a:r>
              <a:rPr lang="zh-CN" altLang="en-US"/>
              <a:t>，并回调其</a:t>
            </a:r>
            <a:r>
              <a:rPr lang="en-US" altLang="zh-CN"/>
              <a:t>getWebServer</a:t>
            </a:r>
            <a:r>
              <a:rPr lang="zh-CN" altLang="en-US"/>
              <a:t>方法触发创建。</a:t>
            </a:r>
          </a:p>
        </p:txBody>
      </p:sp>
      <p:sp>
        <p:nvSpPr>
          <p:cNvPr id="7" name="矩形 6"/>
          <p:cNvSpPr/>
          <p:nvPr/>
        </p:nvSpPr>
        <p:spPr>
          <a:xfrm>
            <a:off x="1436255" y="2996952"/>
            <a:ext cx="428455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TomcatServletWebServerFactory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116147" y="306896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67942" y="2996952"/>
            <a:ext cx="335266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TomcatServletWebServer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00056" y="4149080"/>
            <a:ext cx="388843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Tomcat tomcat = new Tomcat();</a:t>
            </a:r>
          </a:p>
          <a:p>
            <a:pPr algn="ctr"/>
            <a:r>
              <a:rPr lang="en-US" altLang="zh-CN"/>
              <a:t>...</a:t>
            </a:r>
          </a:p>
          <a:p>
            <a:pPr algn="ctr"/>
            <a:r>
              <a:rPr lang="en-US" altLang="zh-CN"/>
              <a:t>...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9" idx="2"/>
            <a:endCxn id="10" idx="0"/>
          </p:cNvCxnSpPr>
          <p:nvPr/>
        </p:nvCxnSpPr>
        <p:spPr>
          <a:xfrm flipH="1">
            <a:off x="8544272" y="3429000"/>
            <a:ext cx="1" cy="72008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673377" y="360437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getWebServer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19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571</Words>
  <Application>Microsoft Office PowerPoint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宋体</vt:lpstr>
      <vt:lpstr>微软雅黑</vt:lpstr>
      <vt:lpstr>微软雅黑 Light</vt:lpstr>
      <vt:lpstr>Arial</vt:lpstr>
      <vt:lpstr>Calibri</vt:lpstr>
      <vt:lpstr>Cambria</vt:lpstr>
      <vt:lpstr>Consolas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LinkedBear</dc:creator>
  <cp:lastModifiedBy>LinkedBear</cp:lastModifiedBy>
  <cp:revision>23</cp:revision>
  <dcterms:created xsi:type="dcterms:W3CDTF">2015-06-09T12:35:00Z</dcterms:created>
  <dcterms:modified xsi:type="dcterms:W3CDTF">2022-06-13T12:19:33Z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