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2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9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AOP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模 块 的 生 命 周 期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885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SpringFramework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中提供的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TargetSource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67408" y="2276872"/>
            <a:ext cx="10513168" cy="4201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SingletonTargetSource：每次调用getTarget方法都返回同一个目标对象bean（与直接代理target无任何区别）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PrototypeTargetSource：每次调用getTarget方法都会从BeanFactory中创建一个全新的bean（被它包装的bean必须为原型bean）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CommonsPool2TargetSource：内部维护了一个对象池，每次调用getTarget方法时从对象池中取出（底层使用apache的ObjectPool）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ThreadLocalTargetSource：每次调用getTarget方法都会从它所处的线程中取目标对象（由于每个线程都有一个TargetSource，所以被它包装的bean也必须是原型bean）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HotSwappableTargetSource：内部维护了一个可以热替换的目标对象引用，每次调用getTarget方法时都返回它（它提供了一个线程安全的swap方法，以热替换TargetSource中被代理的目标对象）</a:t>
            </a:r>
          </a:p>
        </p:txBody>
      </p:sp>
      <p:sp>
        <p:nvSpPr>
          <p:cNvPr id="9" name="矩形 8"/>
          <p:cNvSpPr/>
          <p:nvPr/>
        </p:nvSpPr>
        <p:spPr>
          <a:xfrm>
            <a:off x="1353530" y="1638074"/>
            <a:ext cx="919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SpringFramework</a:t>
            </a:r>
            <a:r>
              <a:rPr lang="zh-CN" altLang="en-US"/>
              <a:t>中针对不同场景不同需求，预设了以下几个</a:t>
            </a:r>
            <a:r>
              <a:rPr lang="en-US" altLang="zh-CN"/>
              <a:t>TargetSource</a:t>
            </a:r>
            <a:r>
              <a:rPr lang="zh-CN" altLang="en-US"/>
              <a:t>的实现。</a:t>
            </a:r>
          </a:p>
        </p:txBody>
      </p:sp>
    </p:spTree>
    <p:extLst>
      <p:ext uri="{BB962C8B-B14F-4D97-AF65-F5344CB8AC3E}">
        <p14:creationId xmlns:p14="http://schemas.microsoft.com/office/powerpoint/2010/main" val="9333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657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wrapIfNecessary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代理对象生成的核心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343472" y="1340768"/>
            <a:ext cx="950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AnnotationAwareAspectJAutoProxyCreator</a:t>
            </a:r>
            <a:r>
              <a:rPr lang="zh-CN" altLang="en-US"/>
              <a:t>中</a:t>
            </a:r>
            <a:r>
              <a:rPr lang="en-US" altLang="zh-CN"/>
              <a:t>wrapIfNecessary</a:t>
            </a:r>
            <a:r>
              <a:rPr lang="zh-CN" altLang="en-US"/>
              <a:t>方法共有两个核心步骤：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）获取可以使用的增强器       </a:t>
            </a:r>
            <a:r>
              <a:rPr lang="en-US" altLang="zh-CN"/>
              <a:t>2</a:t>
            </a:r>
            <a:r>
              <a:rPr lang="zh-CN" altLang="en-US"/>
              <a:t>）创建代理对象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515306" y="2669887"/>
            <a:ext cx="11161387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wrapIfNecessary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判断决定是否是不会被增强的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 bean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如果上面的判断都没有成立，则决定是否需要进行代理对象的创建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getAdvicesAndAdvisorsForBean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specificInterceptors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DO_NOT_PROXY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advisedBeans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创建代理对象的动作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SingletonTargetSource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proxyTypes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advisedBeans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18807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703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createProxy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创建代理对象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511824" y="1340768"/>
            <a:ext cx="7416824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protected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createProxy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TargetSource targetSource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代理工厂的初始化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ProxyFactory proxyFactory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copyFrom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根据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AOP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的设计，决定是否强制使用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Cglib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isProxyTargetClass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shouldProxyTargetClass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Cglib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动态代理直接记录被代理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的所属类即可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setProxyTargetClass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else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解析被代理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所属类的所有实现的接口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evaluateProxyInterfaces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beanClass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构造整合所有增强器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Advisor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advisors 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buildAdvisors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specificInterceptors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addAdvisors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advisors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setTargetSource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targetSource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customizeProxyFactory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2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创建代理对象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proxyFactory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getProxy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getProxyClassLoader</a:t>
            </a: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());</a:t>
            </a:r>
            <a:br>
              <a:rPr lang="en-US" altLang="zh-CN" sz="12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5018" y="3152293"/>
            <a:ext cx="31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创建代理对象的核心，底层仍然使用</a:t>
            </a:r>
            <a:r>
              <a:rPr lang="en-US" altLang="zh-CN"/>
              <a:t>jdk / Cglib</a:t>
            </a:r>
            <a:r>
              <a:rPr lang="zh-CN" altLang="en-US"/>
              <a:t>动态代理。</a:t>
            </a:r>
          </a:p>
        </p:txBody>
      </p:sp>
    </p:spTree>
    <p:extLst>
      <p:ext uri="{BB962C8B-B14F-4D97-AF65-F5344CB8AC3E}">
        <p14:creationId xmlns:p14="http://schemas.microsoft.com/office/powerpoint/2010/main" val="142354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代理对象的底层执行逻辑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7" name="Picture" descr="图9-16 Cglib的AOP代理对象方法执行流程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03512" y="1844824"/>
            <a:ext cx="9072470" cy="46805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1703512" y="1196752"/>
            <a:ext cx="907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核心逻辑：获取代理对象的增强器链，并逐个执行增强器，最后执行目标对象的方法。</a:t>
            </a:r>
          </a:p>
        </p:txBody>
      </p:sp>
    </p:spTree>
    <p:extLst>
      <p:ext uri="{BB962C8B-B14F-4D97-AF65-F5344CB8AC3E}">
        <p14:creationId xmlns:p14="http://schemas.microsoft.com/office/powerpoint/2010/main" val="68469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177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AOP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通知的执行顺序对比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99456" y="1628800"/>
            <a:ext cx="100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SpringFramework5.x</a:t>
            </a:r>
            <a:r>
              <a:rPr lang="zh-CN" altLang="en-US"/>
              <a:t>与</a:t>
            </a:r>
            <a:r>
              <a:rPr lang="en-US" altLang="zh-CN"/>
              <a:t>4.x</a:t>
            </a:r>
            <a:r>
              <a:rPr lang="zh-CN" altLang="en-US"/>
              <a:t>中</a:t>
            </a:r>
            <a:r>
              <a:rPr lang="en-US" altLang="zh-CN"/>
              <a:t>AOP</a:t>
            </a:r>
            <a:r>
              <a:rPr lang="zh-CN" altLang="en-US"/>
              <a:t>通知顺序的不同之处在于环绕通知可以覆盖的范围。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51983" y="2636912"/>
            <a:ext cx="0" cy="36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1424" y="26454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SpringFramework5.x</a:t>
            </a:r>
            <a:r>
              <a:rPr lang="zh-CN" altLang="en-US"/>
              <a:t>中的通知顺序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20136" y="263691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SpringFramework4.x</a:t>
            </a:r>
            <a:r>
              <a:rPr lang="zh-CN" altLang="en-US"/>
              <a:t>中的通知顺序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528048" y="3284984"/>
            <a:ext cx="5400600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环绕通知中joinPoint.proceed();之前的逻辑；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前置通知；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目标对象的目标方法；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环绕通知中joinPoint.proceed();之后的逻辑；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后置通知；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返回通知。</a:t>
            </a:r>
            <a:endParaRPr lang="zh-CN" altLang="zh-CN"/>
          </a:p>
        </p:txBody>
      </p:sp>
      <p:sp>
        <p:nvSpPr>
          <p:cNvPr id="12" name="矩形 11"/>
          <p:cNvSpPr/>
          <p:nvPr/>
        </p:nvSpPr>
        <p:spPr>
          <a:xfrm>
            <a:off x="227274" y="3290560"/>
            <a:ext cx="5436678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环绕通知中joinPoint.proceed();之前的逻辑；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前置通知；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目标对象的目标方法；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返回通知；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后置通知；</a:t>
            </a:r>
            <a:endParaRPr lang="zh-CN" altLang="zh-CN"/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/>
              <a:t>环绕通知中joinPoint.proceed();之后的逻辑。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46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AOP</a:t>
            </a:r>
            <a:r>
              <a:rPr lang="zh-CN" altLang="en-US"/>
              <a:t>的核心后置处理器</a:t>
            </a:r>
            <a:r>
              <a:rPr lang="en-US" altLang="zh-CN"/>
              <a:t>AnnotationAwareAspectJAutoProxyCreator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AOP</a:t>
            </a:r>
            <a:r>
              <a:rPr lang="zh-CN" altLang="en-US"/>
              <a:t>底层收集切面类的机制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Bean</a:t>
            </a:r>
            <a:r>
              <a:rPr lang="zh-CN" altLang="en-US"/>
              <a:t>被</a:t>
            </a:r>
            <a:r>
              <a:rPr lang="en-US" altLang="zh-CN"/>
              <a:t>AOP</a:t>
            </a:r>
            <a:r>
              <a:rPr lang="zh-CN" altLang="en-US"/>
              <a:t>代理的过程原理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代理对象的执行全流程分析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783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@EnableAspectJAutoProxy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39416" y="2693423"/>
            <a:ext cx="1070293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@Import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AspectJAutoProxyRegistrar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@interface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EnableAspectJAutoProxy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proxyTargetClass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exposeProxy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4420" y="149309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@EnableAspectJAutoProxy</a:t>
            </a:r>
            <a:r>
              <a:rPr lang="zh-CN" altLang="en-US"/>
              <a:t>的核心是导入了一个</a:t>
            </a:r>
            <a:r>
              <a:rPr lang="en-US" altLang="zh-CN"/>
              <a:t>AspectJAutoProxyRegistrar</a:t>
            </a:r>
            <a:r>
              <a:rPr lang="zh-CN" altLang="en-US"/>
              <a:t>，内部注册的关键后置处理器：</a:t>
            </a:r>
            <a:r>
              <a:rPr lang="en-US" altLang="zh-CN"/>
              <a:t>AnnotationAwareAspectJAutoProxyCreator</a:t>
            </a:r>
            <a:r>
              <a:rPr lang="zh-CN" altLang="en-US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39416" y="4170751"/>
            <a:ext cx="1070293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AnnotationMetadata importingClassMetadata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BeanDefinitionRegistry registry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核心注册后置处理器的动作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AopConfigUtils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registerAspectJAnnotationAutoProxyCreatorIfNecessary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......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3271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53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9-1 AnnotationAwareAspectJAutoProxyCreator的类继承结构图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99456" y="2348880"/>
            <a:ext cx="10081972" cy="41044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496026" y="1340768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AnnotationAwareAspectJAutoProxyCreator</a:t>
            </a:r>
            <a:r>
              <a:rPr lang="zh-CN" altLang="en-US"/>
              <a:t>本身是一个后置处理器，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具备增强</a:t>
            </a:r>
            <a:r>
              <a:rPr lang="en-US" altLang="zh-CN"/>
              <a:t>bean</a:t>
            </a:r>
            <a:r>
              <a:rPr lang="zh-CN" altLang="en-US"/>
              <a:t>对象（即构造代理对象）的能力。</a:t>
            </a:r>
          </a:p>
        </p:txBody>
      </p:sp>
    </p:spTree>
    <p:extLst>
      <p:ext uri="{BB962C8B-B14F-4D97-AF65-F5344CB8AC3E}">
        <p14:creationId xmlns:p14="http://schemas.microsoft.com/office/powerpoint/2010/main" val="210162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9692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的初始化时机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99456" y="2636912"/>
            <a:ext cx="979308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refresh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BeansException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IllegalStateException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synchronized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startupShutdownMonitor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try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postProcessBeanFactory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invokeBeanFactoryPostProcessors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6.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注册、初始化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BeanPostProcessor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registerBeanPostProcessors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initMessageSource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initApplicationEventMulticaster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1584" y="1396288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AnnotationAwareAspectJAutoProxyCreator</a:t>
            </a:r>
            <a:r>
              <a:rPr lang="zh-CN" altLang="en-US"/>
              <a:t>本身是一个后置处理器，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初始化的时机同普通后置处理器一样，在</a:t>
            </a:r>
            <a:r>
              <a:rPr lang="en-US" altLang="zh-CN"/>
              <a:t>IOC</a:t>
            </a:r>
            <a:r>
              <a:rPr lang="zh-CN" altLang="en-US"/>
              <a:t>容器刷新的第</a:t>
            </a:r>
            <a:r>
              <a:rPr lang="en-US" altLang="zh-CN"/>
              <a:t>6</a:t>
            </a:r>
            <a:r>
              <a:rPr lang="zh-CN" altLang="en-US"/>
              <a:t>步统一创建。</a:t>
            </a:r>
          </a:p>
        </p:txBody>
      </p:sp>
    </p:spTree>
    <p:extLst>
      <p:ext uri="{BB962C8B-B14F-4D97-AF65-F5344CB8AC3E}">
        <p14:creationId xmlns:p14="http://schemas.microsoft.com/office/powerpoint/2010/main" val="27391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933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的作用时机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27448" y="1556792"/>
            <a:ext cx="7386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postProcessBeforeInstantiation</a:t>
            </a:r>
            <a:r>
              <a:rPr lang="zh-CN" altLang="en-US"/>
              <a:t>环节会检查是否提前增强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7448" y="2204864"/>
            <a:ext cx="9333581" cy="42934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postProcessBeforeInstantiation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getCacheKey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决定是否要提前增强当前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(!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StringUtils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hasLength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||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targetSourcedBeans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contains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被增强过的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不会再次被增强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advisedBeans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containsKey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基础类型的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不会被提前增强、被跳过的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不会被提前增强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isInfrastructureClass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||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shouldSkip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beanClass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))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advisedBeans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put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Boolean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3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原型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3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的额外处理：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TargetSource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.......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3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3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3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3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6259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933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AnnotationAwareAspectJAutoProxyCreator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的作用时机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7448" y="1556792"/>
            <a:ext cx="9151864" cy="1729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postProcessAfterInitialization</a:t>
            </a:r>
            <a:r>
              <a:rPr lang="zh-CN" altLang="en-US"/>
              <a:t>环节会对符合</a:t>
            </a:r>
            <a:r>
              <a:rPr lang="en-US" altLang="zh-CN"/>
              <a:t>AOP</a:t>
            </a:r>
            <a:r>
              <a:rPr lang="zh-CN" altLang="en-US"/>
              <a:t>增强条件的</a:t>
            </a:r>
            <a:r>
              <a:rPr lang="en-US" altLang="zh-CN"/>
              <a:t>bean</a:t>
            </a:r>
            <a:r>
              <a:rPr lang="zh-CN" altLang="en-US"/>
              <a:t>进行动态代理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	</a:t>
            </a:r>
            <a:r>
              <a:rPr lang="zh-CN" altLang="en-US"/>
              <a:t>关键步骤：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	a. 判断决定是否是不会被增强的bean</a:t>
            </a:r>
            <a:r>
              <a:rPr lang="zh-CN" altLang="en-US"/>
              <a:t>；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	b. 根据当前正在创建的bean去匹配增强器</a:t>
            </a:r>
            <a:r>
              <a:rPr lang="zh-CN" altLang="en-US"/>
              <a:t>；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	c. 如果有增强器，创建bean的代理对象</a:t>
            </a:r>
            <a:r>
              <a:rPr lang="zh-CN" altLang="en-US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557049" y="3501008"/>
            <a:ext cx="10729192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postProcessAfterInitialization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@Nullable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Object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getCacheKey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earlyProxyReferences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remove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cacheKey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!=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核心：构造代理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wrapIfNecessary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cacheKey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2017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99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Advisor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与切面类的收集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279576" y="1772816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增强器的收集需要扫描切面类，对内部定义的通知方法进行解析和转换。</a:t>
            </a:r>
          </a:p>
        </p:txBody>
      </p:sp>
      <p:sp>
        <p:nvSpPr>
          <p:cNvPr id="7" name="矩形 6"/>
          <p:cNvSpPr/>
          <p:nvPr/>
        </p:nvSpPr>
        <p:spPr>
          <a:xfrm>
            <a:off x="1415480" y="2564904"/>
            <a:ext cx="388858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@Aspect</a:t>
            </a:r>
          </a:p>
          <a:p>
            <a:r>
              <a:rPr lang="en-US" altLang="zh-CN"/>
              <a:t>@Component</a:t>
            </a:r>
          </a:p>
          <a:p>
            <a:r>
              <a:rPr lang="en-US" altLang="zh-CN"/>
              <a:t>public class DemoAspect {</a:t>
            </a:r>
          </a:p>
          <a:p>
            <a:r>
              <a:rPr lang="en-US" altLang="zh-CN"/>
              <a:t>    </a:t>
            </a:r>
          </a:p>
          <a:p>
            <a:r>
              <a:rPr lang="en-US" altLang="zh-CN"/>
              <a:t>    @Before</a:t>
            </a:r>
          </a:p>
          <a:p>
            <a:r>
              <a:rPr lang="en-US" altLang="zh-CN"/>
              <a:t>    public void before() {</a:t>
            </a:r>
          </a:p>
          <a:p>
            <a:r>
              <a:rPr lang="en-US" altLang="zh-CN"/>
              <a:t>        // ......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989901" y="3879050"/>
            <a:ext cx="64807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323814" y="3429000"/>
            <a:ext cx="3240360" cy="12241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Advisor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9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TargetSource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的设计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9-8 AOP中target与proxy的关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51277" y="3881213"/>
            <a:ext cx="4035896" cy="21132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 descr="图9-7 动态代理中target与proxy的关系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51848" y="3929721"/>
            <a:ext cx="3720016" cy="20162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51983" y="2636912"/>
            <a:ext cx="0" cy="36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1040" y="3233141"/>
            <a:ext cx="46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原生动态代理中</a:t>
            </a:r>
            <a:r>
              <a:rPr lang="en-US" altLang="zh-CN"/>
              <a:t>target</a:t>
            </a:r>
            <a:r>
              <a:rPr lang="zh-CN" altLang="en-US"/>
              <a:t>与</a:t>
            </a:r>
            <a:r>
              <a:rPr lang="en-US" altLang="zh-CN"/>
              <a:t>proxy</a:t>
            </a:r>
            <a:r>
              <a:rPr lang="zh-CN" altLang="en-US"/>
              <a:t>的关系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45721" y="3233141"/>
            <a:ext cx="46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AOP</a:t>
            </a:r>
            <a:r>
              <a:rPr lang="zh-CN" altLang="en-US"/>
              <a:t>中</a:t>
            </a:r>
            <a:r>
              <a:rPr lang="en-US" altLang="zh-CN"/>
              <a:t>target</a:t>
            </a:r>
            <a:r>
              <a:rPr lang="zh-CN" altLang="en-US"/>
              <a:t>与</a:t>
            </a:r>
            <a:r>
              <a:rPr lang="en-US" altLang="zh-CN"/>
              <a:t>proxy</a:t>
            </a:r>
            <a:r>
              <a:rPr lang="zh-CN" altLang="en-US"/>
              <a:t>的关系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1353530" y="1638074"/>
            <a:ext cx="919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AOP</a:t>
            </a:r>
            <a:r>
              <a:rPr lang="zh-CN" altLang="en-US"/>
              <a:t>的代理其实不是代理的目标对象本身，而是目标对象包装后的</a:t>
            </a:r>
            <a:r>
              <a:rPr lang="en-US" altLang="zh-CN"/>
              <a:t>TargetSource</a:t>
            </a:r>
            <a:r>
              <a:rPr lang="zh-CN" altLang="en-US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104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1308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29</cp:revision>
  <dcterms:created xsi:type="dcterms:W3CDTF">2015-06-09T12:35:00Z</dcterms:created>
  <dcterms:modified xsi:type="dcterms:W3CDTF">2022-06-13T12:19:40Z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