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99" r:id="rId3"/>
    <p:sldId id="300" r:id="rId4"/>
    <p:sldId id="260" r:id="rId5"/>
    <p:sldId id="306" r:id="rId6"/>
    <p:sldId id="263" r:id="rId7"/>
    <p:sldId id="307" r:id="rId8"/>
    <p:sldId id="308" r:id="rId9"/>
    <p:sldId id="264" r:id="rId10"/>
    <p:sldId id="257" r:id="rId11"/>
    <p:sldId id="265" r:id="rId12"/>
    <p:sldId id="298" r:id="rId13"/>
    <p:sldId id="314" r:id="rId14"/>
    <p:sldId id="315" r:id="rId15"/>
    <p:sldId id="316" r:id="rId16"/>
    <p:sldId id="317" r:id="rId17"/>
    <p:sldId id="318" r:id="rId18"/>
    <p:sldId id="320" r:id="rId19"/>
    <p:sldId id="319" r:id="rId20"/>
    <p:sldId id="321" r:id="rId21"/>
    <p:sldId id="322" r:id="rId22"/>
    <p:sldId id="310" r:id="rId23"/>
    <p:sldId id="311" r:id="rId24"/>
    <p:sldId id="312" r:id="rId25"/>
    <p:sldId id="313" r:id="rId26"/>
    <p:sldId id="304" r:id="rId27"/>
    <p:sldId id="309" r:id="rId28"/>
    <p:sldId id="305" r:id="rId29"/>
    <p:sldId id="325" r:id="rId30"/>
    <p:sldId id="303" r:id="rId31"/>
    <p:sldId id="301" r:id="rId32"/>
    <p:sldId id="270" r:id="rId33"/>
    <p:sldId id="271" r:id="rId34"/>
    <p:sldId id="272" r:id="rId35"/>
    <p:sldId id="273" r:id="rId36"/>
    <p:sldId id="258" r:id="rId37"/>
    <p:sldId id="302" r:id="rId38"/>
    <p:sldId id="274" r:id="rId39"/>
    <p:sldId id="275" r:id="rId40"/>
    <p:sldId id="276" r:id="rId41"/>
    <p:sldId id="278" r:id="rId42"/>
    <p:sldId id="277" r:id="rId43"/>
    <p:sldId id="294" r:id="rId44"/>
    <p:sldId id="295" r:id="rId45"/>
    <p:sldId id="323" r:id="rId46"/>
    <p:sldId id="324" r:id="rId47"/>
    <p:sldId id="326" r:id="rId48"/>
    <p:sldId id="327" r:id="rId49"/>
    <p:sldId id="328" r:id="rId50"/>
    <p:sldId id="332" r:id="rId51"/>
    <p:sldId id="330" r:id="rId52"/>
    <p:sldId id="329" r:id="rId53"/>
    <p:sldId id="331" r:id="rId54"/>
    <p:sldId id="279" r:id="rId55"/>
    <p:sldId id="296" r:id="rId56"/>
    <p:sldId id="282" r:id="rId57"/>
    <p:sldId id="261" r:id="rId58"/>
    <p:sldId id="280" r:id="rId59"/>
    <p:sldId id="266" r:id="rId60"/>
    <p:sldId id="267" r:id="rId61"/>
    <p:sldId id="268" r:id="rId62"/>
    <p:sldId id="269" r:id="rId63"/>
    <p:sldId id="281" r:id="rId64"/>
    <p:sldId id="283" r:id="rId65"/>
    <p:sldId id="293" r:id="rId66"/>
    <p:sldId id="284" r:id="rId67"/>
    <p:sldId id="285" r:id="rId68"/>
    <p:sldId id="286" r:id="rId69"/>
    <p:sldId id="290" r:id="rId70"/>
    <p:sldId id="287" r:id="rId71"/>
    <p:sldId id="288" r:id="rId72"/>
    <p:sldId id="289" r:id="rId73"/>
    <p:sldId id="291" r:id="rId74"/>
    <p:sldId id="292" r:id="rId75"/>
    <p:sldId id="297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1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3D9D1-357D-4D96-8239-3C197339973C}" type="datetimeFigureOut">
              <a:rPr lang="en-US" smtClean="0"/>
              <a:pPr/>
              <a:t>07/09/18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606F7-7C77-4B19-A6E5-BF28A6801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3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606F7-7C77-4B19-A6E5-BF28A6801493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606F7-7C77-4B19-A6E5-BF28A6801493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5209-20E2-4E07-B5E0-335D4ADAD406}" type="datetimeFigureOut">
              <a:rPr lang="en-US" smtClean="0"/>
              <a:pPr/>
              <a:t>07/09/18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D1DD-2516-45A8-988F-311B048BD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" TargetMode="External"/><Relationship Id="rId4" Type="http://schemas.openxmlformats.org/officeDocument/2006/relationships/hyperlink" Target="https://en.wikipedia.org/wiki/Intelligent_ag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Intelligenc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aw_of_large_numbers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Training set and testing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predictive model or classifier is trained using the training data, and then the model’s predictive accuracy is determined using the test data.</a:t>
            </a:r>
          </a:p>
          <a:p>
            <a:pPr algn="just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learning leverages algorithms to automatically model and find patterns in data, usually with the goal of predicting some target output or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algorithms are heavily based on statistics and mathematical optimization.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Supervised Learning which trains algorithms based on example input and output data that is labeled by humans: 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class label or target value is known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lvl="1"/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Unsupervised Learning provides the algorithm with no labeled data in order to allow it to find structure within its input data by exploring similarity or commonality within the data: 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class label or target value is unknown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Clustering</a:t>
            </a:r>
          </a:p>
          <a:p>
            <a:pPr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Reinforcement Learning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Supervised learning is to use historical data to predict statistically likely future events. Like historical stock market information to anticipate upcoming fluctuations.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 unlabeled data are more abundant than labeled data, unsupervised learning are particularly valuable for discovering hidden patterns within a dataset.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Unsupervised learning is commonly used for transactional data.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 a field, machine learning is closely related to computational statistics, so having a background knowledge in statistics is useful for understanding and leveraging machine learning algorithms.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Sample Space: The set of all possible outcomes of an experiment is called the sample space 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)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 elements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 are termed as elementary outcomes ()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A single roll of an ordinary dice,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 = {1, 2, 3, 4, 5, 6},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Finite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Infinite number of coin tosses for studying a specific condition,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 = {H, T}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countable</a:t>
            </a:r>
          </a:p>
          <a:p>
            <a:endParaRPr lang="en-IN" sz="12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Speed of a vehicle measures with infinite precision,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 = ,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uncountable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event is any collection of possible outcomes of an experiment, subset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We are interested subset of elementary outcomes rather individual outcome. Even number of outcome for rolling a dice.</a:t>
            </a:r>
          </a:p>
          <a:p>
            <a:pPr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Set theory notations as sample space is a set: subset, equal, union, intersection, complement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Properties of set operation: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commutativity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associativity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distributivity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DeMorgan’s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law</a:t>
            </a:r>
          </a:p>
          <a:p>
            <a:pPr>
              <a:buNone/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disjoint events, sequence of events if they 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pairwise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disjoint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Sigma Algebra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set follows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-algebra for finite and countable sample space, i.e. 2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endParaRPr lang="en-US" sz="1200" baseline="30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Probabilities are assigned to individual element.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For uncountable sample space probability can not be assigned to every subset of 2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Sample space is set of real numbers. Important events (numbers) are to be identified and probability is assigned only to them. i.e. Use of -algebra </a:t>
            </a:r>
          </a:p>
          <a:p>
            <a:endParaRPr lang="en-US" sz="1300" baseline="30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Probability Measures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Given two events A and B if p(B) &gt; 0 then the conditional probability of  that A occurs given that B has already occurred is defined by p(A|B) = p(A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B) / p(B).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Since B has occurred it becomes the new sample space and accordingly A is modified.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Conditional probability is useful when reasoning in the sense that once we have observed some events, our belief or prediction of related events can be updated.</a:t>
            </a:r>
          </a:p>
          <a:p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BAYES’ RU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p(A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B) = p(A|B) p(B) also p(A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B) = p(B|A) p(A)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p(A|B) p(B) = p(B|A) p(A)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p(A|B) = p(B|A) p(A) / p(B)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’ rule finds conditional probability p(A|B) from INVERSE conditional probability p(B|A)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events A and B are said to be independent if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p(A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B) = p(A) p(B), i.e.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the probability that one event occurs in no way affects the probability of the other event occurring.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generally, a family 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is called independent if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p(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 p(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for all finite subsets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None/>
            </a:pPr>
            <a:endParaRPr lang="en-US" sz="11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pair-wise independence (weaker condition) does not imply independence for a subset.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A, B and C are three events with p(C) &gt; 0.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Events A and B are called conditionally independent given C if p(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B|C) = p(A|C)p(B|C) or p(A|B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C) = p(A|C), i.e. B does not provide any extra information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random variable’s value is subject to variation and is a function X: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 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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mapping the sample space to the real numbers, i.e. generally probability.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probability mass function of a discrete random variable X and the probability density function of a continuous random variable.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expected value or mean of a continuous random variable X,   E[X]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xf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p(x)&gt;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X=x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for discrete random variable 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random variable X takes value as -2, -1, 1, 3 with probabilities ¼, 1/8, ¼ and 3/8, respectively. What is the expectation of random variable Y = 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E(Y) = E(X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)4.1/4 +1.1/8 + 1.1/4 + 9.3/8 = 19/4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RANDOM VARIABLE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“moments” of a random variable are expected values of powers of the random variable.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moment of X is E(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 In particular, the first moment is the mean, µX = E(X). The mean is a measure of the “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” of a distribution, i.e. central moment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(X) = E(X 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µ)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(separation of values of random variable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w.r.t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mean), second central moment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Covariance of two random variables: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(X,Y)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= E[(X-EX)(Y-EY)];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 measure on pair of random variables and find how much two random variables change together.</a:t>
            </a:r>
          </a:p>
          <a:p>
            <a:pPr>
              <a:buNone/>
            </a:pP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Correlation of two random variables: normalized version of covariance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(X, Y)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(X,Y)/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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X)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varies from -1 to +1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Machine learning is a subfield of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artificial intelligence (AI)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AI is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 tooltip="Intelligence"/>
              </a:rPr>
              <a:t>intelligence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demonstrated by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 tooltip="Machine"/>
              </a:rPr>
              <a:t>machines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(MI)</a:t>
            </a:r>
          </a:p>
          <a:p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AI research is defined as the study of "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4" tooltip="Intelligent agent"/>
              </a:rPr>
              <a:t>intelligent agents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": any device that perceives its environment and takes actions to maximize chance of successfully achieving the goals.</a:t>
            </a:r>
          </a:p>
          <a:p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The term AI is applied when a machine mimics "cognitive" functions, such as "learning" and "problem solving".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goal of machine learning (ML) is to understand the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structure of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fit that data into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that can be understood and utilized by people.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pmf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two random variables X and Y are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p(X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joint distribution or joint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pmf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captures properties of both X and Y, i.e. how they are related.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(X, Y)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p(X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joint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pmf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we find individual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pmf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called marginal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pmf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(X, Y) and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= 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(X, Y)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For continuous random variable we apply integration over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pdf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Conditional distribution: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X|Y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(X|Y) = p(X=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|Y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conditional probability definition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X|Y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(X|Y)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(X, Y)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(Y)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276600"/>
            <a:ext cx="533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Bernoulli Trial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Bernoulli Trial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an experiment whose outcome is random (and has one of two outcomes (e.g. heads or tails).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pmf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X;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 = p(X=1) = p and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 = p(X=0) =1- p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E[X] = p,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(X) =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-p)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Think of it is a Boolean random variable,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X.</a:t>
            </a:r>
          </a:p>
          <a:p>
            <a:endParaRPr lang="en-IN" sz="1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set of random {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,…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variables is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independent and identically distributed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(IID) if all variables in the set are mutually independent and all are governed by the same probability distribution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coin flip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Assume an unbiased coin X that takes two values {0,1}.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all coin flips use the same coin, we assume that they are IID Bernoulli trials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is modelled by the Binomial Distribution when we perform multiple Bernoulli trials.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E[X]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(X)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-p)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goes to infinity, the Normal distribution approximates the Binomial distribution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Classification is like a coin flip, you’re either right or wrong.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classification is independent, then the number of correct classifications is governed by a Binomial distribution.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Binomial distribution is approximated by the Normal distribution.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Normal distribution lets us estimate how close the TRUE error is to the SAMPLE error.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5450" y="1701006"/>
            <a:ext cx="5753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71600" y="57912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number of correct classifications </a:t>
            </a:r>
            <a:r>
              <a:rPr lang="en-IN" b="1" i="1" dirty="0" smtClean="0"/>
              <a:t>K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MEASURE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 measure tells usefulness, how precise, unbiased, noisy, quantify the difference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Measure should be different for different model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Classifier, linear regression, probability density estimator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error: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4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(h)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the sample error of hypothesis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respect to the target function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data sample set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the proportion of examples in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misclassifies.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True error: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6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) is the true error of hypothesis </a:t>
            </a: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with respect to the target function </a:t>
            </a: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and data distribution 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6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) is the probability </a:t>
            </a:r>
            <a:r>
              <a:rPr lang="en-IN" sz="2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will misclassify an instance drawn at random according to 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D.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estimating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Misclassified: h(x) != </a:t>
            </a:r>
            <a:r>
              <a:rPr lang="en-IN" sz="2400" i="1" dirty="0" smtClean="0"/>
              <a:t>f</a:t>
            </a:r>
            <a:r>
              <a:rPr lang="en-IN" sz="2400" dirty="0" smtClean="0"/>
              <a:t>(x), correctly classified: h(x) = </a:t>
            </a:r>
            <a:r>
              <a:rPr lang="en-IN" sz="2400" i="1" dirty="0" smtClean="0"/>
              <a:t>f</a:t>
            </a:r>
            <a:r>
              <a:rPr lang="en-IN" sz="2400" dirty="0" smtClean="0"/>
              <a:t>(x)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BIAS: If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the training set,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4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is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optimistically biased. 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an unbiased estimate we need a validation set that was not used in training.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Variance: Even without bias,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4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h) may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still vary from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Choose sample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size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using distribution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measure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4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What can we conclude about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(h) from error</a:t>
            </a:r>
            <a:r>
              <a:rPr lang="en-IN" sz="24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(h)?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/>
                <a:cs typeface="Times New Roman"/>
              </a:rPr>
              <a:t>We measure the size of a vector using a function called </a:t>
            </a:r>
            <a:r>
              <a:rPr lang="en-IN" sz="2400" i="1" dirty="0" smtClean="0">
                <a:latin typeface="Times New Roman"/>
                <a:cs typeface="Times New Roman"/>
              </a:rPr>
              <a:t>norm.</a:t>
            </a:r>
            <a:endParaRPr lang="en-IN" sz="2400" dirty="0" smtClean="0">
              <a:latin typeface="Times New Roman"/>
              <a:cs typeface="Times New Roman"/>
            </a:endParaRPr>
          </a:p>
          <a:p>
            <a:r>
              <a:rPr lang="en-IN" sz="2400" dirty="0" smtClean="0">
                <a:latin typeface="Times New Roman"/>
                <a:cs typeface="Times New Roman"/>
              </a:rPr>
              <a:t>The L</a:t>
            </a:r>
            <a:r>
              <a:rPr lang="en-IN" sz="2400" baseline="30000" dirty="0" smtClean="0">
                <a:latin typeface="Times New Roman"/>
                <a:cs typeface="Times New Roman"/>
              </a:rPr>
              <a:t>p</a:t>
            </a:r>
            <a:r>
              <a:rPr lang="en-IN" sz="2400" dirty="0" smtClean="0">
                <a:latin typeface="Times New Roman"/>
                <a:cs typeface="Times New Roman"/>
              </a:rPr>
              <a:t> norm is ||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dirty="0" smtClean="0">
                <a:latin typeface="Times New Roman"/>
                <a:cs typeface="Times New Roman"/>
              </a:rPr>
              <a:t>||</a:t>
            </a:r>
            <a:r>
              <a:rPr lang="en-IN" sz="2400" baseline="-25000" dirty="0" smtClean="0">
                <a:latin typeface="Times New Roman"/>
                <a:cs typeface="Times New Roman"/>
              </a:rPr>
              <a:t>p</a:t>
            </a:r>
            <a:r>
              <a:rPr lang="en-IN" sz="2400" dirty="0" smtClean="0">
                <a:latin typeface="Times New Roman"/>
                <a:cs typeface="Times New Roman"/>
              </a:rPr>
              <a:t> = (Σ|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baseline="-25000" dirty="0" smtClean="0">
                <a:latin typeface="Times New Roman"/>
                <a:cs typeface="Times New Roman"/>
              </a:rPr>
              <a:t>i</a:t>
            </a:r>
            <a:r>
              <a:rPr lang="en-IN" sz="2400" dirty="0" smtClean="0">
                <a:latin typeface="Times New Roman"/>
                <a:cs typeface="Times New Roman"/>
              </a:rPr>
              <a:t>|</a:t>
            </a:r>
            <a:r>
              <a:rPr lang="en-IN" sz="2400" baseline="30000" dirty="0" smtClean="0">
                <a:latin typeface="Times New Roman"/>
                <a:cs typeface="Times New Roman"/>
              </a:rPr>
              <a:t>p</a:t>
            </a:r>
            <a:r>
              <a:rPr lang="en-IN" sz="2400" dirty="0" smtClean="0">
                <a:latin typeface="Times New Roman"/>
                <a:cs typeface="Times New Roman"/>
              </a:rPr>
              <a:t>)</a:t>
            </a:r>
            <a:r>
              <a:rPr lang="en-IN" sz="2400" baseline="30000" dirty="0" smtClean="0">
                <a:latin typeface="Times New Roman"/>
                <a:cs typeface="Times New Roman"/>
              </a:rPr>
              <a:t>1/p</a:t>
            </a:r>
            <a:r>
              <a:rPr lang="en-IN" sz="2400" dirty="0" smtClean="0">
                <a:latin typeface="Times New Roman"/>
                <a:cs typeface="Times New Roman"/>
              </a:rPr>
              <a:t>; p &gt;= 1</a:t>
            </a:r>
          </a:p>
          <a:p>
            <a:r>
              <a:rPr lang="en-IN" sz="2400" dirty="0" smtClean="0">
                <a:latin typeface="Times New Roman"/>
                <a:cs typeface="Times New Roman"/>
              </a:rPr>
              <a:t>Norm functions mapping vectors to nonnegative values.</a:t>
            </a:r>
          </a:p>
          <a:p>
            <a:r>
              <a:rPr lang="en-IN" sz="2400" dirty="0" smtClean="0">
                <a:latin typeface="Times New Roman"/>
                <a:cs typeface="Times New Roman"/>
              </a:rPr>
              <a:t>Usually the norm of a vector 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dirty="0" smtClean="0">
                <a:latin typeface="Times New Roman"/>
                <a:cs typeface="Times New Roman"/>
              </a:rPr>
              <a:t> measures the distance from the origin to the point 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IN" sz="2400" dirty="0" smtClean="0">
                <a:latin typeface="Times New Roman"/>
                <a:cs typeface="Times New Roman"/>
              </a:rPr>
              <a:t>A Norm is any function </a:t>
            </a:r>
            <a:r>
              <a:rPr lang="en-IN" sz="2400" i="1" dirty="0" smtClean="0">
                <a:latin typeface="Times New Roman"/>
                <a:cs typeface="Times New Roman"/>
              </a:rPr>
              <a:t>f</a:t>
            </a:r>
            <a:r>
              <a:rPr lang="en-IN" sz="2400" dirty="0" smtClean="0">
                <a:latin typeface="Times New Roman"/>
                <a:cs typeface="Times New Roman"/>
              </a:rPr>
              <a:t> that satisfies the following properties:</a:t>
            </a:r>
          </a:p>
          <a:p>
            <a:r>
              <a:rPr lang="en-IN" sz="2400" i="1" dirty="0" smtClean="0">
                <a:latin typeface="Times New Roman"/>
                <a:cs typeface="Times New Roman"/>
              </a:rPr>
              <a:t>f</a:t>
            </a:r>
            <a:r>
              <a:rPr lang="en-IN" sz="2400" dirty="0" smtClean="0">
                <a:latin typeface="Times New Roman"/>
                <a:cs typeface="Times New Roman"/>
              </a:rPr>
              <a:t>(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dirty="0" smtClean="0">
                <a:latin typeface="Times New Roman"/>
                <a:cs typeface="Times New Roman"/>
              </a:rPr>
              <a:t>) = 0; 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dirty="0" smtClean="0">
                <a:latin typeface="Times New Roman"/>
                <a:cs typeface="Times New Roman"/>
              </a:rPr>
              <a:t> = </a:t>
            </a:r>
            <a:r>
              <a:rPr lang="en-IN" sz="2400" b="1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IN" sz="2400" i="1" dirty="0">
                <a:latin typeface="Times New Roman"/>
                <a:cs typeface="Times New Roman"/>
              </a:rPr>
              <a:t>f</a:t>
            </a:r>
            <a:r>
              <a:rPr lang="en-IN" sz="2400" dirty="0">
                <a:latin typeface="Times New Roman"/>
                <a:cs typeface="Times New Roman"/>
              </a:rPr>
              <a:t>(</a:t>
            </a:r>
            <a:r>
              <a:rPr lang="en-IN" sz="2400" b="1" dirty="0" smtClean="0">
                <a:latin typeface="Times New Roman"/>
                <a:cs typeface="Times New Roman"/>
              </a:rPr>
              <a:t>x+y</a:t>
            </a:r>
            <a:r>
              <a:rPr lang="en-IN" sz="2400" dirty="0" smtClean="0">
                <a:latin typeface="Times New Roman"/>
                <a:cs typeface="Times New Roman"/>
              </a:rPr>
              <a:t>) </a:t>
            </a:r>
            <a:r>
              <a:rPr lang="en-IN" sz="2400" dirty="0" smtClean="0">
                <a:latin typeface="Times New Roman"/>
                <a:cs typeface="Times New Roman"/>
                <a:sym typeface="Symbol"/>
              </a:rPr>
              <a:t> </a:t>
            </a:r>
            <a:r>
              <a:rPr lang="en-IN" sz="2400" i="1" dirty="0" smtClean="0">
                <a:latin typeface="Times New Roman"/>
                <a:cs typeface="Times New Roman"/>
              </a:rPr>
              <a:t>f</a:t>
            </a:r>
            <a:r>
              <a:rPr lang="en-IN" sz="2400" dirty="0" smtClean="0">
                <a:latin typeface="Times New Roman"/>
                <a:cs typeface="Times New Roman"/>
              </a:rPr>
              <a:t>(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dirty="0">
                <a:latin typeface="Times New Roman"/>
                <a:cs typeface="Times New Roman"/>
              </a:rPr>
              <a:t>) </a:t>
            </a:r>
            <a:r>
              <a:rPr lang="en-IN" sz="2400" dirty="0" smtClean="0">
                <a:latin typeface="Times New Roman"/>
                <a:cs typeface="Times New Roman"/>
              </a:rPr>
              <a:t>+ </a:t>
            </a:r>
            <a:r>
              <a:rPr lang="en-IN" sz="2400" i="1" dirty="0">
                <a:latin typeface="Times New Roman"/>
                <a:cs typeface="Times New Roman"/>
              </a:rPr>
              <a:t>f</a:t>
            </a:r>
            <a:r>
              <a:rPr lang="en-IN" sz="2400" dirty="0" smtClean="0">
                <a:latin typeface="Times New Roman"/>
                <a:cs typeface="Times New Roman"/>
              </a:rPr>
              <a:t>(</a:t>
            </a:r>
            <a:r>
              <a:rPr lang="en-IN" sz="2400" b="1" dirty="0" smtClean="0">
                <a:latin typeface="Times New Roman"/>
                <a:cs typeface="Times New Roman"/>
              </a:rPr>
              <a:t>y</a:t>
            </a:r>
            <a:r>
              <a:rPr lang="en-IN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IN" sz="2400" dirty="0" smtClean="0">
                <a:latin typeface="Times New Roman"/>
                <a:cs typeface="Times New Roman"/>
              </a:rPr>
              <a:t>For all α ε R, </a:t>
            </a:r>
            <a:r>
              <a:rPr lang="en-IN" sz="2400" i="1" dirty="0" smtClean="0">
                <a:latin typeface="Times New Roman"/>
                <a:cs typeface="Times New Roman"/>
              </a:rPr>
              <a:t>f</a:t>
            </a:r>
            <a:r>
              <a:rPr lang="en-IN" sz="2400" dirty="0" smtClean="0">
                <a:latin typeface="Times New Roman"/>
                <a:cs typeface="Times New Roman"/>
              </a:rPr>
              <a:t>(α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dirty="0" smtClean="0">
                <a:latin typeface="Times New Roman"/>
                <a:cs typeface="Times New Roman"/>
              </a:rPr>
              <a:t>) = |α| </a:t>
            </a:r>
            <a:r>
              <a:rPr lang="en-IN" sz="2400" i="1" dirty="0">
                <a:latin typeface="Times New Roman"/>
                <a:cs typeface="Times New Roman"/>
              </a:rPr>
              <a:t>f</a:t>
            </a:r>
            <a:r>
              <a:rPr lang="en-IN" sz="2400" dirty="0">
                <a:latin typeface="Times New Roman"/>
                <a:cs typeface="Times New Roman"/>
              </a:rPr>
              <a:t>(</a:t>
            </a:r>
            <a:r>
              <a:rPr lang="en-IN" sz="2400" b="1" dirty="0">
                <a:latin typeface="Times New Roman"/>
                <a:cs typeface="Times New Roman"/>
              </a:rPr>
              <a:t>x</a:t>
            </a:r>
            <a:r>
              <a:rPr lang="en-IN" sz="2400" dirty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/>
                <a:cs typeface="Times New Roman"/>
              </a:rPr>
              <a:t>L</a:t>
            </a:r>
            <a:r>
              <a:rPr lang="en-IN" sz="2400" baseline="30000" dirty="0">
                <a:latin typeface="Times New Roman"/>
                <a:cs typeface="Times New Roman"/>
              </a:rPr>
              <a:t>2</a:t>
            </a:r>
            <a:r>
              <a:rPr lang="en-IN" sz="2400" dirty="0">
                <a:latin typeface="Times New Roman"/>
                <a:cs typeface="Times New Roman"/>
              </a:rPr>
              <a:t> norm with p =2, known as Eucledean norm, denoted as ||x|</a:t>
            </a:r>
            <a:r>
              <a:rPr lang="en-IN" sz="2400" dirty="0" smtClean="0">
                <a:latin typeface="Times New Roman"/>
                <a:cs typeface="Times New Roman"/>
              </a:rPr>
              <a:t>|</a:t>
            </a:r>
          </a:p>
          <a:p>
            <a:endParaRPr lang="en-IN" sz="13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Squared L</a:t>
            </a:r>
            <a:r>
              <a:rPr lang="en-IN" sz="2400" baseline="30000" dirty="0">
                <a:latin typeface="Times New Roman"/>
                <a:cs typeface="Times New Roman"/>
              </a:rPr>
              <a:t>2</a:t>
            </a:r>
            <a:r>
              <a:rPr lang="en-IN" sz="2400" dirty="0">
                <a:latin typeface="Times New Roman"/>
                <a:cs typeface="Times New Roman"/>
              </a:rPr>
              <a:t> norm, written as 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baseline="30000" dirty="0" smtClean="0">
                <a:latin typeface="Times New Roman"/>
                <a:cs typeface="Times New Roman"/>
              </a:rPr>
              <a:t>T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</a:p>
          <a:p>
            <a:endParaRPr lang="en-IN" sz="1300" b="1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L</a:t>
            </a:r>
            <a:r>
              <a:rPr lang="en-IN" sz="2400" baseline="30000" dirty="0">
                <a:latin typeface="Times New Roman"/>
                <a:cs typeface="Times New Roman"/>
              </a:rPr>
              <a:t>1 </a:t>
            </a:r>
            <a:r>
              <a:rPr lang="en-IN" sz="2400" dirty="0">
                <a:latin typeface="Times New Roman"/>
                <a:cs typeface="Times New Roman"/>
              </a:rPr>
              <a:t>norm</a:t>
            </a:r>
            <a:r>
              <a:rPr lang="en-IN" sz="2400" baseline="30000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||</a:t>
            </a:r>
            <a:r>
              <a:rPr lang="en-IN" sz="2400" b="1" dirty="0">
                <a:latin typeface="Times New Roman"/>
                <a:cs typeface="Times New Roman"/>
              </a:rPr>
              <a:t>x</a:t>
            </a:r>
            <a:r>
              <a:rPr lang="en-IN" sz="2400" dirty="0">
                <a:latin typeface="Times New Roman"/>
                <a:cs typeface="Times New Roman"/>
              </a:rPr>
              <a:t>||</a:t>
            </a:r>
            <a:r>
              <a:rPr lang="en-IN" sz="2400" baseline="-25000" dirty="0">
                <a:latin typeface="Times New Roman"/>
                <a:cs typeface="Times New Roman"/>
              </a:rPr>
              <a:t>1</a:t>
            </a:r>
            <a:r>
              <a:rPr lang="en-IN" sz="2400" dirty="0">
                <a:latin typeface="Times New Roman"/>
                <a:cs typeface="Times New Roman"/>
              </a:rPr>
              <a:t> = Σ|</a:t>
            </a:r>
            <a:r>
              <a:rPr lang="en-IN" sz="2400" i="1" dirty="0">
                <a:latin typeface="Times New Roman"/>
                <a:cs typeface="Times New Roman"/>
              </a:rPr>
              <a:t>x</a:t>
            </a:r>
            <a:r>
              <a:rPr lang="en-IN" sz="2400" baseline="-25000" dirty="0">
                <a:latin typeface="Times New Roman"/>
                <a:cs typeface="Times New Roman"/>
              </a:rPr>
              <a:t>i</a:t>
            </a:r>
            <a:r>
              <a:rPr lang="en-IN" sz="2400" dirty="0" smtClean="0">
                <a:latin typeface="Times New Roman"/>
                <a:cs typeface="Times New Roman"/>
              </a:rPr>
              <a:t>|</a:t>
            </a:r>
          </a:p>
          <a:p>
            <a:endParaRPr lang="en-IN" sz="13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Max norm Σ||</a:t>
            </a:r>
            <a:r>
              <a:rPr lang="en-IN" sz="2400" b="1" dirty="0" smtClean="0">
                <a:latin typeface="Times New Roman"/>
                <a:cs typeface="Times New Roman"/>
              </a:rPr>
              <a:t>x</a:t>
            </a:r>
            <a:r>
              <a:rPr lang="en-IN" sz="2400" dirty="0" smtClean="0">
                <a:latin typeface="Times New Roman"/>
                <a:cs typeface="Times New Roman"/>
              </a:rPr>
              <a:t>|</a:t>
            </a:r>
            <a:r>
              <a:rPr lang="en-IN" sz="2400" dirty="0">
                <a:latin typeface="Times New Roman"/>
                <a:cs typeface="Times New Roman"/>
              </a:rPr>
              <a:t>|</a:t>
            </a:r>
            <a:r>
              <a:rPr lang="en-IN" sz="2400" baseline="-25000" dirty="0">
                <a:latin typeface="Times New Roman"/>
                <a:cs typeface="Times New Roman"/>
              </a:rPr>
              <a:t>∞ </a:t>
            </a:r>
            <a:r>
              <a:rPr lang="en-IN" sz="2400" dirty="0">
                <a:latin typeface="Times New Roman"/>
                <a:cs typeface="Times New Roman"/>
              </a:rPr>
              <a:t>= max</a:t>
            </a:r>
            <a:r>
              <a:rPr lang="en-IN" sz="2400" i="1" baseline="-25000" dirty="0">
                <a:latin typeface="Times New Roman"/>
                <a:cs typeface="Times New Roman"/>
              </a:rPr>
              <a:t>i</a:t>
            </a:r>
            <a:r>
              <a:rPr lang="en-IN" sz="2400" dirty="0">
                <a:latin typeface="Times New Roman"/>
                <a:cs typeface="Times New Roman"/>
              </a:rPr>
              <a:t> |</a:t>
            </a:r>
            <a:r>
              <a:rPr lang="en-IN" sz="2400" i="1" dirty="0">
                <a:latin typeface="Times New Roman"/>
                <a:cs typeface="Times New Roman"/>
              </a:rPr>
              <a:t>x</a:t>
            </a:r>
            <a:r>
              <a:rPr lang="en-IN" sz="2400" i="1" baseline="-25000" dirty="0">
                <a:latin typeface="Times New Roman"/>
                <a:cs typeface="Times New Roman"/>
              </a:rPr>
              <a:t>i</a:t>
            </a:r>
            <a:r>
              <a:rPr lang="en-IN" sz="2400" dirty="0" smtClean="0">
                <a:latin typeface="Times New Roman"/>
                <a:cs typeface="Times New Roman"/>
              </a:rPr>
              <a:t>|</a:t>
            </a:r>
          </a:p>
          <a:p>
            <a:endParaRPr lang="en-IN" sz="13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Size of a matrix using Frobenious norm ||</a:t>
            </a:r>
            <a:r>
              <a:rPr lang="en-IN" sz="2400" b="1" dirty="0">
                <a:latin typeface="Times New Roman"/>
                <a:cs typeface="Times New Roman"/>
              </a:rPr>
              <a:t>A</a:t>
            </a:r>
            <a:r>
              <a:rPr lang="en-IN" sz="2400" dirty="0">
                <a:latin typeface="Times New Roman"/>
                <a:cs typeface="Times New Roman"/>
              </a:rPr>
              <a:t>||</a:t>
            </a:r>
            <a:r>
              <a:rPr lang="en-IN" sz="2400" baseline="-25000" dirty="0">
                <a:latin typeface="Times New Roman"/>
                <a:cs typeface="Times New Roman"/>
              </a:rPr>
              <a:t>F</a:t>
            </a:r>
            <a:r>
              <a:rPr lang="en-IN" sz="2400" dirty="0">
                <a:latin typeface="Times New Roman"/>
                <a:cs typeface="Times New Roman"/>
              </a:rPr>
              <a:t> = √ Σ</a:t>
            </a:r>
            <a:r>
              <a:rPr lang="en-IN" sz="2400" baseline="-25000" dirty="0">
                <a:latin typeface="Times New Roman"/>
                <a:cs typeface="Times New Roman"/>
              </a:rPr>
              <a:t>i,j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lang="en-IN" sz="2400" b="1" dirty="0">
                <a:latin typeface="Times New Roman"/>
                <a:cs typeface="Times New Roman"/>
              </a:rPr>
              <a:t>A</a:t>
            </a:r>
            <a:r>
              <a:rPr lang="en-IN" sz="2400" baseline="30000" dirty="0">
                <a:latin typeface="Times New Roman"/>
                <a:cs typeface="Times New Roman"/>
              </a:rPr>
              <a:t>2</a:t>
            </a:r>
            <a:r>
              <a:rPr lang="en-IN" sz="2400" baseline="-25000" dirty="0">
                <a:latin typeface="Times New Roman"/>
                <a:cs typeface="Times New Roman"/>
              </a:rPr>
              <a:t>i,</a:t>
            </a:r>
            <a:r>
              <a:rPr lang="en-IN" sz="2400" baseline="-25000" dirty="0" smtClean="0">
                <a:latin typeface="Times New Roman"/>
                <a:cs typeface="Times New Roman"/>
              </a:rPr>
              <a:t>j</a:t>
            </a:r>
          </a:p>
          <a:p>
            <a:endParaRPr lang="en-IN" sz="1300" baseline="-250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Dot product  of two vectors x</a:t>
            </a:r>
            <a:r>
              <a:rPr lang="en-IN" sz="2400" baseline="30000" dirty="0">
                <a:latin typeface="Times New Roman"/>
                <a:cs typeface="Times New Roman"/>
              </a:rPr>
              <a:t>T</a:t>
            </a:r>
            <a:r>
              <a:rPr lang="en-IN" sz="2400" dirty="0">
                <a:latin typeface="Times New Roman"/>
                <a:cs typeface="Times New Roman"/>
              </a:rPr>
              <a:t> y = ||x||</a:t>
            </a:r>
            <a:r>
              <a:rPr lang="en-IN" sz="2400" baseline="-25000" dirty="0">
                <a:latin typeface="Times New Roman"/>
                <a:cs typeface="Times New Roman"/>
              </a:rPr>
              <a:t>2</a:t>
            </a:r>
            <a:r>
              <a:rPr lang="en-IN" sz="2400" dirty="0">
                <a:latin typeface="Times New Roman"/>
                <a:cs typeface="Times New Roman"/>
              </a:rPr>
              <a:t> ||y||</a:t>
            </a:r>
            <a:r>
              <a:rPr lang="en-IN" sz="2400" baseline="-25000" dirty="0">
                <a:latin typeface="Times New Roman"/>
                <a:cs typeface="Times New Roman"/>
              </a:rPr>
              <a:t>2 </a:t>
            </a:r>
            <a:r>
              <a:rPr lang="en-IN" sz="2400" dirty="0">
                <a:latin typeface="Times New Roman"/>
                <a:cs typeface="Times New Roman"/>
              </a:rPr>
              <a:t>cos 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2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Machine learning differs from traditional computational approaches.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traditional computing, algorithms are sets of explicitly programmed instructions used by computers to calculate or problem solve.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Machine learning algorithms allow for computers to train on data inputs and use statistical analysis in order to output values that fall within a specific range.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Machine learning facilitates computers in building models from sample data in order to automate decision-making processes based on data inputs.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Absolute error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 squared error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Accuracy: Number of misclassification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Confusion Matrix – (two class classification)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Precision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Recall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building deals with statistical data analysis.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out relationship between a set of random variables.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random variable whose possible values are outcomes of a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phenomenon, a function mapping the sample space to the real numbers, normally probability.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random variable is of particular interest, referred to as dependent variable, or response.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remaining random variables are called independent variables or predictors.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dependence of the response on the predictors includes an error term to account for uncertainties.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Linear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Linear models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describe a continuous response variable as a function of one or more predictor/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variables.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a linear relationship between the variables (attributes) by defining the model as a function 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which maps input variables (attributes) to output or target variable.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2200"/>
            <a:ext cx="3581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Instead of evaluating response variable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function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)), we make it more flexible using a set of associated parameters.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the relationship between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linear.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Assumption: The data could be adequately modeled with a straight line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943894" y="4914106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0" y="6019800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7338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 flipH="1" flipV="1">
            <a:off x="4495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505200" y="5715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191000" y="5105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2578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276600" y="5715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5486400" y="4724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9624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3657600" y="5562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4876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514600" y="4495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276600" y="4572000"/>
            <a:ext cx="2362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114800"/>
            <a:ext cx="20955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assumption is not perfectly satisfied in the Figure.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increasing ‘w’ changes the point at which the        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line crosses y axis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x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Add a single parameter 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enhancing the model with any gradient using the choice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w.</a:t>
            </a:r>
          </a:p>
          <a:p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it is not realistic 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 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0 is zero.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Adding one more parameter to the model overcomes the problem;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753394" y="19042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14600" y="2590800"/>
            <a:ext cx="2819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14600" y="1524000"/>
            <a:ext cx="1828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14600" y="1524000"/>
            <a:ext cx="1600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14600" y="1295400"/>
            <a:ext cx="1447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1219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Supervised Machine Learning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changes the gradient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many functions which could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be used to define the mapping.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(supervised) example (also called a data point or instance) is simply an input-output pair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which specifies that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ground-truth output for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ultimate goal is to develop a finely tuned predictor function 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such that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learning task now involves using the input-target pattern choose two suitable values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143000"/>
            <a:ext cx="25908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 flipH="1" flipV="1">
            <a:off x="5562600" y="1447800"/>
            <a:ext cx="1066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Supervised Machine Learning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predictor: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w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pPr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Where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constants.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general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+ …</a:t>
            </a:r>
          </a:p>
          <a:p>
            <a:pPr fontAlgn="base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goal is to find the perfect values of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… in 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to make our predictor work as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possible</a:t>
            </a:r>
            <a:r>
              <a:rPr lang="en-US" sz="2400" dirty="0" smtClean="0"/>
              <a:t>.</a:t>
            </a:r>
          </a:p>
          <a:p>
            <a:pPr fontAlgn="base">
              <a:buNone/>
            </a:pPr>
            <a:endParaRPr lang="en-US" sz="1000" dirty="0" smtClean="0"/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define what is the meaning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best.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main resource of machine learning is the data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Learning is about taking the training data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producing a predictor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which is a function that takes inputs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tries to map them to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43815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Good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best solution consists of the values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produce a line that passes as close as possible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data points.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minimum squared difference between the target value and the predicted value is a measure of  how good is the model, determined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loss function.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loss 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or cost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that maps an event or values of one or more variables onto a real number intuitively representing some "cost" associated with the event.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loss minimization framework is to cast learning as an optimization problem.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105401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Loss is always positive and lower the loss better the function describes the data.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Average loss function: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1/N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h(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37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“Learning” optimizes the loss function so that, given input data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accurately predict value 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6673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14800" y="2362200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squared difference is defined as: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h(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point and known as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squared loss function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 :=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h(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field of study that gives computers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the ability to learn without being explicitly programmed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ML has the ability to automatically obtain deep insights, recognize unknown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create high performing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predictive models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700" i="1" dirty="0"/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 computer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said to learn from experience E with respect to some task T and some performance measure P, if its performance on T, as measured by P, improves with experience 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predict the traffic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patterns at a busy intersection (task T),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machine learning algorithm with data about past traffic patterns (experience E) and, if it has successfully “learned”, it will then do better at predicting future traffic patterns (performance measure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Tune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produce the model  that results lowest value of the average Loss function.</a:t>
            </a:r>
          </a:p>
          <a:p>
            <a:pPr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N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1/N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h(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                                                              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Minimization of the squared loss function is the basis of Least square error method of function approximation.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loss functions, like Absolute Loss function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Searching for points where the gradient of a function is zero, called minima.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determine the value of the zero gradient point (minima, maxima)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examine the second derivative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900" y="2819400"/>
            <a:ext cx="42291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819400"/>
            <a:ext cx="44196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20000" y="4343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Average loss function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4114800"/>
            <a:ext cx="19812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7048500" y="4076700"/>
            <a:ext cx="2057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=1/N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 h(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=1/N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 h(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>
              <a:buNone/>
            </a:pPr>
            <a:endParaRPr lang="en-US" sz="3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=1/N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 (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.</a:t>
            </a:r>
          </a:p>
          <a:p>
            <a:pPr>
              <a:buNone/>
            </a:pP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Differentiating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 calculating the partial derivatives with respect to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equating them to zero to obtain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Differentiating again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w.r.t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we find  the point at which loss is minimum.                                                                                     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1/N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 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(1/N(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))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av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i="1" baseline="30000" dirty="0" err="1" smtClean="0"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av</a:t>
            </a:r>
            <a:endParaRPr lang="en-US" sz="2400" i="1" baseline="30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1100" dirty="0" smtClean="0"/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av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5181600"/>
            <a:ext cx="2971800" cy="12192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505200" y="24384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one turning point that correspond to minimum loss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819400"/>
            <a:ext cx="1981200" cy="10668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733800"/>
            <a:ext cx="3962400" cy="13716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495800" y="51816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we can compute the best parameter values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linear regression model we predict the output for some input.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Precise prediction is limited by linear model.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general, it is more useful to express a range of values rather than any particular one.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simple linear model can fit a small dataset and used for prediction.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model can be extended to larger sets of attributes, modeling complex relationship between input and output.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/>
                <a:cs typeface="Times New Roman"/>
              </a:rPr>
              <a:t>Matrix multiplication is not commutative.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600" dirty="0" smtClean="0">
                <a:latin typeface="Times New Roman"/>
                <a:cs typeface="Times New Roman"/>
              </a:rPr>
              <a:t>Dot product between two vectors are commutative </a:t>
            </a:r>
            <a:r>
              <a:rPr lang="en-US" sz="2600" b="1" dirty="0" err="1" smtClean="0">
                <a:latin typeface="Times New Roman"/>
                <a:cs typeface="Times New Roman"/>
              </a:rPr>
              <a:t>x</a:t>
            </a:r>
            <a:r>
              <a:rPr lang="en-US" sz="26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600" b="1" dirty="0" err="1" smtClean="0">
                <a:latin typeface="Times New Roman"/>
                <a:cs typeface="Times New Roman"/>
              </a:rPr>
              <a:t>y</a:t>
            </a:r>
            <a:r>
              <a:rPr lang="en-US" sz="2600" b="1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= </a:t>
            </a:r>
            <a:r>
              <a:rPr lang="en-US" sz="2600" b="1" dirty="0" err="1" smtClean="0">
                <a:latin typeface="Times New Roman"/>
                <a:cs typeface="Times New Roman"/>
              </a:rPr>
              <a:t>y</a:t>
            </a:r>
            <a:r>
              <a:rPr lang="en-US" sz="26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600" b="1" dirty="0" err="1" smtClean="0">
                <a:latin typeface="Times New Roman"/>
                <a:cs typeface="Times New Roman"/>
              </a:rPr>
              <a:t>x</a:t>
            </a:r>
            <a:endParaRPr lang="en-US" sz="2600" b="1" dirty="0" smtClean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600" dirty="0" smtClean="0">
                <a:latin typeface="Times New Roman"/>
                <a:cs typeface="Times New Roman"/>
              </a:rPr>
              <a:t>(AB)</a:t>
            </a:r>
            <a:r>
              <a:rPr lang="en-US" sz="2600" baseline="30000" dirty="0" smtClean="0"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latin typeface="Times New Roman"/>
                <a:cs typeface="Times New Roman"/>
              </a:rPr>
              <a:t> = B</a:t>
            </a:r>
            <a:r>
              <a:rPr lang="en-US" sz="2600" baseline="30000" dirty="0" smtClean="0"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latin typeface="Times New Roman"/>
                <a:cs typeface="Times New Roman"/>
              </a:rPr>
              <a:t>A</a:t>
            </a:r>
            <a:r>
              <a:rPr lang="en-US" sz="2600" baseline="30000" dirty="0" smtClean="0"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latin typeface="Times New Roman"/>
                <a:cs typeface="Times New Roman"/>
              </a:rPr>
              <a:t>; A and B are matrices</a:t>
            </a:r>
          </a:p>
          <a:p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2600" dirty="0" smtClean="0">
                <a:latin typeface="Times New Roman"/>
                <a:cs typeface="Times New Roman"/>
              </a:rPr>
              <a:t>A system of linear equation: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z="2600" b="1" dirty="0" smtClean="0">
                <a:latin typeface="Times New Roman"/>
                <a:cs typeface="Times New Roman"/>
              </a:rPr>
              <a:t>Ax</a:t>
            </a:r>
            <a:r>
              <a:rPr lang="en-US" sz="2600" dirty="0" smtClean="0">
                <a:latin typeface="Times New Roman"/>
                <a:cs typeface="Times New Roman"/>
              </a:rPr>
              <a:t> = </a:t>
            </a:r>
            <a:r>
              <a:rPr lang="en-US" sz="2600" b="1" dirty="0" smtClean="0">
                <a:latin typeface="Times New Roman"/>
                <a:cs typeface="Times New Roman"/>
              </a:rPr>
              <a:t>b</a:t>
            </a:r>
            <a:r>
              <a:rPr lang="en-US" sz="2600" dirty="0" smtClean="0">
                <a:latin typeface="Times New Roman"/>
                <a:cs typeface="Times New Roman"/>
              </a:rPr>
              <a:t>; </a:t>
            </a:r>
            <a:r>
              <a:rPr lang="en-US" sz="2600" b="1" dirty="0" smtClean="0">
                <a:latin typeface="Times New Roman"/>
                <a:cs typeface="Times New Roman"/>
              </a:rPr>
              <a:t>A</a:t>
            </a:r>
            <a:r>
              <a:rPr lang="en-US" sz="2600" dirty="0" smtClean="0">
                <a:latin typeface="Times New Roman"/>
                <a:cs typeface="Times New Roman"/>
              </a:rPr>
              <a:t> is a known matrix and </a:t>
            </a:r>
            <a:r>
              <a:rPr lang="en-US" sz="2600" b="1" dirty="0" smtClean="0">
                <a:latin typeface="Times New Roman"/>
                <a:cs typeface="Times New Roman"/>
              </a:rPr>
              <a:t>b</a:t>
            </a:r>
            <a:r>
              <a:rPr lang="en-US" sz="2600" dirty="0" smtClean="0">
                <a:latin typeface="Times New Roman"/>
                <a:cs typeface="Times New Roman"/>
              </a:rPr>
              <a:t> is a known vector, </a:t>
            </a:r>
            <a:r>
              <a:rPr lang="en-US" sz="2600" b="1" dirty="0" smtClean="0">
                <a:latin typeface="Times New Roman"/>
                <a:cs typeface="Times New Roman"/>
              </a:rPr>
              <a:t>x</a:t>
            </a:r>
            <a:r>
              <a:rPr lang="en-US" sz="2600" dirty="0" smtClean="0">
                <a:latin typeface="Times New Roman"/>
                <a:cs typeface="Times New Roman"/>
              </a:rPr>
              <a:t> is a vector of unknown variables to solve.</a:t>
            </a:r>
          </a:p>
          <a:p>
            <a:pPr marL="0" indent="0">
              <a:buNone/>
            </a:pPr>
            <a:endParaRPr lang="en-US" sz="1300" dirty="0" smtClean="0">
              <a:latin typeface="Times New Roman"/>
              <a:cs typeface="Times New Roman"/>
            </a:endParaRPr>
          </a:p>
          <a:p>
            <a:r>
              <a:rPr lang="en-US" sz="2600" b="1" dirty="0" smtClean="0">
                <a:latin typeface="Times New Roman"/>
                <a:cs typeface="Times New Roman"/>
              </a:rPr>
              <a:t>A</a:t>
            </a:r>
            <a:r>
              <a:rPr lang="en-US" sz="2600" baseline="-25000" dirty="0" smtClean="0">
                <a:latin typeface="Times New Roman"/>
                <a:cs typeface="Times New Roman"/>
              </a:rPr>
              <a:t>1,1</a:t>
            </a:r>
            <a:r>
              <a:rPr lang="en-US" sz="2600" i="1" dirty="0" smtClean="0">
                <a:latin typeface="Times New Roman"/>
                <a:cs typeface="Times New Roman"/>
              </a:rPr>
              <a:t>x</a:t>
            </a:r>
            <a:r>
              <a:rPr lang="en-US" sz="2600" baseline="-25000" dirty="0" smtClean="0">
                <a:latin typeface="Times New Roman"/>
                <a:cs typeface="Times New Roman"/>
              </a:rPr>
              <a:t>1</a:t>
            </a:r>
            <a:r>
              <a:rPr lang="en-US" sz="2600" dirty="0" smtClean="0">
                <a:latin typeface="Times New Roman"/>
                <a:cs typeface="Times New Roman"/>
              </a:rPr>
              <a:t> + </a:t>
            </a:r>
            <a:r>
              <a:rPr lang="en-US" sz="2600" b="1" dirty="0" smtClean="0">
                <a:latin typeface="Times New Roman"/>
                <a:cs typeface="Times New Roman"/>
              </a:rPr>
              <a:t>A</a:t>
            </a:r>
            <a:r>
              <a:rPr lang="en-US" sz="2600" baseline="-25000" dirty="0" smtClean="0">
                <a:latin typeface="Times New Roman"/>
                <a:cs typeface="Times New Roman"/>
              </a:rPr>
              <a:t>1,2</a:t>
            </a:r>
            <a:r>
              <a:rPr lang="en-US" sz="2600" i="1" dirty="0" smtClean="0">
                <a:latin typeface="Times New Roman"/>
                <a:cs typeface="Times New Roman"/>
              </a:rPr>
              <a:t>x</a:t>
            </a:r>
            <a:r>
              <a:rPr lang="en-US" sz="2600" baseline="-25000" dirty="0" smtClean="0">
                <a:latin typeface="Times New Roman"/>
                <a:cs typeface="Times New Roman"/>
              </a:rPr>
              <a:t>2 </a:t>
            </a:r>
            <a:r>
              <a:rPr lang="en-US" sz="2600" dirty="0" smtClean="0">
                <a:latin typeface="Times New Roman"/>
                <a:cs typeface="Times New Roman"/>
              </a:rPr>
              <a:t>+ …..</a:t>
            </a:r>
            <a:r>
              <a:rPr lang="en-US" sz="2600" b="1" dirty="0" smtClean="0">
                <a:latin typeface="Times New Roman"/>
                <a:cs typeface="Times New Roman"/>
              </a:rPr>
              <a:t>A</a:t>
            </a:r>
            <a:r>
              <a:rPr lang="en-US" sz="2600" baseline="-25000" dirty="0" smtClean="0">
                <a:latin typeface="Times New Roman"/>
                <a:cs typeface="Times New Roman"/>
              </a:rPr>
              <a:t>1,n</a:t>
            </a:r>
            <a:r>
              <a:rPr lang="en-US" sz="2600" i="1" dirty="0" smtClean="0">
                <a:latin typeface="Times New Roman"/>
                <a:cs typeface="Times New Roman"/>
              </a:rPr>
              <a:t>x</a:t>
            </a:r>
            <a:r>
              <a:rPr lang="en-US" sz="2600" baseline="-25000" dirty="0" smtClean="0">
                <a:latin typeface="Times New Roman"/>
                <a:cs typeface="Times New Roman"/>
              </a:rPr>
              <a:t>n</a:t>
            </a:r>
            <a:r>
              <a:rPr lang="en-US" sz="2600" dirty="0" smtClean="0">
                <a:latin typeface="Times New Roman"/>
                <a:cs typeface="Times New Roman"/>
              </a:rPr>
              <a:t> = b</a:t>
            </a:r>
            <a:r>
              <a:rPr lang="en-US" sz="2600" baseline="-25000" dirty="0" smtClean="0">
                <a:latin typeface="Times New Roman"/>
                <a:cs typeface="Times New Roman"/>
              </a:rPr>
              <a:t>1</a:t>
            </a:r>
          </a:p>
          <a:p>
            <a:r>
              <a:rPr lang="en-US" sz="2600" baseline="-25000" dirty="0" smtClean="0">
                <a:latin typeface="Times New Roman"/>
                <a:cs typeface="Times New Roman"/>
              </a:rPr>
              <a:t>………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b="1" dirty="0">
                <a:latin typeface="Times New Roman"/>
                <a:cs typeface="Times New Roman"/>
              </a:rPr>
              <a:t>x = A</a:t>
            </a:r>
            <a:r>
              <a:rPr lang="en-US" sz="2600" b="1" baseline="30000" dirty="0">
                <a:latin typeface="Times New Roman"/>
                <a:cs typeface="Times New Roman"/>
              </a:rPr>
              <a:t>-1</a:t>
            </a:r>
            <a:r>
              <a:rPr lang="en-US" sz="2600" b="1" dirty="0">
                <a:latin typeface="Times New Roman"/>
                <a:cs typeface="Times New Roman"/>
              </a:rPr>
              <a:t>b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630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Dependence and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i="1" dirty="0" smtClean="0">
                <a:latin typeface="Times New Roman"/>
                <a:cs typeface="Times New Roman"/>
              </a:rPr>
              <a:t>linear combination </a:t>
            </a:r>
            <a:r>
              <a:rPr lang="en-US" sz="2400" dirty="0" smtClean="0">
                <a:latin typeface="Times New Roman"/>
                <a:cs typeface="Times New Roman"/>
              </a:rPr>
              <a:t>of some set of vectors {</a:t>
            </a:r>
            <a:r>
              <a:rPr lang="en-US" sz="2400" b="1" dirty="0" smtClean="0">
                <a:latin typeface="Times New Roman"/>
                <a:cs typeface="Times New Roman"/>
              </a:rPr>
              <a:t>v</a:t>
            </a:r>
            <a:r>
              <a:rPr lang="en-US" sz="2400" baseline="30000" dirty="0" smtClean="0">
                <a:latin typeface="Times New Roman"/>
                <a:cs typeface="Times New Roman"/>
              </a:rPr>
              <a:t>(1)</a:t>
            </a:r>
            <a:r>
              <a:rPr lang="en-US" sz="2400" dirty="0" smtClean="0">
                <a:latin typeface="Times New Roman"/>
                <a:cs typeface="Times New Roman"/>
              </a:rPr>
              <a:t>, …</a:t>
            </a:r>
            <a:r>
              <a:rPr lang="en-US" sz="2400" b="1" dirty="0" smtClean="0">
                <a:latin typeface="Times New Roman"/>
                <a:cs typeface="Times New Roman"/>
              </a:rPr>
              <a:t>v</a:t>
            </a:r>
            <a:r>
              <a:rPr lang="en-US" sz="2400" baseline="30000" dirty="0" smtClean="0">
                <a:latin typeface="Times New Roman"/>
                <a:cs typeface="Times New Roman"/>
              </a:rPr>
              <a:t>(n)</a:t>
            </a:r>
            <a:r>
              <a:rPr lang="en-US" sz="2400" dirty="0" smtClean="0">
                <a:latin typeface="Times New Roman"/>
                <a:cs typeface="Times New Roman"/>
              </a:rPr>
              <a:t>}is given by multiplying each vector </a:t>
            </a:r>
            <a:r>
              <a:rPr lang="en-US" sz="2400" b="1" dirty="0" smtClean="0">
                <a:latin typeface="Times New Roman"/>
                <a:cs typeface="Times New Roman"/>
              </a:rPr>
              <a:t>v</a:t>
            </a:r>
            <a:r>
              <a:rPr lang="en-US" sz="2400" baseline="30000" dirty="0" smtClean="0">
                <a:latin typeface="Times New Roman"/>
                <a:cs typeface="Times New Roman"/>
              </a:rPr>
              <a:t>(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i</a:t>
            </a:r>
            <a:r>
              <a:rPr lang="en-US" sz="2400" baseline="30000" dirty="0" smtClean="0">
                <a:latin typeface="Times New Roman"/>
                <a:cs typeface="Times New Roman"/>
              </a:rPr>
              <a:t>) </a:t>
            </a:r>
            <a:r>
              <a:rPr lang="en-US" sz="2400" dirty="0" smtClean="0">
                <a:latin typeface="Times New Roman"/>
                <a:cs typeface="Times New Roman"/>
              </a:rPr>
              <a:t>by a corresponding scalar coefficient and adding the results: </a:t>
            </a:r>
            <a:r>
              <a:rPr lang="en-US" sz="2400" dirty="0" err="1" smtClean="0">
                <a:latin typeface="Times New Roman"/>
                <a:cs typeface="Times New Roman"/>
              </a:rPr>
              <a:t>Σ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c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b="1" dirty="0" smtClean="0">
                <a:latin typeface="Times New Roman"/>
                <a:cs typeface="Times New Roman"/>
              </a:rPr>
              <a:t>v</a:t>
            </a:r>
            <a:r>
              <a:rPr lang="en-US" sz="2400" baseline="30000" dirty="0" smtClean="0">
                <a:latin typeface="Times New Roman"/>
                <a:cs typeface="Times New Roman"/>
              </a:rPr>
              <a:t>(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i</a:t>
            </a:r>
            <a:r>
              <a:rPr lang="en-US" sz="2400" baseline="30000" dirty="0" smtClean="0">
                <a:latin typeface="Times New Roman"/>
                <a:cs typeface="Times New Roman"/>
              </a:rPr>
              <a:t>)  </a:t>
            </a:r>
          </a:p>
          <a:p>
            <a:endParaRPr lang="en-US" sz="1200" baseline="300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i="1" dirty="0" smtClean="0">
                <a:latin typeface="Times New Roman"/>
                <a:cs typeface="Times New Roman"/>
              </a:rPr>
              <a:t>span</a:t>
            </a:r>
            <a:r>
              <a:rPr lang="en-US" sz="2400" dirty="0" smtClean="0">
                <a:latin typeface="Times New Roman"/>
                <a:cs typeface="Times New Roman"/>
              </a:rPr>
              <a:t> of a set of vectors is the set of all points obtainable by linear combination of the original vectors.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A set of vectors is </a:t>
            </a:r>
            <a:r>
              <a:rPr lang="en-US" sz="2400" i="1" dirty="0" smtClean="0">
                <a:latin typeface="Times New Roman"/>
                <a:cs typeface="Times New Roman"/>
              </a:rPr>
              <a:t>linearly independent </a:t>
            </a:r>
            <a:r>
              <a:rPr lang="en-US" sz="2400" dirty="0" smtClean="0">
                <a:latin typeface="Times New Roman"/>
                <a:cs typeface="Times New Roman"/>
              </a:rPr>
              <a:t>if no vector in the set is a linear combination of the other vectors.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In order for the matrix </a:t>
            </a:r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to have an inverse, we need to ensure that </a:t>
            </a:r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x = </a:t>
            </a:r>
            <a:r>
              <a:rPr lang="en-US" sz="2400" b="1" dirty="0" smtClean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 has at most one solution for each value of </a:t>
            </a:r>
            <a:r>
              <a:rPr lang="en-US" sz="2400" b="1" dirty="0" smtClean="0">
                <a:latin typeface="Times New Roman"/>
                <a:cs typeface="Times New Roman"/>
              </a:rPr>
              <a:t>b. </a:t>
            </a:r>
            <a:endParaRPr lang="en-US" sz="2400" b="1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790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kind of matrix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d</a:t>
            </a:r>
            <a:r>
              <a:rPr lang="en-US" sz="2400" dirty="0" err="1" smtClean="0">
                <a:latin typeface="Times New Roman"/>
                <a:cs typeface="Times New Roman"/>
              </a:rPr>
              <a:t>iag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b="1" dirty="0" smtClean="0">
                <a:latin typeface="Times New Roman"/>
                <a:cs typeface="Times New Roman"/>
              </a:rPr>
              <a:t>v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b="1" dirty="0" smtClean="0">
                <a:latin typeface="Times New Roman"/>
                <a:cs typeface="Times New Roman"/>
              </a:rPr>
              <a:t>x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b="1" dirty="0" smtClean="0">
                <a:latin typeface="Times New Roman"/>
                <a:cs typeface="Times New Roman"/>
              </a:rPr>
              <a:t>v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2400" b="1" dirty="0" smtClean="0">
                <a:latin typeface="Times New Roman"/>
                <a:cs typeface="Times New Roman"/>
              </a:rPr>
              <a:t>x </a:t>
            </a:r>
            <a:r>
              <a:rPr lang="en-US" sz="2400" dirty="0" smtClean="0">
                <a:latin typeface="Times New Roman"/>
                <a:cs typeface="Times New Roman"/>
              </a:rPr>
              <a:t>; scale each element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by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endParaRPr lang="en-US" sz="1200" b="1" i="1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Inverting a square diagonal matrix is possible only if every diagonal element is non-zero.</a:t>
            </a:r>
          </a:p>
          <a:p>
            <a:pPr marL="0" indent="0">
              <a:buNone/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    </a:t>
            </a:r>
            <a:r>
              <a:rPr lang="en-US" sz="2400" dirty="0" err="1" smtClean="0">
                <a:latin typeface="Times New Roman"/>
                <a:cs typeface="Times New Roman"/>
              </a:rPr>
              <a:t>diag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v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baseline="30000" dirty="0" smtClean="0">
                <a:latin typeface="Times New Roman"/>
                <a:cs typeface="Times New Roman"/>
              </a:rPr>
              <a:t>-1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dirty="0" err="1" smtClean="0">
                <a:latin typeface="Times New Roman"/>
                <a:cs typeface="Times New Roman"/>
              </a:rPr>
              <a:t>diag</a:t>
            </a:r>
            <a:r>
              <a:rPr lang="en-US" sz="2400" dirty="0" smtClean="0">
                <a:latin typeface="Times New Roman"/>
                <a:cs typeface="Times New Roman"/>
              </a:rPr>
              <a:t> ([1/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, … </a:t>
            </a:r>
            <a:r>
              <a:rPr lang="en-US" sz="2400" dirty="0">
                <a:latin typeface="Times New Roman"/>
                <a:cs typeface="Times New Roman"/>
              </a:rPr>
              <a:t>1/</a:t>
            </a:r>
            <a:r>
              <a:rPr lang="en-US" sz="2400" i="1" dirty="0" err="1" smtClean="0">
                <a:latin typeface="Times New Roman"/>
                <a:cs typeface="Times New Roman"/>
              </a:rPr>
              <a:t>v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]</a:t>
            </a:r>
            <a:r>
              <a:rPr lang="en-US" sz="2400" baseline="30000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Obtain a less expensive algorithm by restricting matrix as diagonal matrix.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Vector </a:t>
            </a:r>
            <a:r>
              <a:rPr lang="en-US" sz="2400" b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 and vector </a:t>
            </a:r>
            <a:r>
              <a:rPr lang="en-US" sz="2400" b="1" dirty="0" smtClean="0">
                <a:latin typeface="Times New Roman"/>
                <a:cs typeface="Times New Roman"/>
              </a:rPr>
              <a:t>y </a:t>
            </a:r>
            <a:r>
              <a:rPr lang="en-US" sz="2400" dirty="0" smtClean="0">
                <a:latin typeface="Times New Roman"/>
                <a:cs typeface="Times New Roman"/>
              </a:rPr>
              <a:t>are </a:t>
            </a:r>
            <a:r>
              <a:rPr lang="en-US" sz="2400" i="1" dirty="0" smtClean="0">
                <a:latin typeface="Times New Roman"/>
                <a:cs typeface="Times New Roman"/>
              </a:rPr>
              <a:t>orthogonal </a:t>
            </a:r>
            <a:r>
              <a:rPr lang="en-US" sz="2400" dirty="0" smtClean="0">
                <a:latin typeface="Times New Roman"/>
                <a:cs typeface="Times New Roman"/>
              </a:rPr>
              <a:t>to each other if </a:t>
            </a:r>
            <a:r>
              <a:rPr lang="en-US" sz="2400" b="1" dirty="0" err="1" smtClean="0">
                <a:latin typeface="Times New Roman"/>
                <a:cs typeface="Times New Roman"/>
              </a:rPr>
              <a:t>x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400" b="1" dirty="0" err="1" smtClean="0">
                <a:latin typeface="Times New Roman"/>
                <a:cs typeface="Times New Roman"/>
              </a:rPr>
              <a:t>y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0</a:t>
            </a:r>
          </a:p>
          <a:p>
            <a:endParaRPr lang="en-US" sz="13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If the vectors are orthogonal with unit norm, call them </a:t>
            </a:r>
            <a:r>
              <a:rPr lang="en-US" sz="2400" i="1" dirty="0" smtClean="0">
                <a:latin typeface="Times New Roman"/>
                <a:cs typeface="Times New Roman"/>
              </a:rPr>
              <a:t>orthonormal</a:t>
            </a:r>
            <a:endParaRPr lang="en-US" sz="2400" i="1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97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kind of matrix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An orthogonal matrix is a square matrix whose rows are mutually orthonormal and whose columns are mutually orthonormal: </a:t>
            </a:r>
            <a:r>
              <a:rPr lang="en-US" sz="2400" b="1" dirty="0" smtClean="0">
                <a:latin typeface="Times New Roman"/>
                <a:cs typeface="Times New Roman"/>
              </a:rPr>
              <a:t>AA</a:t>
            </a:r>
            <a:r>
              <a:rPr lang="en-US" sz="2400" baseline="30000" dirty="0" smtClean="0">
                <a:latin typeface="Times New Roman"/>
                <a:cs typeface="Times New Roman"/>
              </a:rPr>
              <a:t>T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r>
              <a:rPr lang="en-US" sz="2400" baseline="30000" dirty="0" smtClean="0">
                <a:latin typeface="Times New Roman"/>
                <a:cs typeface="Times New Roman"/>
              </a:rPr>
              <a:t>T</a:t>
            </a:r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b="1" dirty="0" smtClean="0">
                <a:latin typeface="Times New Roman"/>
                <a:cs typeface="Times New Roman"/>
              </a:rPr>
              <a:t>I </a:t>
            </a:r>
            <a:r>
              <a:rPr lang="en-US" sz="2400" dirty="0" smtClean="0">
                <a:latin typeface="Times New Roman"/>
                <a:cs typeface="Times New Roman"/>
              </a:rPr>
              <a:t>implies</a:t>
            </a:r>
            <a:r>
              <a:rPr lang="en-US" sz="2400" b="1" dirty="0" smtClean="0">
                <a:latin typeface="Times New Roman"/>
                <a:cs typeface="Times New Roman"/>
              </a:rPr>
              <a:t> A</a:t>
            </a:r>
            <a:r>
              <a:rPr lang="en-US" sz="2400" baseline="30000" dirty="0" smtClean="0">
                <a:latin typeface="Times New Roman"/>
                <a:cs typeface="Times New Roman"/>
              </a:rPr>
              <a:t>-1</a:t>
            </a:r>
            <a:r>
              <a:rPr lang="en-US" sz="2400" b="1" dirty="0" smtClean="0">
                <a:latin typeface="Times New Roman"/>
                <a:cs typeface="Times New Roman"/>
              </a:rPr>
              <a:t> = A</a:t>
            </a:r>
            <a:r>
              <a:rPr lang="en-US" sz="2400" baseline="30000" dirty="0" smtClean="0">
                <a:latin typeface="Times New Roman"/>
                <a:cs typeface="Times New Roman"/>
              </a:rPr>
              <a:t>T</a:t>
            </a:r>
          </a:p>
          <a:p>
            <a:endParaRPr lang="en-US" sz="1200" b="1" baseline="300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Orthogonal matrices are of interest because their inverse is less expensive to compute.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A unit vector is a vector with unit norm: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 ||</a:t>
            </a:r>
            <a:r>
              <a:rPr lang="en-US" sz="2400" b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||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 = 1</a:t>
            </a:r>
          </a:p>
          <a:p>
            <a:pPr marL="0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Decompose matrices in ways that show us information about their functional properties which are not obvious from the presentation of the matrix as an array of elements.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34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Eigen-Decomposition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Decomposition of a matrix into set of eigenvectors and eigenvalues.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An eigenvector of a square matrix </a:t>
            </a:r>
            <a:r>
              <a:rPr lang="en-US" sz="2400" b="1" dirty="0" err="1" smtClean="0">
                <a:latin typeface="Times New Roman"/>
                <a:cs typeface="Times New Roman"/>
              </a:rPr>
              <a:t>A</a:t>
            </a:r>
            <a:r>
              <a:rPr lang="en-US" sz="2400" b="1" baseline="-25000" dirty="0" err="1" smtClean="0">
                <a:latin typeface="Times New Roman"/>
                <a:cs typeface="Times New Roman"/>
              </a:rPr>
              <a:t>n×n</a:t>
            </a:r>
            <a:r>
              <a:rPr lang="en-US" sz="2400" dirty="0" smtClean="0">
                <a:latin typeface="Times New Roman"/>
                <a:cs typeface="Times New Roman"/>
              </a:rPr>
              <a:t> is a nonzero vector 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n-US" sz="2400" b="1" baseline="-25000" dirty="0" smtClean="0">
                <a:latin typeface="Times New Roman"/>
                <a:cs typeface="Times New Roman"/>
              </a:rPr>
              <a:t>n×1</a:t>
            </a:r>
            <a:r>
              <a:rPr lang="en-US" sz="2400" dirty="0" smtClean="0">
                <a:latin typeface="Times New Roman"/>
                <a:cs typeface="Times New Roman"/>
              </a:rPr>
              <a:t> such that multiplication by </a:t>
            </a:r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alters only the scale of </a:t>
            </a:r>
            <a:r>
              <a:rPr lang="en-US" sz="2400" b="1" dirty="0" smtClean="0">
                <a:latin typeface="Times New Roman"/>
                <a:cs typeface="Times New Roman"/>
              </a:rPr>
              <a:t>u: Au = </a:t>
            </a:r>
            <a:r>
              <a:rPr lang="en-US" sz="2400" dirty="0" err="1" smtClean="0">
                <a:latin typeface="Times New Roman"/>
                <a:cs typeface="Times New Roman"/>
              </a:rPr>
              <a:t>λ</a:t>
            </a:r>
            <a:r>
              <a:rPr lang="en-US" sz="2400" b="1" dirty="0" err="1" smtClean="0">
                <a:latin typeface="Times New Roman"/>
                <a:cs typeface="Times New Roman"/>
              </a:rPr>
              <a:t>u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not the direction.</a:t>
            </a:r>
          </a:p>
          <a:p>
            <a:endParaRPr lang="en-US" sz="1200" b="1" dirty="0">
              <a:latin typeface="Times New Roman"/>
              <a:cs typeface="Times New Roman"/>
            </a:endParaRPr>
          </a:p>
          <a:p>
            <a:r>
              <a:rPr lang="el-GR" sz="2400" dirty="0" smtClean="0">
                <a:latin typeface="Times New Roman"/>
                <a:cs typeface="Times New Roman"/>
              </a:rPr>
              <a:t>λ</a:t>
            </a:r>
            <a:r>
              <a:rPr lang="en-US" sz="2400" dirty="0" smtClean="0">
                <a:latin typeface="Times New Roman"/>
                <a:cs typeface="Times New Roman"/>
              </a:rPr>
              <a:t> is called eigenvalue, scalar corresponding to this eigenvector, real or complex</a:t>
            </a:r>
          </a:p>
          <a:p>
            <a:endParaRPr lang="en-US" sz="1200" b="1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If </a:t>
            </a:r>
            <a:r>
              <a:rPr lang="en-US" sz="2400" b="1" dirty="0" smtClean="0">
                <a:latin typeface="Times New Roman"/>
                <a:cs typeface="Times New Roman"/>
              </a:rPr>
              <a:t>u </a:t>
            </a:r>
            <a:r>
              <a:rPr lang="en-US" sz="2400" dirty="0" smtClean="0">
                <a:latin typeface="Times New Roman"/>
                <a:cs typeface="Times New Roman"/>
              </a:rPr>
              <a:t>is an eigenvector of </a:t>
            </a:r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, then any rescaled vector α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for </a:t>
            </a:r>
            <a:r>
              <a:rPr lang="en-US" sz="2400" dirty="0"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latin typeface="Times New Roman"/>
                <a:cs typeface="Times New Roman"/>
              </a:rPr>
              <a:t> ε R, α ≠ 0, α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has the same eigenvalue.</a:t>
            </a:r>
          </a:p>
          <a:p>
            <a:endParaRPr lang="en-US" sz="1200" b="1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Assume </a:t>
            </a:r>
            <a:r>
              <a:rPr lang="en-US" sz="2400" b="1" dirty="0" smtClean="0">
                <a:latin typeface="Times New Roman"/>
                <a:cs typeface="Times New Roman"/>
              </a:rPr>
              <a:t>Au </a:t>
            </a:r>
            <a:r>
              <a:rPr lang="en-US" sz="2400" b="1" dirty="0">
                <a:latin typeface="Times New Roman"/>
                <a:cs typeface="Times New Roman"/>
              </a:rPr>
              <a:t>= </a:t>
            </a:r>
            <a:r>
              <a:rPr lang="en-US" sz="2400" dirty="0" err="1" smtClean="0">
                <a:latin typeface="Times New Roman"/>
                <a:cs typeface="Times New Roman"/>
              </a:rPr>
              <a:t>λ</a:t>
            </a:r>
            <a:r>
              <a:rPr lang="en-US" sz="2400" b="1" dirty="0" err="1" smtClean="0">
                <a:latin typeface="Times New Roman"/>
                <a:cs typeface="Times New Roman"/>
              </a:rPr>
              <a:t>u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b="1" dirty="0" smtClean="0">
                <a:latin typeface="Times New Roman"/>
                <a:cs typeface="Times New Roman"/>
              </a:rPr>
              <a:t> A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err="1" smtClean="0">
                <a:latin typeface="Times New Roman"/>
                <a:cs typeface="Times New Roman"/>
              </a:rPr>
              <a:t>α</a:t>
            </a:r>
            <a:r>
              <a:rPr lang="en-US" sz="2400" b="1" dirty="0" err="1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α(</a:t>
            </a:r>
            <a:r>
              <a:rPr lang="en-US" sz="2400" b="1" dirty="0" smtClean="0">
                <a:latin typeface="Times New Roman"/>
                <a:cs typeface="Times New Roman"/>
              </a:rPr>
              <a:t>Au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b="1" dirty="0" smtClean="0">
                <a:latin typeface="Times New Roman"/>
                <a:cs typeface="Times New Roman"/>
              </a:rPr>
              <a:t>= </a:t>
            </a:r>
            <a:r>
              <a:rPr lang="en-US" sz="2400" dirty="0" err="1" smtClean="0">
                <a:latin typeface="Times New Roman"/>
                <a:cs typeface="Times New Roman"/>
              </a:rPr>
              <a:t>αλ</a:t>
            </a:r>
            <a:r>
              <a:rPr lang="en-US" sz="2400" b="1" dirty="0" err="1" smtClean="0">
                <a:latin typeface="Times New Roman"/>
                <a:cs typeface="Times New Roman"/>
              </a:rPr>
              <a:t>u</a:t>
            </a:r>
            <a:r>
              <a:rPr lang="en-US" sz="2400" b="1" dirty="0" smtClean="0">
                <a:latin typeface="Times New Roman"/>
                <a:cs typeface="Times New Roman"/>
              </a:rPr>
              <a:t> = </a:t>
            </a:r>
            <a:r>
              <a:rPr lang="en-US" sz="2400" dirty="0" smtClean="0">
                <a:latin typeface="Times New Roman"/>
                <a:cs typeface="Times New Roman"/>
              </a:rPr>
              <a:t>λ(</a:t>
            </a:r>
            <a:r>
              <a:rPr lang="en-US" sz="2400" dirty="0" err="1" smtClean="0">
                <a:latin typeface="Times New Roman"/>
                <a:cs typeface="Times New Roman"/>
              </a:rPr>
              <a:t>α</a:t>
            </a:r>
            <a:r>
              <a:rPr lang="en-US" sz="2400" b="1" dirty="0" err="1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59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a ML problem, say the input is denoted by x and the output is y</a:t>
            </a:r>
          </a:p>
          <a:p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There should exist a relationship (pattern) between the input and output values. Lets say that y = f(x), known as the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target function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Machine learning algorithms try to guess a ``hypothesis'' function h(x) that approximates unknown f(.).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set of all possible hypotheses is known as the Hypothesis set H(.)</a:t>
            </a:r>
          </a:p>
          <a:p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goal is the learning process is to find the final hypothesis that best approximates the unknown target function.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Characteristic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sz="2400" b="1" dirty="0" smtClean="0">
                <a:latin typeface="Times New Roman"/>
                <a:cs typeface="Times New Roman"/>
              </a:rPr>
              <a:t>A</a:t>
            </a:r>
            <a:r>
              <a:rPr lang="el-GR" sz="2400" dirty="0" smtClean="0">
                <a:latin typeface="Times New Roman"/>
                <a:cs typeface="Times New Roman"/>
              </a:rPr>
              <a:t>·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l-GR" sz="2400" dirty="0" smtClean="0">
                <a:latin typeface="Times New Roman"/>
                <a:cs typeface="Times New Roman"/>
              </a:rPr>
              <a:t>-λ·</a:t>
            </a:r>
            <a:r>
              <a:rPr lang="en-US" sz="2400" b="1" dirty="0" smtClean="0">
                <a:latin typeface="Times New Roman"/>
                <a:cs typeface="Times New Roman"/>
              </a:rPr>
              <a:t>u </a:t>
            </a:r>
            <a:r>
              <a:rPr lang="el-GR"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l-GR" sz="2400" dirty="0" smtClean="0">
                <a:latin typeface="Times New Roman"/>
                <a:cs typeface="Times New Roman"/>
              </a:rPr>
              <a:t>0</a:t>
            </a:r>
            <a:endParaRPr lang="el-GR" sz="2400" dirty="0">
              <a:latin typeface="Times New Roman"/>
              <a:cs typeface="Times New Roman"/>
            </a:endParaRPr>
          </a:p>
          <a:p>
            <a:r>
              <a:rPr lang="en-US" sz="2400" b="1" dirty="0" err="1" smtClean="0"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latin typeface="Times New Roman"/>
                <a:cs typeface="Times New Roman"/>
              </a:rPr>
              <a:t>·</a:t>
            </a:r>
            <a:r>
              <a:rPr lang="en-US" sz="2400" b="1" dirty="0" err="1" smtClean="0">
                <a:latin typeface="Times New Roman"/>
                <a:cs typeface="Times New Roman"/>
              </a:rPr>
              <a:t>u</a:t>
            </a:r>
            <a:r>
              <a:rPr lang="en-US" sz="2400" dirty="0" err="1" smtClean="0">
                <a:latin typeface="Times New Roman"/>
                <a:cs typeface="Times New Roman"/>
              </a:rPr>
              <a:t>-λ·</a:t>
            </a:r>
            <a:r>
              <a:rPr lang="en-US" sz="2400" b="1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err="1" smtClean="0">
                <a:latin typeface="Times New Roman"/>
                <a:cs typeface="Times New Roman"/>
              </a:rPr>
              <a:t>·</a:t>
            </a:r>
            <a:r>
              <a:rPr lang="en-US" sz="2400" b="1" dirty="0" err="1" smtClean="0">
                <a:latin typeface="Times New Roman"/>
                <a:cs typeface="Times New Roman"/>
              </a:rPr>
              <a:t>u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0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l-GR" sz="2400" dirty="0">
                <a:latin typeface="Times New Roman"/>
                <a:cs typeface="Times New Roman"/>
              </a:rPr>
              <a:t>(</a:t>
            </a:r>
            <a:r>
              <a:rPr lang="el-GR" sz="2400" b="1" dirty="0">
                <a:latin typeface="Times New Roman"/>
                <a:cs typeface="Times New Roman"/>
              </a:rPr>
              <a:t>A</a:t>
            </a:r>
            <a:r>
              <a:rPr lang="el-GR" sz="2400" dirty="0">
                <a:latin typeface="Times New Roman"/>
                <a:cs typeface="Times New Roman"/>
              </a:rPr>
              <a:t>-λ·</a:t>
            </a:r>
            <a:r>
              <a:rPr lang="el-GR" sz="2400" b="1" dirty="0">
                <a:latin typeface="Times New Roman"/>
                <a:cs typeface="Times New Roman"/>
              </a:rPr>
              <a:t>I</a:t>
            </a:r>
            <a:r>
              <a:rPr lang="el-GR" sz="2400" dirty="0">
                <a:latin typeface="Times New Roman"/>
                <a:cs typeface="Times New Roman"/>
              </a:rPr>
              <a:t>)</a:t>
            </a:r>
            <a:r>
              <a:rPr lang="el-GR" sz="2400" dirty="0" smtClean="0">
                <a:latin typeface="Times New Roman"/>
                <a:cs typeface="Times New Roman"/>
              </a:rPr>
              <a:t>·</a:t>
            </a:r>
            <a:r>
              <a:rPr lang="en-US" sz="2400" b="1" dirty="0" smtClean="0">
                <a:latin typeface="Times New Roman"/>
                <a:cs typeface="Times New Roman"/>
              </a:rPr>
              <a:t>u </a:t>
            </a:r>
            <a:r>
              <a:rPr lang="el-GR"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l-GR" sz="2400" dirty="0" smtClean="0">
                <a:latin typeface="Times New Roman"/>
                <a:cs typeface="Times New Roman"/>
              </a:rPr>
              <a:t>0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13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 non-zero, this equation will only have a solution if 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  </a:t>
            </a:r>
            <a:r>
              <a:rPr lang="el-GR" sz="2400" dirty="0" smtClean="0">
                <a:latin typeface="Times New Roman"/>
                <a:cs typeface="Times New Roman"/>
              </a:rPr>
              <a:t>|</a:t>
            </a:r>
            <a:r>
              <a:rPr lang="el-GR" sz="2400" b="1" dirty="0">
                <a:latin typeface="Times New Roman"/>
                <a:cs typeface="Times New Roman"/>
              </a:rPr>
              <a:t>A</a:t>
            </a:r>
            <a:r>
              <a:rPr lang="el-GR" sz="2400" dirty="0">
                <a:latin typeface="Times New Roman"/>
                <a:cs typeface="Times New Roman"/>
              </a:rPr>
              <a:t>-λ·</a:t>
            </a:r>
            <a:r>
              <a:rPr lang="el-GR" sz="2400" b="1" dirty="0">
                <a:latin typeface="Times New Roman"/>
                <a:cs typeface="Times New Roman"/>
              </a:rPr>
              <a:t>I</a:t>
            </a:r>
            <a:r>
              <a:rPr lang="el-GR" sz="2400" dirty="0" smtClean="0"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l-GR"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l-GR" sz="2400" dirty="0" smtClean="0">
                <a:latin typeface="Times New Roman"/>
                <a:cs typeface="Times New Roman"/>
              </a:rPr>
              <a:t>0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3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This equation is called </a:t>
            </a:r>
            <a:r>
              <a:rPr lang="en-US" sz="2600" dirty="0" smtClean="0">
                <a:latin typeface="Times New Roman"/>
                <a:cs typeface="Times New Roman"/>
              </a:rPr>
              <a:t>the </a:t>
            </a:r>
            <a:r>
              <a:rPr lang="en-US" sz="2800" dirty="0">
                <a:latin typeface="Times New Roman"/>
                <a:cs typeface="Times New Roman"/>
              </a:rPr>
              <a:t>Characteristic equation of </a:t>
            </a:r>
            <a:r>
              <a:rPr lang="en-US" sz="2800" b="1" dirty="0" smtClean="0">
                <a:latin typeface="Times New Roman"/>
                <a:cs typeface="Times New Roman"/>
              </a:rPr>
              <a:t>A</a:t>
            </a:r>
            <a:r>
              <a:rPr lang="en-US" sz="2600" dirty="0" smtClean="0">
                <a:latin typeface="Times New Roman"/>
                <a:cs typeface="Times New Roman"/>
              </a:rPr>
              <a:t>, and is </a:t>
            </a:r>
            <a:r>
              <a:rPr lang="en-US" sz="2600" dirty="0">
                <a:latin typeface="Times New Roman"/>
                <a:cs typeface="Times New Roman"/>
              </a:rPr>
              <a:t>an n</a:t>
            </a:r>
            <a:r>
              <a:rPr lang="en-US" sz="2600" baseline="30000" dirty="0">
                <a:latin typeface="Times New Roman"/>
                <a:cs typeface="Times New Roman"/>
              </a:rPr>
              <a:t>th</a:t>
            </a:r>
            <a:r>
              <a:rPr lang="en-US" sz="2600" dirty="0">
                <a:latin typeface="Times New Roman"/>
                <a:cs typeface="Times New Roman"/>
              </a:rPr>
              <a:t> order polynomial in </a:t>
            </a:r>
            <a:r>
              <a:rPr lang="en-US" sz="2600" dirty="0" err="1">
                <a:latin typeface="Times New Roman"/>
                <a:cs typeface="Times New Roman"/>
              </a:rPr>
              <a:t>λ</a:t>
            </a:r>
            <a:r>
              <a:rPr lang="en-US" sz="2600" dirty="0">
                <a:latin typeface="Times New Roman"/>
                <a:cs typeface="Times New Roman"/>
              </a:rPr>
              <a:t> with n roots.  </a:t>
            </a:r>
            <a:endParaRPr lang="en-US" sz="2600" dirty="0" smtClean="0">
              <a:latin typeface="Times New Roman"/>
              <a:cs typeface="Times New Roman"/>
            </a:endParaRPr>
          </a:p>
          <a:p>
            <a:endParaRPr lang="en-US" sz="1300" dirty="0">
              <a:latin typeface="Times New Roman"/>
              <a:cs typeface="Times New Roman"/>
            </a:endParaRPr>
          </a:p>
          <a:p>
            <a:r>
              <a:rPr lang="en-US" sz="2600" dirty="0" smtClean="0">
                <a:latin typeface="Times New Roman"/>
                <a:cs typeface="Times New Roman"/>
              </a:rPr>
              <a:t>These </a:t>
            </a:r>
            <a:r>
              <a:rPr lang="en-US" sz="2600" dirty="0">
                <a:latin typeface="Times New Roman"/>
                <a:cs typeface="Times New Roman"/>
              </a:rPr>
              <a:t>roots are called the eigenvalues of </a:t>
            </a:r>
            <a:r>
              <a:rPr lang="en-US" sz="2600" b="1" dirty="0" smtClean="0">
                <a:latin typeface="Times New Roman"/>
                <a:cs typeface="Times New Roman"/>
              </a:rPr>
              <a:t>A</a:t>
            </a:r>
            <a:r>
              <a:rPr lang="en-US" sz="2600" dirty="0" smtClean="0">
                <a:latin typeface="Times New Roman"/>
                <a:cs typeface="Times New Roman"/>
              </a:rPr>
              <a:t>, may </a:t>
            </a:r>
            <a:r>
              <a:rPr lang="en-US" sz="2600" dirty="0">
                <a:latin typeface="Times New Roman"/>
                <a:cs typeface="Times New Roman"/>
              </a:rPr>
              <a:t>be repeated. </a:t>
            </a:r>
            <a:endParaRPr lang="en-US" sz="2600" dirty="0" smtClean="0">
              <a:latin typeface="Times New Roman"/>
              <a:cs typeface="Times New Roman"/>
            </a:endParaRPr>
          </a:p>
          <a:p>
            <a:endParaRPr lang="en-US" sz="1300" dirty="0">
              <a:latin typeface="Times New Roman"/>
              <a:cs typeface="Times New Roman"/>
            </a:endParaRPr>
          </a:p>
          <a:p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For each eigenvalue there will be an eigenvector for which the eigenvalue equation is true.  </a:t>
            </a:r>
          </a:p>
        </p:txBody>
      </p:sp>
    </p:spTree>
    <p:extLst>
      <p:ext uri="{BB962C8B-B14F-4D97-AF65-F5344CB8AC3E}">
        <p14:creationId xmlns:p14="http://schemas.microsoft.com/office/powerpoint/2010/main" val="7672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45720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0" y="1785926"/>
            <a:ext cx="43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4 and 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-1 by solving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- 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0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for matrix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43900" y="2285992"/>
            <a:ext cx="295275" cy="304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28596" y="485776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most applications we normalize the eigenvector by transforming the length equal to one;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IN" sz="2400" baseline="30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7818" y="3000372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[3   2]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[-1   1]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Suppose that matrix </a:t>
            </a:r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has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linearly independent eigenvectors, {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n-US" sz="2400" baseline="30000" dirty="0" smtClean="0">
                <a:latin typeface="Times New Roman"/>
                <a:cs typeface="Times New Roman"/>
              </a:rPr>
              <a:t>(1)</a:t>
            </a:r>
            <a:r>
              <a:rPr lang="en-US" sz="2400" dirty="0" smtClean="0">
                <a:latin typeface="Times New Roman"/>
                <a:cs typeface="Times New Roman"/>
              </a:rPr>
              <a:t>, …, 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n-US" sz="2400" baseline="30000" dirty="0" smtClean="0">
                <a:latin typeface="Times New Roman"/>
                <a:cs typeface="Times New Roman"/>
              </a:rPr>
              <a:t>(n)</a:t>
            </a:r>
            <a:r>
              <a:rPr lang="en-US" sz="2400" dirty="0" smtClean="0">
                <a:latin typeface="Times New Roman"/>
                <a:cs typeface="Times New Roman"/>
              </a:rPr>
              <a:t>} with corresponding eigenvalues {λ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, …..</a:t>
            </a:r>
            <a:r>
              <a:rPr lang="en-US" sz="2400" dirty="0" err="1" smtClean="0">
                <a:latin typeface="Times New Roman"/>
                <a:cs typeface="Times New Roman"/>
              </a:rPr>
              <a:t>λ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}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Construct a matrix </a:t>
            </a:r>
            <a:r>
              <a:rPr lang="en-US" sz="2400" b="1" dirty="0" smtClean="0">
                <a:latin typeface="Times New Roman"/>
                <a:cs typeface="Times New Roman"/>
              </a:rPr>
              <a:t>U </a:t>
            </a:r>
            <a:r>
              <a:rPr lang="en-US" sz="2400" dirty="0" smtClean="0">
                <a:latin typeface="Times New Roman"/>
                <a:cs typeface="Times New Roman"/>
              </a:rPr>
              <a:t>with one eigenvector per column: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     U</a:t>
            </a:r>
            <a:r>
              <a:rPr lang="en-US" sz="2400" dirty="0" smtClean="0">
                <a:latin typeface="Times New Roman"/>
                <a:cs typeface="Times New Roman"/>
              </a:rPr>
              <a:t> = [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n-US" sz="2400" baseline="30000" dirty="0" smtClean="0">
                <a:latin typeface="Times New Roman"/>
                <a:cs typeface="Times New Roman"/>
              </a:rPr>
              <a:t>(1</a:t>
            </a:r>
            <a:r>
              <a:rPr lang="en-US" sz="2400" baseline="30000" dirty="0">
                <a:latin typeface="Times New Roman"/>
                <a:cs typeface="Times New Roman"/>
              </a:rPr>
              <a:t>)</a:t>
            </a:r>
            <a:r>
              <a:rPr lang="en-US" sz="2400" dirty="0">
                <a:latin typeface="Times New Roman"/>
                <a:cs typeface="Times New Roman"/>
              </a:rPr>
              <a:t>, …, 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n-US" sz="2400" baseline="30000" dirty="0" smtClean="0">
                <a:latin typeface="Times New Roman"/>
                <a:cs typeface="Times New Roman"/>
              </a:rPr>
              <a:t>(n)</a:t>
            </a:r>
            <a:r>
              <a:rPr lang="en-US" sz="2400" dirty="0" smtClean="0">
                <a:latin typeface="Times New Roman"/>
                <a:cs typeface="Times New Roman"/>
              </a:rPr>
              <a:t>]</a:t>
            </a:r>
          </a:p>
          <a:p>
            <a:pPr marL="0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Construct a vector </a:t>
            </a:r>
            <a:r>
              <a:rPr lang="en-US" sz="2400" b="1" dirty="0" err="1" smtClean="0">
                <a:latin typeface="Times New Roman"/>
                <a:cs typeface="Times New Roman"/>
              </a:rPr>
              <a:t>λ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with eigenvalues </a:t>
            </a:r>
            <a:r>
              <a:rPr lang="en-US" sz="2400" b="1" dirty="0" err="1" smtClean="0">
                <a:latin typeface="Times New Roman"/>
                <a:cs typeface="Times New Roman"/>
              </a:rPr>
              <a:t>λ</a:t>
            </a:r>
            <a:r>
              <a:rPr lang="en-US" sz="2400" dirty="0" smtClean="0">
                <a:latin typeface="Times New Roman"/>
                <a:cs typeface="Times New Roman"/>
              </a:rPr>
              <a:t> = [λ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, ….</a:t>
            </a:r>
            <a:r>
              <a:rPr lang="en-US" sz="2400" dirty="0" err="1" smtClean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]</a:t>
            </a:r>
            <a:r>
              <a:rPr lang="en-US" sz="2400" baseline="30000" dirty="0" smtClean="0">
                <a:latin typeface="Times New Roman"/>
                <a:cs typeface="Times New Roman"/>
              </a:rPr>
              <a:t>T</a:t>
            </a:r>
          </a:p>
          <a:p>
            <a:endParaRPr lang="en-US" sz="1200" baseline="30000" dirty="0">
              <a:latin typeface="Times New Roman"/>
              <a:cs typeface="Times New Roman"/>
            </a:endParaRPr>
          </a:p>
          <a:p>
            <a:r>
              <a:rPr lang="en-US" sz="2800" i="1" dirty="0">
                <a:latin typeface="Times New Roman"/>
                <a:cs typeface="Times New Roman"/>
              </a:rPr>
              <a:t>Eigenvectors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i="1" dirty="0">
                <a:latin typeface="Times New Roman"/>
                <a:cs typeface="Times New Roman"/>
              </a:rPr>
              <a:t>eigenvalues </a:t>
            </a:r>
            <a:r>
              <a:rPr lang="en-US" sz="2800" dirty="0">
                <a:latin typeface="Times New Roman"/>
                <a:cs typeface="Times New Roman"/>
              </a:rPr>
              <a:t>are </a:t>
            </a:r>
            <a:r>
              <a:rPr lang="en-US" sz="2800" dirty="0" smtClean="0">
                <a:latin typeface="Times New Roman"/>
                <a:cs typeface="Times New Roman"/>
              </a:rPr>
              <a:t>associated </a:t>
            </a:r>
            <a:r>
              <a:rPr lang="en-US" sz="2800" dirty="0">
                <a:latin typeface="Times New Roman"/>
                <a:cs typeface="Times New Roman"/>
              </a:rPr>
              <a:t>to square matrices, and together they provide the </a:t>
            </a:r>
            <a:r>
              <a:rPr lang="en-US" sz="2800" i="1" dirty="0" err="1">
                <a:latin typeface="Times New Roman"/>
                <a:cs typeface="Times New Roman"/>
              </a:rPr>
              <a:t>eigen</a:t>
            </a:r>
            <a:r>
              <a:rPr lang="en-US" sz="2800" i="1" dirty="0">
                <a:latin typeface="Times New Roman"/>
                <a:cs typeface="Times New Roman"/>
              </a:rPr>
              <a:t>-</a:t>
            </a:r>
            <a:r>
              <a:rPr lang="en-US" sz="2800" i="1" dirty="0" smtClean="0">
                <a:latin typeface="Times New Roman"/>
                <a:cs typeface="Times New Roman"/>
              </a:rPr>
              <a:t>decomposition </a:t>
            </a:r>
            <a:r>
              <a:rPr lang="en-US" sz="2800" dirty="0">
                <a:latin typeface="Times New Roman"/>
                <a:cs typeface="Times New Roman"/>
              </a:rPr>
              <a:t>of a matrix which analyzes the structure of this matrix. </a:t>
            </a:r>
          </a:p>
          <a:p>
            <a:pPr marL="0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2400" b="1" dirty="0" smtClean="0">
                <a:latin typeface="Times New Roman"/>
                <a:cs typeface="Times New Roman"/>
              </a:rPr>
              <a:t>AU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b="1" dirty="0" err="1" smtClean="0">
                <a:latin typeface="Times New Roman"/>
                <a:cs typeface="Times New Roman"/>
              </a:rPr>
              <a:t>U</a:t>
            </a:r>
            <a:r>
              <a:rPr lang="en-US" sz="2400" dirty="0" err="1" smtClean="0">
                <a:latin typeface="Times New Roman"/>
                <a:cs typeface="Times New Roman"/>
              </a:rPr>
              <a:t>diag</a:t>
            </a:r>
            <a:r>
              <a:rPr lang="en-US" sz="2400" dirty="0" smtClean="0">
                <a:latin typeface="Times New Roman"/>
                <a:cs typeface="Times New Roman"/>
              </a:rPr>
              <a:t> (</a:t>
            </a:r>
            <a:r>
              <a:rPr lang="en-US" sz="2400" b="1" dirty="0" smtClean="0">
                <a:latin typeface="Times New Roman"/>
                <a:cs typeface="Times New Roman"/>
              </a:rPr>
              <a:t>λ</a:t>
            </a:r>
            <a:r>
              <a:rPr lang="en-US" sz="2400" dirty="0" smtClean="0">
                <a:latin typeface="Times New Roman"/>
                <a:cs typeface="Times New Roman"/>
              </a:rPr>
              <a:t>); </a:t>
            </a:r>
            <a:r>
              <a:rPr lang="en-US" sz="2400" baseline="30000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b="1" dirty="0" err="1" smtClean="0">
                <a:latin typeface="Times New Roman"/>
                <a:cs typeface="Times New Roman"/>
              </a:rPr>
              <a:t>U</a:t>
            </a:r>
            <a:r>
              <a:rPr lang="en-US" sz="2400" dirty="0" err="1" smtClean="0">
                <a:latin typeface="Times New Roman"/>
                <a:cs typeface="Times New Roman"/>
              </a:rPr>
              <a:t>diag</a:t>
            </a:r>
            <a:r>
              <a:rPr lang="en-US" sz="2400" dirty="0" smtClean="0">
                <a:latin typeface="Times New Roman"/>
                <a:cs typeface="Times New Roman"/>
              </a:rPr>
              <a:t> (</a:t>
            </a:r>
            <a:r>
              <a:rPr lang="en-US" sz="2400" b="1" dirty="0" smtClean="0">
                <a:latin typeface="Times New Roman"/>
                <a:cs typeface="Times New Roman"/>
              </a:rPr>
              <a:t>λ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b="1" dirty="0" smtClean="0">
                <a:latin typeface="Times New Roman"/>
                <a:cs typeface="Times New Roman"/>
              </a:rPr>
              <a:t>U</a:t>
            </a:r>
            <a:r>
              <a:rPr lang="en-US" sz="2400" baseline="30000" dirty="0" smtClean="0">
                <a:latin typeface="Times New Roman"/>
                <a:cs typeface="Times New Roman"/>
              </a:rPr>
              <a:t>-1 </a:t>
            </a:r>
            <a:r>
              <a:rPr lang="en-US" sz="2400" dirty="0" smtClean="0">
                <a:latin typeface="Times New Roman"/>
                <a:cs typeface="Times New Roman"/>
              </a:rPr>
              <a:t>; </a:t>
            </a: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dirty="0" err="1" smtClean="0">
                <a:latin typeface="Times New Roman"/>
                <a:cs typeface="Times New Roman"/>
              </a:rPr>
              <a:t>eigenvalues</a:t>
            </a:r>
            <a:r>
              <a:rPr lang="en-US" sz="2800" dirty="0" smtClean="0">
                <a:latin typeface="Times New Roman"/>
                <a:cs typeface="Times New Roman"/>
              </a:rPr>
              <a:t> are stored in a diagonal matrix</a:t>
            </a:r>
            <a:endParaRPr lang="en-US" sz="2800" baseline="30000" dirty="0" smtClean="0">
              <a:latin typeface="Times New Roman"/>
              <a:cs typeface="Times New Roman"/>
            </a:endParaRPr>
          </a:p>
          <a:p>
            <a:endParaRPr lang="en-US" sz="1200" baseline="300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Constructing matrices with specific eigenvalues and eigenvectors allow us to stretch space in desired directions.</a:t>
            </a: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975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Eigenvalue</a:t>
            </a:r>
            <a:r>
              <a:rPr lang="en-US" dirty="0" smtClean="0"/>
              <a:t> and Eigenvector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every matrix can be decomposed into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eigenvectors.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real symmetric matrix can be decomposed into an expression using only real valued eigenvectors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 Q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; where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is an orthogonal matrix composed of eigenvectors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is a diagonal matrix.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Matrix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is singular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iff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any of the eigenvalues are zero.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Any real symmetric matrix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is guaranteed to have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eigendecomposition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,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eigendecomposition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may not be unique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Vector-Matrix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data point is described by a set of attributes.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Solving partial derivatives for each parameter associated with the attributes are time consuming affair.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Representing attributes of each data point into vector form.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point by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with two attributes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 vectors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defined as h(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 = =1/N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=1/N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used to write the loss function.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1/N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Differentiating loss in vector/matrix form to obtain the vector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corresponding to the point 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minimum.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4114800"/>
            <a:ext cx="2514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a new vector of attributes,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prediction using the model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model of the form with multiple attributes: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….,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….+..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Prediction from such model is very precise but not always sensible.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using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 :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statistically significant random sample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If the training set is too small  (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  <a:hlinkClick r:id="rId2"/>
              </a:rPr>
              <a:t>law of large numbers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), we won’t learn enough and may even reach inaccurate conclusions.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training example,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value 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_train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corresponding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output,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 or target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known in advance.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example, we find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squared difference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target,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_train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enough training examples, these differences give us a useful way to measure the “wrongness” of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Learning Task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parameter values so that the difference  makes it “less wrong”.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process is repeated over and over until the system has converged on the best values.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way, the predictor becomes trained, and is ready to do some real-world predicting.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Regression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Get familiar with objective functions, computing their gradients and optimizing the objectives over a set of parameters.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Goal  is to predict a target value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using a vector of input values 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∈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ℜ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where the elements 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of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represent “features” that describe the output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Suppose many examples of houses where the features for the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house are denoted 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and the price is 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Find a function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h(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we succeed in finding a function h(x) and we have seen enough examples of houses and their prices, we hope that the function h(x) will also be a good predictor of the house price when we are given the features for a new house where the price is not known.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learning is referred 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predictive analytics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predictive modeling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goal is to build new and/or leverage existing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from data, in order to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generalizable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models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that give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accurate predictions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or to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find patterns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particularly with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 and unseen similar 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of ML is to learn or infer a functional relationship between a set of attribute variables and associated response or target variables so that we can predict the response for any set of attributes.</a:t>
            </a:r>
          </a:p>
          <a:p>
            <a:pPr algn="just">
              <a:spcBef>
                <a:spcPts val="0"/>
              </a:spcBef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Popularity of this field in recent times: Neural network, deep learning, GPU, cloud enable and big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(x) =∑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⊤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  functions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parametrized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by the choice of w.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Task is to find 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so that h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is as close as possible to y(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particular, we search for a  w that minimizes: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J(w) = 1/2∑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(h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− y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1/2∑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⊤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− y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function is the “cost function” which measures how much error is incurred in predicting y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a particular choice of w. 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may also be called a “loss”, “penalty” or “objective” function.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Find the choice of w that minimizes J(w). </a:t>
            </a: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Most commonly-used algorithms for function minimization require: J(w) and ∇</a:t>
            </a:r>
            <a:r>
              <a:rPr lang="en-US" sz="9600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(w) for any choice of w. </a:t>
            </a: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optimization procedure finds the best choice of w </a:t>
            </a: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gradient ∇</a:t>
            </a:r>
            <a:r>
              <a:rPr lang="en-US" sz="9600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(w) of a differentiable function J is a vector that points in the direction of steepest increase as a function of w — so it is easy to see how an optimization algorithm could use this to make a small change to w that decreases (or increase) J(w).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Expression for J(w) given a training set of 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 y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easy to implement in MATLAB to compute J(w) for any choice of w. Compute the gradient: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∂J(w)/∂w1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∇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(w)=         ∂J(w)/∂w2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⋮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∂J(w)/∂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Differentiating the cost function J(w) with respect to a particular parameter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∂J(w)/∂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)−y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Non-Linear Response from a Linear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linear model in terms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model is linear in term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only: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but the function is quadratic in terms of data.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can add as many power we like to get a polynomial function of any order.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indent="0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general form for a K-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order polynomial: </a:t>
            </a:r>
          </a:p>
          <a:p>
            <a:pPr indent="0">
              <a:spcBef>
                <a:spcPts val="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K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    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k=0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k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600" i="1" baseline="30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endParaRPr lang="en-US" sz="2600" i="1" baseline="30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Linear and quadratic models fitted to a dataset generated by a quadratic function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6096000"/>
            <a:ext cx="464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063" y="1262063"/>
            <a:ext cx="50958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2514600" y="5562600"/>
            <a:ext cx="4724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predictor h(x1, x2, x3, x4):</a:t>
            </a:r>
          </a:p>
          <a:p>
            <a:endParaRPr lang="en-US" dirty="0" smtClean="0"/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….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Polynomial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181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one is better is reflected in a lower value of the loss/cost function.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82880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Higher order polynomial gets closer to the observed data than the first order polynomial.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predictions do not look sensible , outside the range of data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281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Over-fitting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Best model is one doing accurate prediction.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model can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generalise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beyond the training instances.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model does not have the generalization capacity the problem is called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Selection of Model is challenging.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complex model makes closer training data points up to a certain limit, beyond which the prediction accuracy fall.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Cross-validation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a second dataset, often referred as a validation set.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 the model with training dataset and then compute loss using validation data set.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training loss decreases monotonically with the order of polynomial i.e. model complexity  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Validation loss increases with the complexity of the model, suggesting that a first order model has best generalization ability.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polynomial 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Loss                                  Validation Loss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polynomial order                         Polynomial order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951706" y="3618706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09600" y="2819400"/>
            <a:ext cx="4210050" cy="1896301"/>
          </a:xfrm>
          <a:custGeom>
            <a:avLst/>
            <a:gdLst>
              <a:gd name="connsiteX0" fmla="*/ 0 w 4210050"/>
              <a:gd name="connsiteY0" fmla="*/ 0 h 1896301"/>
              <a:gd name="connsiteX1" fmla="*/ 57150 w 4210050"/>
              <a:gd name="connsiteY1" fmla="*/ 114300 h 1896301"/>
              <a:gd name="connsiteX2" fmla="*/ 247650 w 4210050"/>
              <a:gd name="connsiteY2" fmla="*/ 266700 h 1896301"/>
              <a:gd name="connsiteX3" fmla="*/ 323850 w 4210050"/>
              <a:gd name="connsiteY3" fmla="*/ 342900 h 1896301"/>
              <a:gd name="connsiteX4" fmla="*/ 381000 w 4210050"/>
              <a:gd name="connsiteY4" fmla="*/ 381000 h 1896301"/>
              <a:gd name="connsiteX5" fmla="*/ 514350 w 4210050"/>
              <a:gd name="connsiteY5" fmla="*/ 514350 h 1896301"/>
              <a:gd name="connsiteX6" fmla="*/ 590550 w 4210050"/>
              <a:gd name="connsiteY6" fmla="*/ 628650 h 1896301"/>
              <a:gd name="connsiteX7" fmla="*/ 647700 w 4210050"/>
              <a:gd name="connsiteY7" fmla="*/ 647700 h 1896301"/>
              <a:gd name="connsiteX8" fmla="*/ 762000 w 4210050"/>
              <a:gd name="connsiteY8" fmla="*/ 762000 h 1896301"/>
              <a:gd name="connsiteX9" fmla="*/ 819150 w 4210050"/>
              <a:gd name="connsiteY9" fmla="*/ 819150 h 1896301"/>
              <a:gd name="connsiteX10" fmla="*/ 952500 w 4210050"/>
              <a:gd name="connsiteY10" fmla="*/ 857250 h 1896301"/>
              <a:gd name="connsiteX11" fmla="*/ 1066800 w 4210050"/>
              <a:gd name="connsiteY11" fmla="*/ 914400 h 1896301"/>
              <a:gd name="connsiteX12" fmla="*/ 1143000 w 4210050"/>
              <a:gd name="connsiteY12" fmla="*/ 952500 h 1896301"/>
              <a:gd name="connsiteX13" fmla="*/ 1314450 w 4210050"/>
              <a:gd name="connsiteY13" fmla="*/ 990600 h 1896301"/>
              <a:gd name="connsiteX14" fmla="*/ 1371600 w 4210050"/>
              <a:gd name="connsiteY14" fmla="*/ 1028700 h 1896301"/>
              <a:gd name="connsiteX15" fmla="*/ 1485900 w 4210050"/>
              <a:gd name="connsiteY15" fmla="*/ 1123950 h 1896301"/>
              <a:gd name="connsiteX16" fmla="*/ 1562100 w 4210050"/>
              <a:gd name="connsiteY16" fmla="*/ 1143000 h 1896301"/>
              <a:gd name="connsiteX17" fmla="*/ 1695450 w 4210050"/>
              <a:gd name="connsiteY17" fmla="*/ 1219200 h 1896301"/>
              <a:gd name="connsiteX18" fmla="*/ 1752600 w 4210050"/>
              <a:gd name="connsiteY18" fmla="*/ 1238250 h 1896301"/>
              <a:gd name="connsiteX19" fmla="*/ 2019300 w 4210050"/>
              <a:gd name="connsiteY19" fmla="*/ 1200150 h 1896301"/>
              <a:gd name="connsiteX20" fmla="*/ 2095500 w 4210050"/>
              <a:gd name="connsiteY20" fmla="*/ 1104900 h 1896301"/>
              <a:gd name="connsiteX21" fmla="*/ 2152650 w 4210050"/>
              <a:gd name="connsiteY21" fmla="*/ 1085850 h 1896301"/>
              <a:gd name="connsiteX22" fmla="*/ 2209800 w 4210050"/>
              <a:gd name="connsiteY22" fmla="*/ 1123950 h 1896301"/>
              <a:gd name="connsiteX23" fmla="*/ 2247900 w 4210050"/>
              <a:gd name="connsiteY23" fmla="*/ 1181100 h 1896301"/>
              <a:gd name="connsiteX24" fmla="*/ 2305050 w 4210050"/>
              <a:gd name="connsiteY24" fmla="*/ 1200150 h 1896301"/>
              <a:gd name="connsiteX25" fmla="*/ 2362200 w 4210050"/>
              <a:gd name="connsiteY25" fmla="*/ 1257300 h 1896301"/>
              <a:gd name="connsiteX26" fmla="*/ 2419350 w 4210050"/>
              <a:gd name="connsiteY26" fmla="*/ 1276350 h 1896301"/>
              <a:gd name="connsiteX27" fmla="*/ 2609850 w 4210050"/>
              <a:gd name="connsiteY27" fmla="*/ 1295400 h 1896301"/>
              <a:gd name="connsiteX28" fmla="*/ 2667000 w 4210050"/>
              <a:gd name="connsiteY28" fmla="*/ 1314450 h 1896301"/>
              <a:gd name="connsiteX29" fmla="*/ 2762250 w 4210050"/>
              <a:gd name="connsiteY29" fmla="*/ 1428750 h 1896301"/>
              <a:gd name="connsiteX30" fmla="*/ 2781300 w 4210050"/>
              <a:gd name="connsiteY30" fmla="*/ 1485900 h 1896301"/>
              <a:gd name="connsiteX31" fmla="*/ 2838450 w 4210050"/>
              <a:gd name="connsiteY31" fmla="*/ 1524000 h 1896301"/>
              <a:gd name="connsiteX32" fmla="*/ 3143250 w 4210050"/>
              <a:gd name="connsiteY32" fmla="*/ 1562100 h 1896301"/>
              <a:gd name="connsiteX33" fmla="*/ 3333750 w 4210050"/>
              <a:gd name="connsiteY33" fmla="*/ 1619250 h 1896301"/>
              <a:gd name="connsiteX34" fmla="*/ 3409950 w 4210050"/>
              <a:gd name="connsiteY34" fmla="*/ 1657350 h 1896301"/>
              <a:gd name="connsiteX35" fmla="*/ 3524250 w 4210050"/>
              <a:gd name="connsiteY35" fmla="*/ 1695450 h 1896301"/>
              <a:gd name="connsiteX36" fmla="*/ 3581400 w 4210050"/>
              <a:gd name="connsiteY36" fmla="*/ 1714500 h 1896301"/>
              <a:gd name="connsiteX37" fmla="*/ 3790950 w 4210050"/>
              <a:gd name="connsiteY37" fmla="*/ 1809750 h 1896301"/>
              <a:gd name="connsiteX38" fmla="*/ 3905250 w 4210050"/>
              <a:gd name="connsiteY38" fmla="*/ 1847850 h 1896301"/>
              <a:gd name="connsiteX39" fmla="*/ 4210050 w 4210050"/>
              <a:gd name="connsiteY39" fmla="*/ 1809750 h 189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210050" h="1896301">
                <a:moveTo>
                  <a:pt x="0" y="0"/>
                </a:moveTo>
                <a:cubicBezTo>
                  <a:pt x="19050" y="38100"/>
                  <a:pt x="28165" y="83085"/>
                  <a:pt x="57150" y="114300"/>
                </a:cubicBezTo>
                <a:cubicBezTo>
                  <a:pt x="112484" y="173891"/>
                  <a:pt x="190148" y="209198"/>
                  <a:pt x="247650" y="266700"/>
                </a:cubicBezTo>
                <a:cubicBezTo>
                  <a:pt x="273050" y="292100"/>
                  <a:pt x="296577" y="319523"/>
                  <a:pt x="323850" y="342900"/>
                </a:cubicBezTo>
                <a:cubicBezTo>
                  <a:pt x="341233" y="357800"/>
                  <a:pt x="363982" y="365684"/>
                  <a:pt x="381000" y="381000"/>
                </a:cubicBezTo>
                <a:cubicBezTo>
                  <a:pt x="427725" y="423052"/>
                  <a:pt x="514350" y="514350"/>
                  <a:pt x="514350" y="514350"/>
                </a:cubicBezTo>
                <a:cubicBezTo>
                  <a:pt x="534322" y="574267"/>
                  <a:pt x="529394" y="587879"/>
                  <a:pt x="590550" y="628650"/>
                </a:cubicBezTo>
                <a:cubicBezTo>
                  <a:pt x="607258" y="639789"/>
                  <a:pt x="628650" y="641350"/>
                  <a:pt x="647700" y="647700"/>
                </a:cubicBezTo>
                <a:cubicBezTo>
                  <a:pt x="682525" y="752175"/>
                  <a:pt x="642033" y="672025"/>
                  <a:pt x="762000" y="762000"/>
                </a:cubicBezTo>
                <a:cubicBezTo>
                  <a:pt x="783553" y="778164"/>
                  <a:pt x="796734" y="804206"/>
                  <a:pt x="819150" y="819150"/>
                </a:cubicBezTo>
                <a:cubicBezTo>
                  <a:pt x="835548" y="830082"/>
                  <a:pt x="942339" y="854710"/>
                  <a:pt x="952500" y="857250"/>
                </a:cubicBezTo>
                <a:cubicBezTo>
                  <a:pt x="1062328" y="930469"/>
                  <a:pt x="956382" y="867078"/>
                  <a:pt x="1066800" y="914400"/>
                </a:cubicBezTo>
                <a:cubicBezTo>
                  <a:pt x="1092902" y="925587"/>
                  <a:pt x="1115800" y="944340"/>
                  <a:pt x="1143000" y="952500"/>
                </a:cubicBezTo>
                <a:cubicBezTo>
                  <a:pt x="1216166" y="974450"/>
                  <a:pt x="1252338" y="959544"/>
                  <a:pt x="1314450" y="990600"/>
                </a:cubicBezTo>
                <a:cubicBezTo>
                  <a:pt x="1334928" y="1000839"/>
                  <a:pt x="1354011" y="1014043"/>
                  <a:pt x="1371600" y="1028700"/>
                </a:cubicBezTo>
                <a:cubicBezTo>
                  <a:pt x="1420064" y="1069087"/>
                  <a:pt x="1427474" y="1098910"/>
                  <a:pt x="1485900" y="1123950"/>
                </a:cubicBezTo>
                <a:cubicBezTo>
                  <a:pt x="1509965" y="1134263"/>
                  <a:pt x="1536700" y="1136650"/>
                  <a:pt x="1562100" y="1143000"/>
                </a:cubicBezTo>
                <a:cubicBezTo>
                  <a:pt x="1619495" y="1181264"/>
                  <a:pt x="1627775" y="1190197"/>
                  <a:pt x="1695450" y="1219200"/>
                </a:cubicBezTo>
                <a:cubicBezTo>
                  <a:pt x="1713907" y="1227110"/>
                  <a:pt x="1733550" y="1231900"/>
                  <a:pt x="1752600" y="1238250"/>
                </a:cubicBezTo>
                <a:cubicBezTo>
                  <a:pt x="1841500" y="1225550"/>
                  <a:pt x="1931885" y="1220718"/>
                  <a:pt x="2019300" y="1200150"/>
                </a:cubicBezTo>
                <a:cubicBezTo>
                  <a:pt x="2129892" y="1174128"/>
                  <a:pt x="2036992" y="1163408"/>
                  <a:pt x="2095500" y="1104900"/>
                </a:cubicBezTo>
                <a:cubicBezTo>
                  <a:pt x="2109699" y="1090701"/>
                  <a:pt x="2133600" y="1092200"/>
                  <a:pt x="2152650" y="1085850"/>
                </a:cubicBezTo>
                <a:cubicBezTo>
                  <a:pt x="2171700" y="1098550"/>
                  <a:pt x="2193611" y="1107761"/>
                  <a:pt x="2209800" y="1123950"/>
                </a:cubicBezTo>
                <a:cubicBezTo>
                  <a:pt x="2225989" y="1140139"/>
                  <a:pt x="2230022" y="1166797"/>
                  <a:pt x="2247900" y="1181100"/>
                </a:cubicBezTo>
                <a:cubicBezTo>
                  <a:pt x="2263580" y="1193644"/>
                  <a:pt x="2286000" y="1193800"/>
                  <a:pt x="2305050" y="1200150"/>
                </a:cubicBezTo>
                <a:cubicBezTo>
                  <a:pt x="2324100" y="1219200"/>
                  <a:pt x="2339784" y="1242356"/>
                  <a:pt x="2362200" y="1257300"/>
                </a:cubicBezTo>
                <a:cubicBezTo>
                  <a:pt x="2378908" y="1268439"/>
                  <a:pt x="2399503" y="1273297"/>
                  <a:pt x="2419350" y="1276350"/>
                </a:cubicBezTo>
                <a:cubicBezTo>
                  <a:pt x="2482425" y="1286054"/>
                  <a:pt x="2546350" y="1289050"/>
                  <a:pt x="2609850" y="1295400"/>
                </a:cubicBezTo>
                <a:cubicBezTo>
                  <a:pt x="2628900" y="1301750"/>
                  <a:pt x="2652801" y="1300251"/>
                  <a:pt x="2667000" y="1314450"/>
                </a:cubicBezTo>
                <a:cubicBezTo>
                  <a:pt x="2860356" y="1507806"/>
                  <a:pt x="2564555" y="1296953"/>
                  <a:pt x="2762250" y="1428750"/>
                </a:cubicBezTo>
                <a:cubicBezTo>
                  <a:pt x="2768600" y="1447800"/>
                  <a:pt x="2768756" y="1470220"/>
                  <a:pt x="2781300" y="1485900"/>
                </a:cubicBezTo>
                <a:cubicBezTo>
                  <a:pt x="2795603" y="1503778"/>
                  <a:pt x="2817406" y="1514981"/>
                  <a:pt x="2838450" y="1524000"/>
                </a:cubicBezTo>
                <a:cubicBezTo>
                  <a:pt x="2911048" y="1555113"/>
                  <a:pt x="3115726" y="1559806"/>
                  <a:pt x="3143250" y="1562100"/>
                </a:cubicBezTo>
                <a:cubicBezTo>
                  <a:pt x="3197940" y="1575773"/>
                  <a:pt x="3287371" y="1596060"/>
                  <a:pt x="3333750" y="1619250"/>
                </a:cubicBezTo>
                <a:cubicBezTo>
                  <a:pt x="3359150" y="1631950"/>
                  <a:pt x="3383583" y="1646803"/>
                  <a:pt x="3409950" y="1657350"/>
                </a:cubicBezTo>
                <a:cubicBezTo>
                  <a:pt x="3447238" y="1672265"/>
                  <a:pt x="3486150" y="1682750"/>
                  <a:pt x="3524250" y="1695450"/>
                </a:cubicBezTo>
                <a:lnTo>
                  <a:pt x="3581400" y="1714500"/>
                </a:lnTo>
                <a:cubicBezTo>
                  <a:pt x="3687059" y="1820159"/>
                  <a:pt x="3590097" y="1742799"/>
                  <a:pt x="3790950" y="1809750"/>
                </a:cubicBezTo>
                <a:lnTo>
                  <a:pt x="3905250" y="1847850"/>
                </a:lnTo>
                <a:cubicBezTo>
                  <a:pt x="4199960" y="1828203"/>
                  <a:pt x="4123499" y="1896301"/>
                  <a:pt x="4210050" y="18097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9600" y="5181600"/>
            <a:ext cx="426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657600" y="3733800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81600" y="5105400"/>
            <a:ext cx="3276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219700" y="1962150"/>
            <a:ext cx="3219450" cy="2781300"/>
          </a:xfrm>
          <a:custGeom>
            <a:avLst/>
            <a:gdLst>
              <a:gd name="connsiteX0" fmla="*/ 0 w 3219450"/>
              <a:gd name="connsiteY0" fmla="*/ 2762250 h 2781300"/>
              <a:gd name="connsiteX1" fmla="*/ 57150 w 3219450"/>
              <a:gd name="connsiteY1" fmla="*/ 2781300 h 2781300"/>
              <a:gd name="connsiteX2" fmla="*/ 171450 w 3219450"/>
              <a:gd name="connsiteY2" fmla="*/ 2762250 h 2781300"/>
              <a:gd name="connsiteX3" fmla="*/ 304800 w 3219450"/>
              <a:gd name="connsiteY3" fmla="*/ 2667000 h 2781300"/>
              <a:gd name="connsiteX4" fmla="*/ 381000 w 3219450"/>
              <a:gd name="connsiteY4" fmla="*/ 2533650 h 2781300"/>
              <a:gd name="connsiteX5" fmla="*/ 438150 w 3219450"/>
              <a:gd name="connsiteY5" fmla="*/ 2495550 h 2781300"/>
              <a:gd name="connsiteX6" fmla="*/ 533400 w 3219450"/>
              <a:gd name="connsiteY6" fmla="*/ 2324100 h 2781300"/>
              <a:gd name="connsiteX7" fmla="*/ 590550 w 3219450"/>
              <a:gd name="connsiteY7" fmla="*/ 2305050 h 2781300"/>
              <a:gd name="connsiteX8" fmla="*/ 666750 w 3219450"/>
              <a:gd name="connsiteY8" fmla="*/ 2190750 h 2781300"/>
              <a:gd name="connsiteX9" fmla="*/ 781050 w 3219450"/>
              <a:gd name="connsiteY9" fmla="*/ 2114550 h 2781300"/>
              <a:gd name="connsiteX10" fmla="*/ 857250 w 3219450"/>
              <a:gd name="connsiteY10" fmla="*/ 2038350 h 2781300"/>
              <a:gd name="connsiteX11" fmla="*/ 914400 w 3219450"/>
              <a:gd name="connsiteY11" fmla="*/ 1924050 h 2781300"/>
              <a:gd name="connsiteX12" fmla="*/ 971550 w 3219450"/>
              <a:gd name="connsiteY12" fmla="*/ 1885950 h 2781300"/>
              <a:gd name="connsiteX13" fmla="*/ 1009650 w 3219450"/>
              <a:gd name="connsiteY13" fmla="*/ 1828800 h 2781300"/>
              <a:gd name="connsiteX14" fmla="*/ 1047750 w 3219450"/>
              <a:gd name="connsiteY14" fmla="*/ 1676400 h 2781300"/>
              <a:gd name="connsiteX15" fmla="*/ 1066800 w 3219450"/>
              <a:gd name="connsiteY15" fmla="*/ 1619250 h 2781300"/>
              <a:gd name="connsiteX16" fmla="*/ 1123950 w 3219450"/>
              <a:gd name="connsiteY16" fmla="*/ 1562100 h 2781300"/>
              <a:gd name="connsiteX17" fmla="*/ 1162050 w 3219450"/>
              <a:gd name="connsiteY17" fmla="*/ 1447800 h 2781300"/>
              <a:gd name="connsiteX18" fmla="*/ 1181100 w 3219450"/>
              <a:gd name="connsiteY18" fmla="*/ 1390650 h 2781300"/>
              <a:gd name="connsiteX19" fmla="*/ 1238250 w 3219450"/>
              <a:gd name="connsiteY19" fmla="*/ 1333500 h 2781300"/>
              <a:gd name="connsiteX20" fmla="*/ 1276350 w 3219450"/>
              <a:gd name="connsiteY20" fmla="*/ 1219200 h 2781300"/>
              <a:gd name="connsiteX21" fmla="*/ 1295400 w 3219450"/>
              <a:gd name="connsiteY21" fmla="*/ 1162050 h 2781300"/>
              <a:gd name="connsiteX22" fmla="*/ 1352550 w 3219450"/>
              <a:gd name="connsiteY22" fmla="*/ 1104900 h 2781300"/>
              <a:gd name="connsiteX23" fmla="*/ 1409700 w 3219450"/>
              <a:gd name="connsiteY23" fmla="*/ 876300 h 2781300"/>
              <a:gd name="connsiteX24" fmla="*/ 1543050 w 3219450"/>
              <a:gd name="connsiteY24" fmla="*/ 1009650 h 2781300"/>
              <a:gd name="connsiteX25" fmla="*/ 1562100 w 3219450"/>
              <a:gd name="connsiteY25" fmla="*/ 1333500 h 2781300"/>
              <a:gd name="connsiteX26" fmla="*/ 1619250 w 3219450"/>
              <a:gd name="connsiteY26" fmla="*/ 1295400 h 2781300"/>
              <a:gd name="connsiteX27" fmla="*/ 1676400 w 3219450"/>
              <a:gd name="connsiteY27" fmla="*/ 1181100 h 2781300"/>
              <a:gd name="connsiteX28" fmla="*/ 1733550 w 3219450"/>
              <a:gd name="connsiteY28" fmla="*/ 1162050 h 2781300"/>
              <a:gd name="connsiteX29" fmla="*/ 1752600 w 3219450"/>
              <a:gd name="connsiteY29" fmla="*/ 1104900 h 2781300"/>
              <a:gd name="connsiteX30" fmla="*/ 1866900 w 3219450"/>
              <a:gd name="connsiteY30" fmla="*/ 1047750 h 2781300"/>
              <a:gd name="connsiteX31" fmla="*/ 1905000 w 3219450"/>
              <a:gd name="connsiteY31" fmla="*/ 990600 h 2781300"/>
              <a:gd name="connsiteX32" fmla="*/ 1962150 w 3219450"/>
              <a:gd name="connsiteY32" fmla="*/ 971550 h 2781300"/>
              <a:gd name="connsiteX33" fmla="*/ 2019300 w 3219450"/>
              <a:gd name="connsiteY33" fmla="*/ 933450 h 2781300"/>
              <a:gd name="connsiteX34" fmla="*/ 2057400 w 3219450"/>
              <a:gd name="connsiteY34" fmla="*/ 857250 h 2781300"/>
              <a:gd name="connsiteX35" fmla="*/ 2095500 w 3219450"/>
              <a:gd name="connsiteY35" fmla="*/ 800100 h 2781300"/>
              <a:gd name="connsiteX36" fmla="*/ 2114550 w 3219450"/>
              <a:gd name="connsiteY36" fmla="*/ 742950 h 2781300"/>
              <a:gd name="connsiteX37" fmla="*/ 2171700 w 3219450"/>
              <a:gd name="connsiteY37" fmla="*/ 704850 h 2781300"/>
              <a:gd name="connsiteX38" fmla="*/ 2190750 w 3219450"/>
              <a:gd name="connsiteY38" fmla="*/ 609600 h 2781300"/>
              <a:gd name="connsiteX39" fmla="*/ 2305050 w 3219450"/>
              <a:gd name="connsiteY39" fmla="*/ 628650 h 2781300"/>
              <a:gd name="connsiteX40" fmla="*/ 2457450 w 3219450"/>
              <a:gd name="connsiteY40" fmla="*/ 723900 h 2781300"/>
              <a:gd name="connsiteX41" fmla="*/ 2647950 w 3219450"/>
              <a:gd name="connsiteY41" fmla="*/ 876300 h 2781300"/>
              <a:gd name="connsiteX42" fmla="*/ 2705100 w 3219450"/>
              <a:gd name="connsiteY42" fmla="*/ 704850 h 2781300"/>
              <a:gd name="connsiteX43" fmla="*/ 2743200 w 3219450"/>
              <a:gd name="connsiteY43" fmla="*/ 647700 h 2781300"/>
              <a:gd name="connsiteX44" fmla="*/ 2762250 w 3219450"/>
              <a:gd name="connsiteY44" fmla="*/ 590550 h 2781300"/>
              <a:gd name="connsiteX45" fmla="*/ 2857500 w 3219450"/>
              <a:gd name="connsiteY45" fmla="*/ 304800 h 2781300"/>
              <a:gd name="connsiteX46" fmla="*/ 2971800 w 3219450"/>
              <a:gd name="connsiteY46" fmla="*/ 209550 h 2781300"/>
              <a:gd name="connsiteX47" fmla="*/ 3086100 w 3219450"/>
              <a:gd name="connsiteY47" fmla="*/ 152400 h 2781300"/>
              <a:gd name="connsiteX48" fmla="*/ 3124200 w 3219450"/>
              <a:gd name="connsiteY48" fmla="*/ 95250 h 2781300"/>
              <a:gd name="connsiteX49" fmla="*/ 3200400 w 3219450"/>
              <a:gd name="connsiteY49" fmla="*/ 57150 h 2781300"/>
              <a:gd name="connsiteX50" fmla="*/ 3219450 w 3219450"/>
              <a:gd name="connsiteY50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219450" h="2781300">
                <a:moveTo>
                  <a:pt x="0" y="2762250"/>
                </a:moveTo>
                <a:cubicBezTo>
                  <a:pt x="19050" y="2768600"/>
                  <a:pt x="37070" y="2781300"/>
                  <a:pt x="57150" y="2781300"/>
                </a:cubicBezTo>
                <a:cubicBezTo>
                  <a:pt x="95776" y="2781300"/>
                  <a:pt x="134807" y="2774464"/>
                  <a:pt x="171450" y="2762250"/>
                </a:cubicBezTo>
                <a:cubicBezTo>
                  <a:pt x="188164" y="2756679"/>
                  <a:pt x="302994" y="2668355"/>
                  <a:pt x="304800" y="2667000"/>
                </a:cubicBezTo>
                <a:cubicBezTo>
                  <a:pt x="319741" y="2637118"/>
                  <a:pt x="354074" y="2560576"/>
                  <a:pt x="381000" y="2533650"/>
                </a:cubicBezTo>
                <a:cubicBezTo>
                  <a:pt x="397189" y="2517461"/>
                  <a:pt x="419100" y="2508250"/>
                  <a:pt x="438150" y="2495550"/>
                </a:cubicBezTo>
                <a:cubicBezTo>
                  <a:pt x="454924" y="2445229"/>
                  <a:pt x="484272" y="2340476"/>
                  <a:pt x="533400" y="2324100"/>
                </a:cubicBezTo>
                <a:lnTo>
                  <a:pt x="590550" y="2305050"/>
                </a:lnTo>
                <a:cubicBezTo>
                  <a:pt x="615950" y="2266950"/>
                  <a:pt x="628650" y="2216150"/>
                  <a:pt x="666750" y="2190750"/>
                </a:cubicBezTo>
                <a:lnTo>
                  <a:pt x="781050" y="2114550"/>
                </a:lnTo>
                <a:cubicBezTo>
                  <a:pt x="822614" y="1989859"/>
                  <a:pt x="764886" y="2112241"/>
                  <a:pt x="857250" y="2038350"/>
                </a:cubicBezTo>
                <a:cubicBezTo>
                  <a:pt x="946466" y="1966977"/>
                  <a:pt x="853047" y="2000741"/>
                  <a:pt x="914400" y="1924050"/>
                </a:cubicBezTo>
                <a:cubicBezTo>
                  <a:pt x="928703" y="1906172"/>
                  <a:pt x="952500" y="1898650"/>
                  <a:pt x="971550" y="1885950"/>
                </a:cubicBezTo>
                <a:cubicBezTo>
                  <a:pt x="984250" y="1866900"/>
                  <a:pt x="1001826" y="1850317"/>
                  <a:pt x="1009650" y="1828800"/>
                </a:cubicBezTo>
                <a:cubicBezTo>
                  <a:pt x="1027545" y="1779589"/>
                  <a:pt x="1031191" y="1726076"/>
                  <a:pt x="1047750" y="1676400"/>
                </a:cubicBezTo>
                <a:cubicBezTo>
                  <a:pt x="1054100" y="1657350"/>
                  <a:pt x="1055661" y="1635958"/>
                  <a:pt x="1066800" y="1619250"/>
                </a:cubicBezTo>
                <a:cubicBezTo>
                  <a:pt x="1081744" y="1596834"/>
                  <a:pt x="1104900" y="1581150"/>
                  <a:pt x="1123950" y="1562100"/>
                </a:cubicBezTo>
                <a:lnTo>
                  <a:pt x="1162050" y="1447800"/>
                </a:lnTo>
                <a:cubicBezTo>
                  <a:pt x="1168400" y="1428750"/>
                  <a:pt x="1166901" y="1404849"/>
                  <a:pt x="1181100" y="1390650"/>
                </a:cubicBezTo>
                <a:lnTo>
                  <a:pt x="1238250" y="1333500"/>
                </a:lnTo>
                <a:lnTo>
                  <a:pt x="1276350" y="1219200"/>
                </a:lnTo>
                <a:cubicBezTo>
                  <a:pt x="1282700" y="1200150"/>
                  <a:pt x="1281201" y="1176249"/>
                  <a:pt x="1295400" y="1162050"/>
                </a:cubicBezTo>
                <a:lnTo>
                  <a:pt x="1352550" y="1104900"/>
                </a:lnTo>
                <a:cubicBezTo>
                  <a:pt x="1402864" y="953957"/>
                  <a:pt x="1384048" y="1030214"/>
                  <a:pt x="1409700" y="876300"/>
                </a:cubicBezTo>
                <a:cubicBezTo>
                  <a:pt x="1540708" y="963639"/>
                  <a:pt x="1509520" y="909059"/>
                  <a:pt x="1543050" y="1009650"/>
                </a:cubicBezTo>
                <a:cubicBezTo>
                  <a:pt x="1549400" y="1117600"/>
                  <a:pt x="1534237" y="1229015"/>
                  <a:pt x="1562100" y="1333500"/>
                </a:cubicBezTo>
                <a:cubicBezTo>
                  <a:pt x="1567999" y="1355622"/>
                  <a:pt x="1604947" y="1313278"/>
                  <a:pt x="1619250" y="1295400"/>
                </a:cubicBezTo>
                <a:cubicBezTo>
                  <a:pt x="1680603" y="1218709"/>
                  <a:pt x="1587184" y="1252473"/>
                  <a:pt x="1676400" y="1181100"/>
                </a:cubicBezTo>
                <a:cubicBezTo>
                  <a:pt x="1692080" y="1168556"/>
                  <a:pt x="1714500" y="1168400"/>
                  <a:pt x="1733550" y="1162050"/>
                </a:cubicBezTo>
                <a:cubicBezTo>
                  <a:pt x="1739900" y="1143000"/>
                  <a:pt x="1740056" y="1120580"/>
                  <a:pt x="1752600" y="1104900"/>
                </a:cubicBezTo>
                <a:cubicBezTo>
                  <a:pt x="1779457" y="1071328"/>
                  <a:pt x="1829252" y="1060299"/>
                  <a:pt x="1866900" y="1047750"/>
                </a:cubicBezTo>
                <a:cubicBezTo>
                  <a:pt x="1879600" y="1028700"/>
                  <a:pt x="1887122" y="1004903"/>
                  <a:pt x="1905000" y="990600"/>
                </a:cubicBezTo>
                <a:cubicBezTo>
                  <a:pt x="1920680" y="978056"/>
                  <a:pt x="1944189" y="980530"/>
                  <a:pt x="1962150" y="971550"/>
                </a:cubicBezTo>
                <a:cubicBezTo>
                  <a:pt x="1982628" y="961311"/>
                  <a:pt x="2000250" y="946150"/>
                  <a:pt x="2019300" y="933450"/>
                </a:cubicBezTo>
                <a:cubicBezTo>
                  <a:pt x="2032000" y="908050"/>
                  <a:pt x="2043311" y="881906"/>
                  <a:pt x="2057400" y="857250"/>
                </a:cubicBezTo>
                <a:cubicBezTo>
                  <a:pt x="2068759" y="837371"/>
                  <a:pt x="2085261" y="820578"/>
                  <a:pt x="2095500" y="800100"/>
                </a:cubicBezTo>
                <a:cubicBezTo>
                  <a:pt x="2104480" y="782139"/>
                  <a:pt x="2102006" y="758630"/>
                  <a:pt x="2114550" y="742950"/>
                </a:cubicBezTo>
                <a:cubicBezTo>
                  <a:pt x="2128853" y="725072"/>
                  <a:pt x="2152650" y="717550"/>
                  <a:pt x="2171700" y="704850"/>
                </a:cubicBezTo>
                <a:cubicBezTo>
                  <a:pt x="2178050" y="673100"/>
                  <a:pt x="2172789" y="636541"/>
                  <a:pt x="2190750" y="609600"/>
                </a:cubicBezTo>
                <a:cubicBezTo>
                  <a:pt x="2228177" y="553459"/>
                  <a:pt x="2278444" y="613447"/>
                  <a:pt x="2305050" y="628650"/>
                </a:cubicBezTo>
                <a:cubicBezTo>
                  <a:pt x="2391996" y="678333"/>
                  <a:pt x="2378267" y="652636"/>
                  <a:pt x="2457450" y="723900"/>
                </a:cubicBezTo>
                <a:cubicBezTo>
                  <a:pt x="2625426" y="875078"/>
                  <a:pt x="2505851" y="805250"/>
                  <a:pt x="2647950" y="876300"/>
                </a:cubicBezTo>
                <a:cubicBezTo>
                  <a:pt x="2734521" y="746443"/>
                  <a:pt x="2636658" y="910176"/>
                  <a:pt x="2705100" y="704850"/>
                </a:cubicBezTo>
                <a:cubicBezTo>
                  <a:pt x="2712340" y="683130"/>
                  <a:pt x="2732961" y="668178"/>
                  <a:pt x="2743200" y="647700"/>
                </a:cubicBezTo>
                <a:cubicBezTo>
                  <a:pt x="2752180" y="629739"/>
                  <a:pt x="2755900" y="609600"/>
                  <a:pt x="2762250" y="590550"/>
                </a:cubicBezTo>
                <a:cubicBezTo>
                  <a:pt x="2803190" y="303971"/>
                  <a:pt x="2715156" y="352248"/>
                  <a:pt x="2857500" y="304800"/>
                </a:cubicBezTo>
                <a:cubicBezTo>
                  <a:pt x="2899631" y="262669"/>
                  <a:pt x="2918756" y="236072"/>
                  <a:pt x="2971800" y="209550"/>
                </a:cubicBezTo>
                <a:cubicBezTo>
                  <a:pt x="3129541" y="130680"/>
                  <a:pt x="2922316" y="261589"/>
                  <a:pt x="3086100" y="152400"/>
                </a:cubicBezTo>
                <a:cubicBezTo>
                  <a:pt x="3098800" y="133350"/>
                  <a:pt x="3106611" y="109907"/>
                  <a:pt x="3124200" y="95250"/>
                </a:cubicBezTo>
                <a:cubicBezTo>
                  <a:pt x="3146016" y="77070"/>
                  <a:pt x="3180320" y="77230"/>
                  <a:pt x="3200400" y="57150"/>
                </a:cubicBezTo>
                <a:cubicBezTo>
                  <a:pt x="3214599" y="42951"/>
                  <a:pt x="3219450" y="0"/>
                  <a:pt x="321945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: how to represent knowledge. Examples include decision trees, sets of rules, instances, graphical models, neural networks, support vector machines, model ensembles and others.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the way to evaluate candidate programs (hypotheses). Examples include accuracy, prediction and recall, squared error, likelihood, posterior probability, cost, margin, entropy k-L divergence and others.</a:t>
            </a:r>
          </a:p>
          <a:p>
            <a:pPr algn="just"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the way candidate programs are generated known as the search process. For example combinatorial optimization, convex optimization, constrained optimization.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Loss is sensitive with the choice of validation data and problem is more when data set is small.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Cross validation is a technique that allow more efficient use of data.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K-fold cross validation split the data into equal K blocks.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block is considered for validation set and rest K-1 as training set.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Averaging over K loss value gives final loss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one 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Extreme case when K=N (no. of observations)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data is held out in turn and used to test a model trained on the other N-1 objects or observations.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average squared validation loss: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1/N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–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-n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Where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-n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is the estimate of the parameters without the n-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training example. </a:t>
            </a:r>
          </a:p>
          <a:p>
            <a:pPr>
              <a:buNone/>
            </a:pPr>
            <a:endParaRPr lang="en-US" sz="17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In order to avoid computational complexity K&lt;&lt;N, generally 10 fold, i.e. 10% for validation and 90% for training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Least squares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Regularization is applied for preventing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problem when the model is tested on the unseen data.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Complexity of a model is defined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or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Rather than minimizing the average squared loss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 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we minimize a regularized loss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’ 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’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+ 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endParaRPr lang="en-US" sz="24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The second term is the penalized term over complexity of the model.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 controls the trade-off between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penalising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not fitting the data well 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) and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penalising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over complexity of the model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endParaRPr lang="en-US" sz="19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when λ is small we prefer to minimize the original cost function, but when λ is large we prefer small weights.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LINEAR MODELING: A MAXIMUM LIKELIHOOD APPROACH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model captures the general trend in data whilst ignoring large deviation.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Explicitly model the noise (error between the model and the observations) in the data by incorporating a random variable.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 to express the level of uncertainty in estimation of the model parameters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change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still make the model a good one?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Degree of uncertainty in prediction is defined-”we believe the output is in between a and b rather than exact value c”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Estimate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 within a range not in exact term.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Build a model that could be used for generating the dataset similar to the existing ones.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To make it add some errors.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Error is different for different data points.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There is no obvious relationship between the size or direction of error and the input.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Error does not appear as a function of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If we have a method to generate random output and on an average roughly producing the error of same size.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We could generate one such value for each data point and add to </a:t>
            </a:r>
            <a:r>
              <a:rPr lang="en-US" sz="2400" b="1" dirty="0" err="1" smtClean="0">
                <a:latin typeface="Times New Roman"/>
                <a:cs typeface="Times New Roman"/>
              </a:rPr>
              <a:t>w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400" b="1" dirty="0" err="1" smtClean="0">
                <a:latin typeface="Times New Roman"/>
                <a:cs typeface="Times New Roman"/>
              </a:rPr>
              <a:t>x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36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Inductive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Inductive Learning is where we are given examples as data 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and the output of the function 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)). The goal of inductive learning is to learn the function for new data 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when the function being learned is discrete.</a:t>
            </a:r>
          </a:p>
          <a:p>
            <a:pPr fontAlgn="base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when the function being learned is continuous.</a:t>
            </a:r>
          </a:p>
          <a:p>
            <a:pPr fontAlgn="base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Probability Estimation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when the output of the function is a probability.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Machine Learning: The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process of learning begins with observations or data, such as examples, direct experience, or instruction.</a:t>
            </a:r>
          </a:p>
          <a:p>
            <a:pPr algn="just"/>
            <a:endParaRPr lang="en-IN" sz="1700" dirty="0" smtClean="0"/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primary aim is to allow the computers learn automatically without human intervention or assistance and adjust actions accordingly.</a:t>
            </a:r>
          </a:p>
          <a:p>
            <a:pPr algn="just"/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Dataset as a table, rows are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or samples (measurement, data point, etc), and columns for each observation or sample represent its property.</a:t>
            </a:r>
          </a:p>
          <a:p>
            <a:endParaRPr lang="en-US" sz="2000" dirty="0" smtClean="0"/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each sample has a multivariate or multi-dimensional entry, it is said to have attributes or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dataset is usually split into two subsets. subsets are the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datasets.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4976</Words>
  <Application>Microsoft Macintosh PowerPoint</Application>
  <PresentationFormat>On-screen Show (4:3)</PresentationFormat>
  <Paragraphs>688</Paragraphs>
  <Slides>75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Machine Learning</vt:lpstr>
      <vt:lpstr>Introduction</vt:lpstr>
      <vt:lpstr>Introduction</vt:lpstr>
      <vt:lpstr>Definition</vt:lpstr>
      <vt:lpstr>Hypothesis Space</vt:lpstr>
      <vt:lpstr>Machine Learning</vt:lpstr>
      <vt:lpstr>Components of ML</vt:lpstr>
      <vt:lpstr>Inductive Learning</vt:lpstr>
      <vt:lpstr>Machine Learning: The Problem</vt:lpstr>
      <vt:lpstr>Training set and testing set</vt:lpstr>
      <vt:lpstr>Types of Learning</vt:lpstr>
      <vt:lpstr>Machine Learning Methods</vt:lpstr>
      <vt:lpstr>Probability Basics</vt:lpstr>
      <vt:lpstr>Event</vt:lpstr>
      <vt:lpstr>Sigma Algebra</vt:lpstr>
      <vt:lpstr>Conditional Probability</vt:lpstr>
      <vt:lpstr>Independent Events</vt:lpstr>
      <vt:lpstr>Probability function</vt:lpstr>
      <vt:lpstr>RANDOM VARIABLE </vt:lpstr>
      <vt:lpstr>Probability Distribution</vt:lpstr>
      <vt:lpstr>Conditional Distribution</vt:lpstr>
      <vt:lpstr>Bernoulli Trial</vt:lpstr>
      <vt:lpstr>Example: coin flip</vt:lpstr>
      <vt:lpstr>PowerPoint Presentation</vt:lpstr>
      <vt:lpstr>PowerPoint Presentation</vt:lpstr>
      <vt:lpstr>ERROR MEASURE</vt:lpstr>
      <vt:lpstr>Problems estimating error</vt:lpstr>
      <vt:lpstr>NORMS</vt:lpstr>
      <vt:lpstr>Norm</vt:lpstr>
      <vt:lpstr>Evaluation</vt:lpstr>
      <vt:lpstr>Model Building</vt:lpstr>
      <vt:lpstr>Linear models</vt:lpstr>
      <vt:lpstr>Linear Model</vt:lpstr>
      <vt:lpstr>PowerPoint Presentation</vt:lpstr>
      <vt:lpstr>Supervised Machine Learning </vt:lpstr>
      <vt:lpstr>Supervised Machine Learning </vt:lpstr>
      <vt:lpstr>Framework</vt:lpstr>
      <vt:lpstr>Defining a Good Model</vt:lpstr>
      <vt:lpstr>Loss function</vt:lpstr>
      <vt:lpstr>Loss Function</vt:lpstr>
      <vt:lpstr> Searching for points where the gradient of a function is zero, called minima.  To determine the value of the zero gradient point (minima, maxima) we examine the second derivative</vt:lpstr>
      <vt:lpstr>Analytical Solution</vt:lpstr>
      <vt:lpstr>Turning points</vt:lpstr>
      <vt:lpstr>Prediction</vt:lpstr>
      <vt:lpstr>Linear Algebra</vt:lpstr>
      <vt:lpstr>Linear Dependence and Span</vt:lpstr>
      <vt:lpstr>Special kind of matrix operation</vt:lpstr>
      <vt:lpstr>Special kind of matrix operation</vt:lpstr>
      <vt:lpstr>Eigen-Decomposition</vt:lpstr>
      <vt:lpstr>Characteristic equation</vt:lpstr>
      <vt:lpstr>Eigenvector</vt:lpstr>
      <vt:lpstr>Eigendecomposition</vt:lpstr>
      <vt:lpstr>Eigenvalue and Eigenvector</vt:lpstr>
      <vt:lpstr>Vector-Matrix Notation</vt:lpstr>
      <vt:lpstr>PowerPoint Presentation</vt:lpstr>
      <vt:lpstr>Making Prediction</vt:lpstr>
      <vt:lpstr>PowerPoint Presentation</vt:lpstr>
      <vt:lpstr>Learning Task</vt:lpstr>
      <vt:lpstr> Linear Regression </vt:lpstr>
      <vt:lpstr>Linear Regression</vt:lpstr>
      <vt:lpstr>PowerPoint Presentation</vt:lpstr>
      <vt:lpstr>Optimization Method</vt:lpstr>
      <vt:lpstr>Non-Linear Response from a Linear Model</vt:lpstr>
      <vt:lpstr>Linear and quadratic models fitted to a dataset generated by a quadratic function</vt:lpstr>
      <vt:lpstr>PowerPoint Presentation</vt:lpstr>
      <vt:lpstr>Higher order Polynomial</vt:lpstr>
      <vt:lpstr>Generalization and Over-fitting</vt:lpstr>
      <vt:lpstr>Validation and Cross-validation</vt:lpstr>
      <vt:lpstr>Loss with polynomial order</vt:lpstr>
      <vt:lpstr>Cross Validation</vt:lpstr>
      <vt:lpstr>Leave one out</vt:lpstr>
      <vt:lpstr>Regularized Least squares</vt:lpstr>
      <vt:lpstr>PowerPoint Presentation</vt:lpstr>
      <vt:lpstr>Error Modeling</vt:lpstr>
      <vt:lpstr>Generative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ITRA</dc:creator>
  <cp:lastModifiedBy>CST</cp:lastModifiedBy>
  <cp:revision>233</cp:revision>
  <dcterms:created xsi:type="dcterms:W3CDTF">2017-02-20T08:38:28Z</dcterms:created>
  <dcterms:modified xsi:type="dcterms:W3CDTF">2018-09-07T07:49:44Z</dcterms:modified>
</cp:coreProperties>
</file>