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63.xml.rels" ContentType="application/vnd.openxmlformats-package.relationships+xml"/>
  <Override PartName="/ppt/notesSlides/_rels/notesSlide47.xml.rels" ContentType="application/vnd.openxmlformats-package.relationships+xml"/>
  <Override PartName="/ppt/notesSlides/_rels/notesSlide66.xml.rels" ContentType="application/vnd.openxmlformats-package.relationships+xml"/>
  <Override PartName="/ppt/notesSlides/_rels/notesSlide46.xml.rels" ContentType="application/vnd.openxmlformats-package.relationships+xml"/>
  <Override PartName="/ppt/notesSlides/_rels/notesSlide23.xml.rels" ContentType="application/vnd.openxmlformats-package.relationships+xml"/>
  <Override PartName="/ppt/notesSlides/_rels/notesSlide41.xml.rels" ContentType="application/vnd.openxmlformats-package.relationships+xml"/>
  <Override PartName="/ppt/notesSlides/_rels/notesSlide21.xml.rels" ContentType="application/vnd.openxmlformats-package.relationships+xml"/>
  <Override PartName="/ppt/notesSlides/_rels/notesSlide64.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65.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13.xml.rels" ContentType="application/vnd.openxmlformats-package.relationships+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66.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3.xml" ContentType="application/vnd.openxmlformats-officedocument.presentationml.notesSlide+xml"/>
  <Override PartName="/ppt/embeddings/oleObject1.bin" ContentType="application/vnd.openxmlformats-officedocument.oleObject"/>
  <Override PartName="/ppt/media/image12.png" ContentType="image/png"/>
  <Override PartName="/ppt/media/image11.wmf" ContentType="image/x-wmf"/>
  <Override PartName="/ppt/media/image10.wmf" ContentType="image/x-wmf"/>
  <Override PartName="/ppt/media/image9.wmf" ContentType="image/x-wmf"/>
  <Override PartName="/ppt/media/image7.wmf" ContentType="image/x-wmf"/>
  <Override PartName="/ppt/media/image1.png" ContentType="image/png"/>
  <Override PartName="/ppt/media/image13.jpeg" ContentType="image/jpeg"/>
  <Override PartName="/ppt/media/image2.png" ContentType="image/png"/>
  <Override PartName="/ppt/media/image4.wmf" ContentType="image/x-wmf"/>
  <Override PartName="/ppt/media/image8.wmf" ContentType="image/x-wmf"/>
  <Override PartName="/ppt/media/image6.png" ContentType="image/png"/>
  <Override PartName="/ppt/media/image3.png" ContentType="image/png"/>
  <Override PartName="/ppt/media/image5.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4400" spc="-1" strike="noStrike">
                <a:solidFill>
                  <a:srgbClr val="000000"/>
                </a:solidFill>
                <a:latin typeface="Tahoma"/>
              </a:rPr>
              <a:t>Click to move the slide</a:t>
            </a:r>
            <a:endParaRPr b="0" lang="en-US" sz="4400" spc="-1" strike="noStrike">
              <a:solidFill>
                <a:srgbClr val="000000"/>
              </a:solidFill>
              <a:latin typeface="Tahoma"/>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CE77D01A-413C-4AFC-A20B-4474E9DE0863}"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3886200" y="8686800"/>
            <a:ext cx="2971440" cy="456840"/>
          </a:xfrm>
          <a:prstGeom prst="rect">
            <a:avLst/>
          </a:prstGeom>
          <a:noFill/>
          <a:ln>
            <a:noFill/>
          </a:ln>
        </p:spPr>
        <p:txBody>
          <a:bodyPr anchor="b"/>
          <a:p>
            <a:pPr algn="r">
              <a:lnSpc>
                <a:spcPct val="100000"/>
              </a:lnSpc>
            </a:pPr>
            <a:fld id="{8BD216C5-21D8-4BCC-8E9C-CD6C5DA690E4}"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74" name="PlaceHolder 2"/>
          <p:cNvSpPr>
            <a:spLocks noGrp="1"/>
          </p:cNvSpPr>
          <p:nvPr>
            <p:ph type="sldImg"/>
          </p:nvPr>
        </p:nvSpPr>
        <p:spPr>
          <a:xfrm>
            <a:off x="1143000" y="685800"/>
            <a:ext cx="4571640" cy="3428640"/>
          </a:xfrm>
          <a:prstGeom prst="rect">
            <a:avLst/>
          </a:prstGeom>
        </p:spPr>
      </p:sp>
      <p:sp>
        <p:nvSpPr>
          <p:cNvPr id="375"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3886200" y="8686800"/>
            <a:ext cx="2971440" cy="456840"/>
          </a:xfrm>
          <a:prstGeom prst="rect">
            <a:avLst/>
          </a:prstGeom>
          <a:noFill/>
          <a:ln>
            <a:noFill/>
          </a:ln>
        </p:spPr>
        <p:txBody>
          <a:bodyPr anchor="b"/>
          <a:p>
            <a:pPr algn="r">
              <a:lnSpc>
                <a:spcPct val="100000"/>
              </a:lnSpc>
            </a:pPr>
            <a:fld id="{01B238E6-5443-4A41-9CB6-E0304D1F849F}"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83" name="PlaceHolder 2"/>
          <p:cNvSpPr>
            <a:spLocks noGrp="1"/>
          </p:cNvSpPr>
          <p:nvPr>
            <p:ph type="sldImg"/>
          </p:nvPr>
        </p:nvSpPr>
        <p:spPr>
          <a:xfrm>
            <a:off x="1143000" y="685800"/>
            <a:ext cx="4571640" cy="3428640"/>
          </a:xfrm>
          <a:prstGeom prst="rect">
            <a:avLst/>
          </a:prstGeom>
        </p:spPr>
      </p:sp>
      <p:sp>
        <p:nvSpPr>
          <p:cNvPr id="384"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3886200" y="8686800"/>
            <a:ext cx="2971440" cy="456840"/>
          </a:xfrm>
          <a:prstGeom prst="rect">
            <a:avLst/>
          </a:prstGeom>
          <a:noFill/>
          <a:ln>
            <a:noFill/>
          </a:ln>
        </p:spPr>
        <p:txBody>
          <a:bodyPr anchor="b"/>
          <a:p>
            <a:pPr algn="r">
              <a:lnSpc>
                <a:spcPct val="100000"/>
              </a:lnSpc>
            </a:pPr>
            <a:fld id="{24CC6848-8BE6-4FBE-B8B6-29175CA35930}"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86" name="PlaceHolder 2"/>
          <p:cNvSpPr>
            <a:spLocks noGrp="1"/>
          </p:cNvSpPr>
          <p:nvPr>
            <p:ph type="sldImg"/>
          </p:nvPr>
        </p:nvSpPr>
        <p:spPr>
          <a:xfrm>
            <a:off x="1143000" y="685800"/>
            <a:ext cx="4571640" cy="3428640"/>
          </a:xfrm>
          <a:prstGeom prst="rect">
            <a:avLst/>
          </a:prstGeom>
        </p:spPr>
      </p:sp>
      <p:sp>
        <p:nvSpPr>
          <p:cNvPr id="387"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886200" y="8686800"/>
            <a:ext cx="2971440" cy="456840"/>
          </a:xfrm>
          <a:prstGeom prst="rect">
            <a:avLst/>
          </a:prstGeom>
          <a:noFill/>
          <a:ln>
            <a:noFill/>
          </a:ln>
        </p:spPr>
        <p:txBody>
          <a:bodyPr anchor="b"/>
          <a:p>
            <a:pPr algn="r">
              <a:lnSpc>
                <a:spcPct val="100000"/>
              </a:lnSpc>
            </a:pPr>
            <a:fld id="{952F66F3-2249-427A-B0FF-F89DA07DBC89}"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89" name="PlaceHolder 2"/>
          <p:cNvSpPr>
            <a:spLocks noGrp="1"/>
          </p:cNvSpPr>
          <p:nvPr>
            <p:ph type="sldImg"/>
          </p:nvPr>
        </p:nvSpPr>
        <p:spPr>
          <a:xfrm>
            <a:off x="1143000" y="685800"/>
            <a:ext cx="4571640" cy="3428640"/>
          </a:xfrm>
          <a:prstGeom prst="rect">
            <a:avLst/>
          </a:prstGeom>
        </p:spPr>
      </p:sp>
      <p:sp>
        <p:nvSpPr>
          <p:cNvPr id="390"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3886200" y="8686800"/>
            <a:ext cx="2971440" cy="456840"/>
          </a:xfrm>
          <a:prstGeom prst="rect">
            <a:avLst/>
          </a:prstGeom>
          <a:noFill/>
          <a:ln>
            <a:noFill/>
          </a:ln>
        </p:spPr>
        <p:txBody>
          <a:bodyPr anchor="b"/>
          <a:p>
            <a:pPr algn="r">
              <a:lnSpc>
                <a:spcPct val="100000"/>
              </a:lnSpc>
            </a:pPr>
            <a:fld id="{4D0349AA-51F2-4932-A39B-DFF908CF80E3}"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92" name="PlaceHolder 2"/>
          <p:cNvSpPr>
            <a:spLocks noGrp="1"/>
          </p:cNvSpPr>
          <p:nvPr>
            <p:ph type="sldImg"/>
          </p:nvPr>
        </p:nvSpPr>
        <p:spPr>
          <a:xfrm>
            <a:off x="1143000" y="685800"/>
            <a:ext cx="4571640" cy="3428640"/>
          </a:xfrm>
          <a:prstGeom prst="rect">
            <a:avLst/>
          </a:prstGeom>
        </p:spPr>
      </p:sp>
      <p:sp>
        <p:nvSpPr>
          <p:cNvPr id="393"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3886200" y="8686800"/>
            <a:ext cx="2971440" cy="456840"/>
          </a:xfrm>
          <a:prstGeom prst="rect">
            <a:avLst/>
          </a:prstGeom>
          <a:noFill/>
          <a:ln>
            <a:noFill/>
          </a:ln>
        </p:spPr>
        <p:txBody>
          <a:bodyPr anchor="b"/>
          <a:p>
            <a:pPr algn="r">
              <a:lnSpc>
                <a:spcPct val="100000"/>
              </a:lnSpc>
            </a:pPr>
            <a:fld id="{7CF05351-9322-446A-82BD-949603BEA470}"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95" name="PlaceHolder 2"/>
          <p:cNvSpPr>
            <a:spLocks noGrp="1"/>
          </p:cNvSpPr>
          <p:nvPr>
            <p:ph type="sldImg"/>
          </p:nvPr>
        </p:nvSpPr>
        <p:spPr>
          <a:xfrm>
            <a:off x="1143000" y="685800"/>
            <a:ext cx="4571640" cy="3428640"/>
          </a:xfrm>
          <a:prstGeom prst="rect">
            <a:avLst/>
          </a:prstGeom>
        </p:spPr>
      </p:sp>
      <p:sp>
        <p:nvSpPr>
          <p:cNvPr id="396"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3886200" y="8686800"/>
            <a:ext cx="2971440" cy="456840"/>
          </a:xfrm>
          <a:prstGeom prst="rect">
            <a:avLst/>
          </a:prstGeom>
          <a:noFill/>
          <a:ln>
            <a:noFill/>
          </a:ln>
        </p:spPr>
        <p:txBody>
          <a:bodyPr anchor="b"/>
          <a:p>
            <a:pPr algn="r">
              <a:lnSpc>
                <a:spcPct val="100000"/>
              </a:lnSpc>
            </a:pPr>
            <a:fld id="{5009F7CC-A62C-45FE-A7E3-6D71A646B3D9}"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98" name="PlaceHolder 2"/>
          <p:cNvSpPr>
            <a:spLocks noGrp="1"/>
          </p:cNvSpPr>
          <p:nvPr>
            <p:ph type="sldImg"/>
          </p:nvPr>
        </p:nvSpPr>
        <p:spPr>
          <a:xfrm>
            <a:off x="1143000" y="685800"/>
            <a:ext cx="4571640" cy="3428640"/>
          </a:xfrm>
          <a:prstGeom prst="rect">
            <a:avLst/>
          </a:prstGeom>
        </p:spPr>
      </p:sp>
      <p:sp>
        <p:nvSpPr>
          <p:cNvPr id="399"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3886200" y="8686800"/>
            <a:ext cx="2971440" cy="456840"/>
          </a:xfrm>
          <a:prstGeom prst="rect">
            <a:avLst/>
          </a:prstGeom>
          <a:noFill/>
          <a:ln>
            <a:noFill/>
          </a:ln>
        </p:spPr>
        <p:txBody>
          <a:bodyPr anchor="b"/>
          <a:p>
            <a:pPr algn="r">
              <a:lnSpc>
                <a:spcPct val="100000"/>
              </a:lnSpc>
            </a:pPr>
            <a:fld id="{AB056E08-E3A5-4A76-B04D-A9307AC5A58F}"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01" name="PlaceHolder 2"/>
          <p:cNvSpPr>
            <a:spLocks noGrp="1"/>
          </p:cNvSpPr>
          <p:nvPr>
            <p:ph type="sldImg"/>
          </p:nvPr>
        </p:nvSpPr>
        <p:spPr>
          <a:xfrm>
            <a:off x="1143000" y="685800"/>
            <a:ext cx="4571640" cy="3428640"/>
          </a:xfrm>
          <a:prstGeom prst="rect">
            <a:avLst/>
          </a:prstGeom>
        </p:spPr>
      </p:sp>
      <p:sp>
        <p:nvSpPr>
          <p:cNvPr id="402"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3886200" y="8686800"/>
            <a:ext cx="2971440" cy="456840"/>
          </a:xfrm>
          <a:prstGeom prst="rect">
            <a:avLst/>
          </a:prstGeom>
          <a:noFill/>
          <a:ln>
            <a:noFill/>
          </a:ln>
        </p:spPr>
        <p:txBody>
          <a:bodyPr anchor="b"/>
          <a:p>
            <a:pPr algn="r">
              <a:lnSpc>
                <a:spcPct val="100000"/>
              </a:lnSpc>
            </a:pPr>
            <a:fld id="{A8A1D9A2-D7F7-4D21-9C54-64EA584CD5BD}"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04" name="PlaceHolder 2"/>
          <p:cNvSpPr>
            <a:spLocks noGrp="1"/>
          </p:cNvSpPr>
          <p:nvPr>
            <p:ph type="sldImg"/>
          </p:nvPr>
        </p:nvSpPr>
        <p:spPr>
          <a:xfrm>
            <a:off x="1143000" y="685800"/>
            <a:ext cx="4571640" cy="3428640"/>
          </a:xfrm>
          <a:prstGeom prst="rect">
            <a:avLst/>
          </a:prstGeom>
        </p:spPr>
      </p:sp>
      <p:sp>
        <p:nvSpPr>
          <p:cNvPr id="405"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3886200" y="8686800"/>
            <a:ext cx="2971440" cy="456840"/>
          </a:xfrm>
          <a:prstGeom prst="rect">
            <a:avLst/>
          </a:prstGeom>
          <a:noFill/>
          <a:ln>
            <a:noFill/>
          </a:ln>
        </p:spPr>
        <p:txBody>
          <a:bodyPr anchor="b"/>
          <a:p>
            <a:pPr algn="r">
              <a:lnSpc>
                <a:spcPct val="100000"/>
              </a:lnSpc>
            </a:pPr>
            <a:fld id="{701D37AA-5DBB-4B45-A286-7A00D4EBB955}"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07" name="PlaceHolder 2"/>
          <p:cNvSpPr>
            <a:spLocks noGrp="1"/>
          </p:cNvSpPr>
          <p:nvPr>
            <p:ph type="sldImg"/>
          </p:nvPr>
        </p:nvSpPr>
        <p:spPr>
          <a:xfrm>
            <a:off x="1143000" y="685800"/>
            <a:ext cx="4571640" cy="3428640"/>
          </a:xfrm>
          <a:prstGeom prst="rect">
            <a:avLst/>
          </a:prstGeom>
        </p:spPr>
      </p:sp>
      <p:sp>
        <p:nvSpPr>
          <p:cNvPr id="408"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3886200" y="8686800"/>
            <a:ext cx="2971440" cy="456840"/>
          </a:xfrm>
          <a:prstGeom prst="rect">
            <a:avLst/>
          </a:prstGeom>
          <a:noFill/>
          <a:ln>
            <a:noFill/>
          </a:ln>
        </p:spPr>
        <p:txBody>
          <a:bodyPr anchor="b"/>
          <a:p>
            <a:pPr algn="r">
              <a:lnSpc>
                <a:spcPct val="100000"/>
              </a:lnSpc>
            </a:pPr>
            <a:fld id="{E77838EA-F6EE-4C5F-A47E-4172037802BB}"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77" name="PlaceHolder 2"/>
          <p:cNvSpPr>
            <a:spLocks noGrp="1"/>
          </p:cNvSpPr>
          <p:nvPr>
            <p:ph type="sldImg"/>
          </p:nvPr>
        </p:nvSpPr>
        <p:spPr>
          <a:xfrm>
            <a:off x="1143000" y="685800"/>
            <a:ext cx="4571640" cy="3428640"/>
          </a:xfrm>
          <a:prstGeom prst="rect">
            <a:avLst/>
          </a:prstGeom>
        </p:spPr>
      </p:sp>
      <p:sp>
        <p:nvSpPr>
          <p:cNvPr id="378"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3886200" y="8686800"/>
            <a:ext cx="2971440" cy="456840"/>
          </a:xfrm>
          <a:prstGeom prst="rect">
            <a:avLst/>
          </a:prstGeom>
          <a:noFill/>
          <a:ln>
            <a:noFill/>
          </a:ln>
        </p:spPr>
        <p:txBody>
          <a:bodyPr anchor="b"/>
          <a:p>
            <a:pPr algn="r">
              <a:lnSpc>
                <a:spcPct val="100000"/>
              </a:lnSpc>
            </a:pPr>
            <a:fld id="{624465E6-5A58-4160-8E41-0E8E91AC163D}"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10" name="PlaceHolder 2"/>
          <p:cNvSpPr>
            <a:spLocks noGrp="1"/>
          </p:cNvSpPr>
          <p:nvPr>
            <p:ph type="sldImg"/>
          </p:nvPr>
        </p:nvSpPr>
        <p:spPr>
          <a:xfrm>
            <a:off x="1143000" y="685800"/>
            <a:ext cx="4571640" cy="3428640"/>
          </a:xfrm>
          <a:prstGeom prst="rect">
            <a:avLst/>
          </a:prstGeom>
        </p:spPr>
      </p:sp>
      <p:sp>
        <p:nvSpPr>
          <p:cNvPr id="411"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3886200" y="8686800"/>
            <a:ext cx="2971440" cy="456840"/>
          </a:xfrm>
          <a:prstGeom prst="rect">
            <a:avLst/>
          </a:prstGeom>
          <a:noFill/>
          <a:ln>
            <a:noFill/>
          </a:ln>
        </p:spPr>
        <p:txBody>
          <a:bodyPr anchor="b"/>
          <a:p>
            <a:pPr algn="r">
              <a:lnSpc>
                <a:spcPct val="100000"/>
              </a:lnSpc>
            </a:pPr>
            <a:fld id="{85AAB9E2-48C5-471D-998A-22AFCDFE0F60}"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13" name="PlaceHolder 2"/>
          <p:cNvSpPr>
            <a:spLocks noGrp="1"/>
          </p:cNvSpPr>
          <p:nvPr>
            <p:ph type="sldImg"/>
          </p:nvPr>
        </p:nvSpPr>
        <p:spPr>
          <a:xfrm>
            <a:off x="1143000" y="685800"/>
            <a:ext cx="4571640" cy="3428640"/>
          </a:xfrm>
          <a:prstGeom prst="rect">
            <a:avLst/>
          </a:prstGeom>
        </p:spPr>
      </p:sp>
      <p:sp>
        <p:nvSpPr>
          <p:cNvPr id="414"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3886200" y="8686800"/>
            <a:ext cx="2971440" cy="456840"/>
          </a:xfrm>
          <a:prstGeom prst="rect">
            <a:avLst/>
          </a:prstGeom>
          <a:noFill/>
          <a:ln>
            <a:noFill/>
          </a:ln>
        </p:spPr>
        <p:txBody>
          <a:bodyPr anchor="b"/>
          <a:p>
            <a:pPr algn="r">
              <a:lnSpc>
                <a:spcPct val="100000"/>
              </a:lnSpc>
            </a:pPr>
            <a:fld id="{2DA05FF7-6F01-4C8A-ABFD-E73F17D4697E}"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16" name="PlaceHolder 2"/>
          <p:cNvSpPr>
            <a:spLocks noGrp="1"/>
          </p:cNvSpPr>
          <p:nvPr>
            <p:ph type="sldImg"/>
          </p:nvPr>
        </p:nvSpPr>
        <p:spPr>
          <a:xfrm>
            <a:off x="1143000" y="685800"/>
            <a:ext cx="4571640" cy="3428640"/>
          </a:xfrm>
          <a:prstGeom prst="rect">
            <a:avLst/>
          </a:prstGeom>
        </p:spPr>
      </p:sp>
      <p:sp>
        <p:nvSpPr>
          <p:cNvPr id="417"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3886200" y="8686800"/>
            <a:ext cx="2971440" cy="456840"/>
          </a:xfrm>
          <a:prstGeom prst="rect">
            <a:avLst/>
          </a:prstGeom>
          <a:noFill/>
          <a:ln>
            <a:noFill/>
          </a:ln>
        </p:spPr>
        <p:txBody>
          <a:bodyPr anchor="b"/>
          <a:p>
            <a:pPr algn="r">
              <a:lnSpc>
                <a:spcPct val="100000"/>
              </a:lnSpc>
            </a:pPr>
            <a:fld id="{41BADC91-BEC3-4661-A4C6-DF575FA21C33}"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419" name="PlaceHolder 2"/>
          <p:cNvSpPr>
            <a:spLocks noGrp="1"/>
          </p:cNvSpPr>
          <p:nvPr>
            <p:ph type="sldImg"/>
          </p:nvPr>
        </p:nvSpPr>
        <p:spPr>
          <a:xfrm>
            <a:off x="1143000" y="685800"/>
            <a:ext cx="4571640" cy="3428640"/>
          </a:xfrm>
          <a:prstGeom prst="rect">
            <a:avLst/>
          </a:prstGeom>
        </p:spPr>
      </p:sp>
      <p:sp>
        <p:nvSpPr>
          <p:cNvPr id="420"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3886200" y="8686800"/>
            <a:ext cx="2971440" cy="456840"/>
          </a:xfrm>
          <a:prstGeom prst="rect">
            <a:avLst/>
          </a:prstGeom>
          <a:noFill/>
          <a:ln>
            <a:noFill/>
          </a:ln>
        </p:spPr>
        <p:txBody>
          <a:bodyPr anchor="b"/>
          <a:p>
            <a:pPr algn="r">
              <a:lnSpc>
                <a:spcPct val="100000"/>
              </a:lnSpc>
            </a:pPr>
            <a:fld id="{8394F372-BEB8-4348-9933-F79A0D13CADA}" type="slidenum">
              <a:rPr b="0" lang="en-IN" sz="1200" spc="-1" strike="noStrike">
                <a:solidFill>
                  <a:srgbClr val="000000"/>
                </a:solidFill>
                <a:latin typeface="Arial"/>
                <a:ea typeface="MS PGothic"/>
              </a:rPr>
              <a:t>&lt;number&gt;</a:t>
            </a:fld>
            <a:endParaRPr b="0" lang="en-IN" sz="1200" spc="-1" strike="noStrike">
              <a:latin typeface="Times New Roman"/>
            </a:endParaRPr>
          </a:p>
        </p:txBody>
      </p:sp>
      <p:sp>
        <p:nvSpPr>
          <p:cNvPr id="380" name="PlaceHolder 2"/>
          <p:cNvSpPr>
            <a:spLocks noGrp="1"/>
          </p:cNvSpPr>
          <p:nvPr>
            <p:ph type="sldImg"/>
          </p:nvPr>
        </p:nvSpPr>
        <p:spPr>
          <a:xfrm>
            <a:off x="1143000" y="685800"/>
            <a:ext cx="4571640" cy="3428640"/>
          </a:xfrm>
          <a:prstGeom prst="rect">
            <a:avLst/>
          </a:prstGeom>
        </p:spPr>
      </p:sp>
      <p:sp>
        <p:nvSpPr>
          <p:cNvPr id="381" name="PlaceHolder 3"/>
          <p:cNvSpPr>
            <a:spLocks noGrp="1"/>
          </p:cNvSpPr>
          <p:nvPr>
            <p:ph type="body"/>
          </p:nvPr>
        </p:nvSpPr>
        <p:spPr>
          <a:xfrm>
            <a:off x="914400" y="4343400"/>
            <a:ext cx="5028840" cy="4114440"/>
          </a:xfrm>
          <a:prstGeom prst="rect">
            <a:avLst/>
          </a:prstGeom>
        </p:spPr>
        <p:txBody>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Tahoma"/>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ea typeface="MS PGothic"/>
              </a:rPr>
              <a:t>C</a:t>
            </a:r>
            <a:r>
              <a:rPr b="0" lang="en-US" sz="4400" spc="-1" strike="noStrike">
                <a:solidFill>
                  <a:srgbClr val="000000"/>
                </a:solidFill>
                <a:latin typeface="Calibri"/>
                <a:ea typeface="MS PGothic"/>
              </a:rPr>
              <a:t>li</a:t>
            </a:r>
            <a:r>
              <a:rPr b="0" lang="en-US" sz="4400" spc="-1" strike="noStrike">
                <a:solidFill>
                  <a:srgbClr val="000000"/>
                </a:solidFill>
                <a:latin typeface="Calibri"/>
                <a:ea typeface="MS PGothic"/>
              </a:rPr>
              <a:t>c</a:t>
            </a:r>
            <a:r>
              <a:rPr b="0" lang="en-US" sz="4400" spc="-1" strike="noStrike">
                <a:solidFill>
                  <a:srgbClr val="000000"/>
                </a:solidFill>
                <a:latin typeface="Calibri"/>
                <a:ea typeface="MS PGothic"/>
              </a:rPr>
              <a:t>k </a:t>
            </a:r>
            <a:r>
              <a:rPr b="0" lang="en-US" sz="4400" spc="-1" strike="noStrike">
                <a:solidFill>
                  <a:srgbClr val="000000"/>
                </a:solidFill>
                <a:latin typeface="Calibri"/>
                <a:ea typeface="MS PGothic"/>
              </a:rPr>
              <a:t>t</a:t>
            </a:r>
            <a:r>
              <a:rPr b="0" lang="en-US" sz="4400" spc="-1" strike="noStrike">
                <a:solidFill>
                  <a:srgbClr val="000000"/>
                </a:solidFill>
                <a:latin typeface="Calibri"/>
                <a:ea typeface="MS PGothic"/>
              </a:rPr>
              <a:t>o </a:t>
            </a:r>
            <a:r>
              <a:rPr b="0" lang="en-US" sz="4400" spc="-1" strike="noStrike">
                <a:solidFill>
                  <a:srgbClr val="000000"/>
                </a:solidFill>
                <a:latin typeface="Calibri"/>
                <a:ea typeface="MS PGothic"/>
              </a:rPr>
              <a:t>e</a:t>
            </a:r>
            <a:r>
              <a:rPr b="0" lang="en-US" sz="4400" spc="-1" strike="noStrike">
                <a:solidFill>
                  <a:srgbClr val="000000"/>
                </a:solidFill>
                <a:latin typeface="Calibri"/>
                <a:ea typeface="MS PGothic"/>
              </a:rPr>
              <a:t>d</a:t>
            </a:r>
            <a:r>
              <a:rPr b="0" lang="en-US" sz="4400" spc="-1" strike="noStrike">
                <a:solidFill>
                  <a:srgbClr val="000000"/>
                </a:solidFill>
                <a:latin typeface="Calibri"/>
                <a:ea typeface="MS PGothic"/>
              </a:rPr>
              <a:t>i</a:t>
            </a:r>
            <a:r>
              <a:rPr b="0" lang="en-US" sz="4400" spc="-1" strike="noStrike">
                <a:solidFill>
                  <a:srgbClr val="000000"/>
                </a:solidFill>
                <a:latin typeface="Calibri"/>
                <a:ea typeface="MS PGothic"/>
              </a:rPr>
              <a:t>t </a:t>
            </a:r>
            <a:r>
              <a:rPr b="0" lang="en-US" sz="4400" spc="-1" strike="noStrike">
                <a:solidFill>
                  <a:srgbClr val="000000"/>
                </a:solidFill>
                <a:latin typeface="Calibri"/>
                <a:ea typeface="MS PGothic"/>
              </a:rPr>
              <a:t>M</a:t>
            </a:r>
            <a:r>
              <a:rPr b="0" lang="en-US" sz="4400" spc="-1" strike="noStrike">
                <a:solidFill>
                  <a:srgbClr val="000000"/>
                </a:solidFill>
                <a:latin typeface="Calibri"/>
                <a:ea typeface="MS PGothic"/>
              </a:rPr>
              <a:t>a</a:t>
            </a:r>
            <a:r>
              <a:rPr b="0" lang="en-US" sz="4400" spc="-1" strike="noStrike">
                <a:solidFill>
                  <a:srgbClr val="000000"/>
                </a:solidFill>
                <a:latin typeface="Calibri"/>
                <a:ea typeface="MS PGothic"/>
              </a:rPr>
              <a:t>s</a:t>
            </a:r>
            <a:r>
              <a:rPr b="0" lang="en-US" sz="4400" spc="-1" strike="noStrike">
                <a:solidFill>
                  <a:srgbClr val="000000"/>
                </a:solidFill>
                <a:latin typeface="Calibri"/>
                <a:ea typeface="MS PGothic"/>
              </a:rPr>
              <a:t>t</a:t>
            </a:r>
            <a:r>
              <a:rPr b="0" lang="en-US" sz="4400" spc="-1" strike="noStrike">
                <a:solidFill>
                  <a:srgbClr val="000000"/>
                </a:solidFill>
                <a:latin typeface="Calibri"/>
                <a:ea typeface="MS PGothic"/>
              </a:rPr>
              <a:t>e</a:t>
            </a:r>
            <a:r>
              <a:rPr b="0" lang="en-US" sz="4400" spc="-1" strike="noStrike">
                <a:solidFill>
                  <a:srgbClr val="000000"/>
                </a:solidFill>
                <a:latin typeface="Calibri"/>
                <a:ea typeface="MS PGothic"/>
              </a:rPr>
              <a:t>r </a:t>
            </a:r>
            <a:r>
              <a:rPr b="0" lang="en-US" sz="4400" spc="-1" strike="noStrike">
                <a:solidFill>
                  <a:srgbClr val="000000"/>
                </a:solidFill>
                <a:latin typeface="Calibri"/>
                <a:ea typeface="MS PGothic"/>
              </a:rPr>
              <a:t>t</a:t>
            </a:r>
            <a:r>
              <a:rPr b="0" lang="en-US" sz="4400" spc="-1" strike="noStrike">
                <a:solidFill>
                  <a:srgbClr val="000000"/>
                </a:solidFill>
                <a:latin typeface="Calibri"/>
                <a:ea typeface="MS PGothic"/>
              </a:rPr>
              <a:t>i</a:t>
            </a:r>
            <a:r>
              <a:rPr b="0" lang="en-US" sz="4400" spc="-1" strike="noStrike">
                <a:solidFill>
                  <a:srgbClr val="000000"/>
                </a:solidFill>
                <a:latin typeface="Calibri"/>
                <a:ea typeface="MS PGothic"/>
              </a:rPr>
              <a:t>t</a:t>
            </a:r>
            <a:r>
              <a:rPr b="0" lang="en-US" sz="4400" spc="-1" strike="noStrike">
                <a:solidFill>
                  <a:srgbClr val="000000"/>
                </a:solidFill>
                <a:latin typeface="Calibri"/>
                <a:ea typeface="MS PGothic"/>
              </a:rPr>
              <a:t>l</a:t>
            </a:r>
            <a:r>
              <a:rPr b="0" lang="en-US" sz="4400" spc="-1" strike="noStrike">
                <a:solidFill>
                  <a:srgbClr val="000000"/>
                </a:solidFill>
                <a:latin typeface="Calibri"/>
                <a:ea typeface="MS PGothic"/>
              </a:rPr>
              <a:t>e </a:t>
            </a:r>
            <a:r>
              <a:rPr b="0" lang="en-US" sz="4400" spc="-1" strike="noStrike">
                <a:solidFill>
                  <a:srgbClr val="000000"/>
                </a:solidFill>
                <a:latin typeface="Calibri"/>
                <a:ea typeface="MS PGothic"/>
              </a:rPr>
              <a:t>s</a:t>
            </a:r>
            <a:r>
              <a:rPr b="0" lang="en-US" sz="4400" spc="-1" strike="noStrike">
                <a:solidFill>
                  <a:srgbClr val="000000"/>
                </a:solidFill>
                <a:latin typeface="Calibri"/>
                <a:ea typeface="MS PGothic"/>
              </a:rPr>
              <a:t>t</a:t>
            </a:r>
            <a:r>
              <a:rPr b="0" lang="en-US" sz="4400" spc="-1" strike="noStrike">
                <a:solidFill>
                  <a:srgbClr val="000000"/>
                </a:solidFill>
                <a:latin typeface="Calibri"/>
                <a:ea typeface="MS PGothic"/>
              </a:rPr>
              <a:t>y</a:t>
            </a:r>
            <a:r>
              <a:rPr b="0" lang="en-US" sz="4400" spc="-1" strike="noStrike">
                <a:solidFill>
                  <a:srgbClr val="000000"/>
                </a:solidFill>
                <a:latin typeface="Calibri"/>
                <a:ea typeface="MS PGothic"/>
              </a:rPr>
              <a:t>l</a:t>
            </a:r>
            <a:r>
              <a:rPr b="0" lang="en-US" sz="4400" spc="-1" strike="noStrike">
                <a:solidFill>
                  <a:srgbClr val="000000"/>
                </a:solidFill>
                <a:latin typeface="Calibri"/>
                <a:ea typeface="MS PGothic"/>
              </a:rPr>
              <a:t>e</a:t>
            </a:r>
            <a:endParaRPr b="0" lang="en-US" sz="4400" spc="-1" strike="noStrike">
              <a:solidFill>
                <a:srgbClr val="000000"/>
              </a:solidFill>
              <a:latin typeface="Tahoma"/>
            </a:endParaRPr>
          </a:p>
        </p:txBody>
      </p:sp>
      <p:sp>
        <p:nvSpPr>
          <p:cNvPr id="1" name="PlaceHolder 2"/>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C5BC8D2E-DD3E-4B52-9F3A-8DF447A27804}" type="slidenum">
              <a:rPr b="0" lang="en-IN" sz="1200" spc="-1" strike="noStrike">
                <a:solidFill>
                  <a:srgbClr val="898989"/>
                </a:solidFill>
                <a:latin typeface="Tahoma"/>
                <a:ea typeface="MS PGothic"/>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ea typeface="MS PGothic"/>
              </a:rPr>
              <a:t>Click to edit Master title style</a:t>
            </a:r>
            <a:endParaRPr b="0" lang="en-US" sz="4400" spc="-1" strike="noStrike">
              <a:solidFill>
                <a:srgbClr val="000000"/>
              </a:solidFill>
              <a:latin typeface="Tahoma"/>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MS PGothic"/>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MS PGothic"/>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ea typeface="MS PGothic"/>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ea typeface="MS PGothic"/>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ea typeface="MS PGothic"/>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ECC4DDE-3A80-48D4-BB74-354057A05C52}" type="slidenum">
              <a:rPr b="0" lang="en-IN" sz="1200" spc="-1" strike="noStrike">
                <a:solidFill>
                  <a:srgbClr val="898989"/>
                </a:solidFill>
                <a:latin typeface="Tahoma"/>
                <a:ea typeface="MS PGothic"/>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2130480"/>
            <a:ext cx="7772040" cy="1469520"/>
          </a:xfrm>
          <a:prstGeom prst="rect">
            <a:avLst/>
          </a:prstGeom>
          <a:noFill/>
          <a:ln>
            <a:noFill/>
          </a:ln>
        </p:spPr>
        <p:txBody>
          <a:bodyPr anchor="ctr">
            <a:normAutofit/>
          </a:bodyPr>
          <a:p>
            <a:pPr algn="ctr">
              <a:lnSpc>
                <a:spcPct val="100000"/>
              </a:lnSpc>
            </a:pPr>
            <a:r>
              <a:rPr b="1" lang="en-US" sz="4000" spc="-1" strike="noStrike">
                <a:solidFill>
                  <a:srgbClr val="000000"/>
                </a:solidFill>
                <a:latin typeface="Times New Roman"/>
              </a:rPr>
              <a:t>RECURRENT NEURAL NETWORKS:</a:t>
            </a:r>
            <a:br/>
            <a:endParaRPr b="0" lang="en-US" sz="4000" spc="-1" strike="noStrike">
              <a:solidFill>
                <a:srgbClr val="000000"/>
              </a:solidFill>
              <a:latin typeface="Tahoma"/>
            </a:endParaRPr>
          </a:p>
        </p:txBody>
      </p:sp>
      <p:sp>
        <p:nvSpPr>
          <p:cNvPr id="89" name="TextShape 2"/>
          <p:cNvSpPr txBox="1"/>
          <p:nvPr/>
        </p:nvSpPr>
        <p:spPr>
          <a:xfrm>
            <a:off x="1371600" y="4419720"/>
            <a:ext cx="6400440" cy="1218960"/>
          </a:xfrm>
          <a:prstGeom prst="rect">
            <a:avLst/>
          </a:prstGeom>
          <a:noFill/>
          <a:ln>
            <a:noFill/>
          </a:ln>
        </p:spPr>
        <p:txBody>
          <a:bodyPr>
            <a:normAutofit/>
          </a:bodyPr>
          <a:p>
            <a:pPr algn="ctr">
              <a:lnSpc>
                <a:spcPct val="80000"/>
              </a:lnSpc>
              <a:spcBef>
                <a:spcPts val="561"/>
              </a:spcBef>
              <a:spcAft>
                <a:spcPts val="601"/>
              </a:spcAft>
            </a:pPr>
            <a:r>
              <a:rPr b="0" lang="en-IN" sz="2800" spc="-1" strike="noStrike">
                <a:solidFill>
                  <a:srgbClr val="000000"/>
                </a:solidFill>
                <a:latin typeface="Times New Roman"/>
              </a:rPr>
              <a:t>Jaya Sil</a:t>
            </a:r>
            <a:endParaRPr b="0" lang="en-IN" sz="2800" spc="-1" strike="noStrike">
              <a:latin typeface="Arial"/>
            </a:endParaRPr>
          </a:p>
          <a:p>
            <a:pPr algn="ctr">
              <a:lnSpc>
                <a:spcPct val="80000"/>
              </a:lnSpc>
              <a:spcBef>
                <a:spcPts val="561"/>
              </a:spcBef>
              <a:spcAft>
                <a:spcPts val="601"/>
              </a:spcAft>
            </a:pPr>
            <a:r>
              <a:rPr b="0" lang="en-IN" sz="2800" spc="-1" strike="noStrike">
                <a:solidFill>
                  <a:srgbClr val="000000"/>
                </a:solidFill>
                <a:latin typeface="Times New Roman"/>
              </a:rPr>
              <a:t>Bengal Engineering and Science University, Shibpur</a:t>
            </a:r>
            <a:endParaRPr b="0" lang="en-IN" sz="2800" spc="-1" strike="noStrike">
              <a:latin typeface="Arial"/>
            </a:endParaRPr>
          </a:p>
          <a:p>
            <a:pPr algn="ctr">
              <a:lnSpc>
                <a:spcPct val="80000"/>
              </a:lnSpc>
              <a:spcBef>
                <a:spcPts val="561"/>
              </a:spcBef>
              <a:spcAft>
                <a:spcPts val="601"/>
              </a:spcAft>
            </a:pPr>
            <a:r>
              <a:rPr b="0" lang="en-IN" sz="2800" spc="-1" strike="noStrike">
                <a:solidFill>
                  <a:srgbClr val="000000"/>
                </a:solidFill>
                <a:latin typeface="Times New Roman"/>
              </a:rPr>
              <a:t>Howrah-711103</a:t>
            </a:r>
            <a:endParaRPr b="0" lang="en-IN" sz="2800" spc="-1" strike="noStrike">
              <a:latin typeface="Arial"/>
            </a:endParaRPr>
          </a:p>
          <a:p>
            <a:pPr algn="ctr">
              <a:lnSpc>
                <a:spcPct val="80000"/>
              </a:lnSpc>
              <a:spcBef>
                <a:spcPts val="400"/>
              </a:spcBef>
            </a:pPr>
            <a:endParaRPr b="0" lang="en-IN"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85800" y="277920"/>
            <a:ext cx="8000640" cy="563040"/>
          </a:xfrm>
          <a:prstGeom prst="rect">
            <a:avLst/>
          </a:prstGeom>
          <a:noFill/>
          <a:ln>
            <a:noFill/>
          </a:ln>
        </p:spPr>
        <p:txBody>
          <a:bodyPr anchor="ctr"/>
          <a:p>
            <a:pPr algn="ctr">
              <a:lnSpc>
                <a:spcPct val="100000"/>
              </a:lnSpc>
            </a:pPr>
            <a:r>
              <a:rPr b="1" lang="en-US" sz="4000" spc="-1" strike="noStrike">
                <a:solidFill>
                  <a:srgbClr val="000000"/>
                </a:solidFill>
                <a:latin typeface="Times New Roman"/>
                <a:ea typeface="MS PGothic"/>
              </a:rPr>
              <a:t>WEIGHT COMPUTATION</a:t>
            </a:r>
            <a:endParaRPr b="0" lang="en-US" sz="4000" spc="-1" strike="noStrike">
              <a:solidFill>
                <a:srgbClr val="000000"/>
              </a:solidFill>
              <a:latin typeface="Tahoma"/>
            </a:endParaRPr>
          </a:p>
        </p:txBody>
      </p:sp>
      <p:sp>
        <p:nvSpPr>
          <p:cNvPr id="131" name="TextShape 2"/>
          <p:cNvSpPr txBox="1"/>
          <p:nvPr/>
        </p:nvSpPr>
        <p:spPr>
          <a:xfrm>
            <a:off x="457200" y="990720"/>
            <a:ext cx="8229240" cy="5135040"/>
          </a:xfrm>
          <a:prstGeom prst="rect">
            <a:avLst/>
          </a:prstGeom>
          <a:noFill/>
          <a:ln>
            <a:noFill/>
          </a:ln>
        </p:spPr>
        <p:txBody>
          <a:bodyPr/>
          <a:p>
            <a:pPr marL="343080" indent="-342720">
              <a:lnSpc>
                <a:spcPct val="80000"/>
              </a:lnSpc>
              <a:spcBef>
                <a:spcPts val="420"/>
              </a:spcBef>
              <a:buClr>
                <a:srgbClr val="000000"/>
              </a:buClr>
              <a:buFont typeface="Arial"/>
              <a:buChar char="•"/>
            </a:pPr>
            <a:r>
              <a:rPr b="0" lang="en-US" sz="2100" spc="-1" strike="noStrike">
                <a:solidFill>
                  <a:srgbClr val="000000"/>
                </a:solidFill>
                <a:latin typeface="Times New Roman"/>
                <a:ea typeface="MS PGothic"/>
              </a:rPr>
              <a:t>Input </a:t>
            </a:r>
            <a:r>
              <a:rPr b="0" lang="en-US" sz="2100" spc="-1" strike="noStrike">
                <a:solidFill>
                  <a:srgbClr val="000000"/>
                </a:solidFill>
                <a:latin typeface="Symbol"/>
                <a:ea typeface="MS PGothic"/>
              </a:rPr>
              <a:t></a:t>
            </a:r>
            <a:r>
              <a:rPr b="0" lang="en-US" sz="2100" spc="-1" strike="noStrike">
                <a:solidFill>
                  <a:srgbClr val="000000"/>
                </a:solidFill>
                <a:latin typeface="Times New Roman"/>
                <a:ea typeface="MS PGothic"/>
              </a:rPr>
              <a:t> S = [s</a:t>
            </a:r>
            <a:r>
              <a:rPr b="0" lang="en-US" sz="2100" spc="-1" strike="noStrike" baseline="-25000">
                <a:solidFill>
                  <a:srgbClr val="000000"/>
                </a:solidFill>
                <a:latin typeface="Times New Roman"/>
                <a:ea typeface="MS PGothic"/>
              </a:rPr>
              <a:t>1</a:t>
            </a:r>
            <a:r>
              <a:rPr b="0" lang="en-US" sz="2100" spc="-1" strike="noStrike">
                <a:solidFill>
                  <a:srgbClr val="000000"/>
                </a:solidFill>
                <a:latin typeface="Times New Roman"/>
                <a:ea typeface="MS PGothic"/>
              </a:rPr>
              <a:t>, . . . . , s</a:t>
            </a:r>
            <a:r>
              <a:rPr b="0" lang="en-US" sz="2100" spc="-1" strike="noStrike" baseline="-25000">
                <a:solidFill>
                  <a:srgbClr val="000000"/>
                </a:solidFill>
                <a:latin typeface="Times New Roman"/>
                <a:ea typeface="MS PGothic"/>
              </a:rPr>
              <a:t>i</a:t>
            </a:r>
            <a:r>
              <a:rPr b="0" lang="en-US" sz="2100" spc="-1" strike="noStrike">
                <a:solidFill>
                  <a:srgbClr val="000000"/>
                </a:solidFill>
                <a:latin typeface="Times New Roman"/>
                <a:ea typeface="MS PGothic"/>
              </a:rPr>
              <a:t>, . . . . , s</a:t>
            </a:r>
            <a:r>
              <a:rPr b="0" lang="en-US" sz="2100" spc="-1" strike="noStrike" baseline="-25000">
                <a:solidFill>
                  <a:srgbClr val="000000"/>
                </a:solidFill>
                <a:latin typeface="Times New Roman"/>
                <a:ea typeface="MS PGothic"/>
              </a:rPr>
              <a:t>n</a:t>
            </a:r>
            <a:r>
              <a:rPr b="0" lang="en-US" sz="2100" spc="-1" strike="noStrike">
                <a:solidFill>
                  <a:srgbClr val="000000"/>
                </a:solidFill>
                <a:latin typeface="Times New Roman"/>
                <a:ea typeface="MS PGothic"/>
              </a:rPr>
              <a:t>]</a:t>
            </a:r>
            <a:r>
              <a:rPr b="0" lang="en-US" sz="2100" spc="-1" strike="noStrike" baseline="30000">
                <a:solidFill>
                  <a:srgbClr val="000000"/>
                </a:solidFill>
                <a:latin typeface="Times New Roman"/>
                <a:ea typeface="MS PGothic"/>
              </a:rPr>
              <a:t>T</a:t>
            </a:r>
            <a:endParaRPr b="0" lang="en-US" sz="2100" spc="-1" strike="noStrike">
              <a:solidFill>
                <a:srgbClr val="000000"/>
              </a:solidFill>
              <a:latin typeface="Calibri"/>
            </a:endParaRPr>
          </a:p>
          <a:p>
            <a:pPr>
              <a:lnSpc>
                <a:spcPct val="80000"/>
              </a:lnSpc>
              <a:spcBef>
                <a:spcPts val="420"/>
              </a:spcBef>
            </a:pPr>
            <a:endParaRPr b="0" lang="en-US" sz="2100" spc="-1" strike="noStrike">
              <a:solidFill>
                <a:srgbClr val="000000"/>
              </a:solidFill>
              <a:latin typeface="Calibri"/>
            </a:endParaRPr>
          </a:p>
          <a:p>
            <a:pPr marL="343080" indent="-342720">
              <a:lnSpc>
                <a:spcPct val="80000"/>
              </a:lnSpc>
              <a:spcBef>
                <a:spcPts val="420"/>
              </a:spcBef>
              <a:buClr>
                <a:srgbClr val="000000"/>
              </a:buClr>
              <a:buFont typeface="Arial"/>
              <a:buChar char="•"/>
            </a:pPr>
            <a:r>
              <a:rPr b="0" lang="en-US" sz="2100" spc="-1" strike="noStrike">
                <a:solidFill>
                  <a:srgbClr val="000000"/>
                </a:solidFill>
                <a:latin typeface="Times New Roman"/>
                <a:ea typeface="MS PGothic"/>
              </a:rPr>
              <a:t>Output </a:t>
            </a:r>
            <a:r>
              <a:rPr b="0" lang="en-US" sz="2100" spc="-1" strike="noStrike">
                <a:solidFill>
                  <a:srgbClr val="000000"/>
                </a:solidFill>
                <a:latin typeface="Symbol"/>
                <a:ea typeface="MS PGothic"/>
              </a:rPr>
              <a:t></a:t>
            </a:r>
            <a:r>
              <a:rPr b="0" lang="en-US" sz="2100" spc="-1" strike="noStrike">
                <a:solidFill>
                  <a:srgbClr val="000000"/>
                </a:solidFill>
                <a:latin typeface="Times New Roman"/>
                <a:ea typeface="MS PGothic"/>
              </a:rPr>
              <a:t> P = [p</a:t>
            </a:r>
            <a:r>
              <a:rPr b="0" lang="en-US" sz="2100" spc="-1" strike="noStrike" baseline="-25000">
                <a:solidFill>
                  <a:srgbClr val="000000"/>
                </a:solidFill>
                <a:latin typeface="Times New Roman"/>
                <a:ea typeface="MS PGothic"/>
              </a:rPr>
              <a:t>1</a:t>
            </a:r>
            <a:r>
              <a:rPr b="0" lang="en-US" sz="2100" spc="-1" strike="noStrike">
                <a:solidFill>
                  <a:srgbClr val="000000"/>
                </a:solidFill>
                <a:latin typeface="Times New Roman"/>
                <a:ea typeface="MS PGothic"/>
              </a:rPr>
              <a:t>, . . . . , p</a:t>
            </a:r>
            <a:r>
              <a:rPr b="0" lang="en-US" sz="2100" spc="-1" strike="noStrike" baseline="-25000">
                <a:solidFill>
                  <a:srgbClr val="000000"/>
                </a:solidFill>
                <a:latin typeface="Times New Roman"/>
                <a:ea typeface="MS PGothic"/>
              </a:rPr>
              <a:t>i</a:t>
            </a:r>
            <a:r>
              <a:rPr b="0" lang="en-US" sz="2100" spc="-1" strike="noStrike">
                <a:solidFill>
                  <a:srgbClr val="000000"/>
                </a:solidFill>
                <a:latin typeface="Times New Roman"/>
                <a:ea typeface="MS PGothic"/>
              </a:rPr>
              <a:t>, . . . . , p</a:t>
            </a:r>
            <a:r>
              <a:rPr b="0" lang="en-US" sz="2100" spc="-1" strike="noStrike" baseline="-25000">
                <a:solidFill>
                  <a:srgbClr val="000000"/>
                </a:solidFill>
                <a:latin typeface="Times New Roman"/>
                <a:ea typeface="MS PGothic"/>
              </a:rPr>
              <a:t>m</a:t>
            </a:r>
            <a:r>
              <a:rPr b="0" lang="en-US" sz="2100" spc="-1" strike="noStrike">
                <a:solidFill>
                  <a:srgbClr val="000000"/>
                </a:solidFill>
                <a:latin typeface="Times New Roman"/>
                <a:ea typeface="MS PGothic"/>
              </a:rPr>
              <a:t>]</a:t>
            </a:r>
            <a:r>
              <a:rPr b="0" lang="en-US" sz="2100" spc="-1" strike="noStrike" baseline="30000">
                <a:solidFill>
                  <a:srgbClr val="000000"/>
                </a:solidFill>
                <a:latin typeface="Times New Roman"/>
                <a:ea typeface="MS PGothic"/>
              </a:rPr>
              <a:t>T;</a:t>
            </a:r>
            <a:r>
              <a:rPr b="0" lang="en-US" sz="2100" spc="-1" strike="noStrike">
                <a:solidFill>
                  <a:srgbClr val="000000"/>
                </a:solidFill>
                <a:latin typeface="Times New Roman"/>
                <a:ea typeface="MS PGothic"/>
              </a:rPr>
              <a:t> </a:t>
            </a:r>
            <a:endParaRPr b="0" lang="en-US" sz="2100" spc="-1" strike="noStrike">
              <a:solidFill>
                <a:srgbClr val="000000"/>
              </a:solidFill>
              <a:latin typeface="Calibri"/>
            </a:endParaRPr>
          </a:p>
          <a:p>
            <a:pPr>
              <a:lnSpc>
                <a:spcPct val="80000"/>
              </a:lnSpc>
              <a:spcBef>
                <a:spcPts val="261"/>
              </a:spcBef>
            </a:pPr>
            <a:endParaRPr b="0" lang="en-US" sz="2100" spc="-1" strike="noStrike">
              <a:solidFill>
                <a:srgbClr val="000000"/>
              </a:solidFill>
              <a:latin typeface="Calibri"/>
            </a:endParaRPr>
          </a:p>
          <a:p>
            <a:pPr marL="343080" indent="-342720">
              <a:lnSpc>
                <a:spcPct val="80000"/>
              </a:lnSpc>
              <a:spcBef>
                <a:spcPts val="420"/>
              </a:spcBef>
              <a:buClr>
                <a:srgbClr val="000000"/>
              </a:buClr>
              <a:buFont typeface="Arial"/>
              <a:buChar char="•"/>
            </a:pPr>
            <a:r>
              <a:rPr b="0" lang="en-US" sz="2100" spc="-1" strike="noStrike">
                <a:solidFill>
                  <a:srgbClr val="000000"/>
                </a:solidFill>
                <a:latin typeface="Times New Roman"/>
                <a:ea typeface="MS PGothic"/>
              </a:rPr>
              <a:t>A set of associations, s(</a:t>
            </a:r>
            <a:r>
              <a:rPr b="0" i="1" lang="en-US" sz="2100" spc="-1" strike="noStrike">
                <a:solidFill>
                  <a:srgbClr val="000000"/>
                </a:solidFill>
                <a:latin typeface="Times New Roman"/>
                <a:ea typeface="MS PGothic"/>
              </a:rPr>
              <a:t>k</a:t>
            </a:r>
            <a:r>
              <a:rPr b="0" lang="en-US" sz="2100" spc="-1" strike="noStrike">
                <a:solidFill>
                  <a:srgbClr val="000000"/>
                </a:solidFill>
                <a:latin typeface="Times New Roman"/>
                <a:ea typeface="MS PGothic"/>
              </a:rPr>
              <a:t>) : p(</a:t>
            </a:r>
            <a:r>
              <a:rPr b="0" i="1" lang="en-US" sz="2100" spc="-1" strike="noStrike">
                <a:solidFill>
                  <a:srgbClr val="000000"/>
                </a:solidFill>
                <a:latin typeface="Times New Roman"/>
                <a:ea typeface="MS PGothic"/>
              </a:rPr>
              <a:t>k</a:t>
            </a:r>
            <a:r>
              <a:rPr b="0" lang="en-US" sz="2100" spc="-1" strike="noStrike">
                <a:solidFill>
                  <a:srgbClr val="000000"/>
                </a:solidFill>
                <a:latin typeface="Times New Roman"/>
                <a:ea typeface="MS PGothic"/>
              </a:rPr>
              <a:t>), </a:t>
            </a:r>
            <a:r>
              <a:rPr b="0" i="1" lang="en-US" sz="2100" spc="-1" strike="noStrike">
                <a:solidFill>
                  <a:srgbClr val="000000"/>
                </a:solidFill>
                <a:latin typeface="Times New Roman"/>
                <a:ea typeface="MS PGothic"/>
              </a:rPr>
              <a:t>k</a:t>
            </a:r>
            <a:r>
              <a:rPr b="0" lang="en-US" sz="2100" spc="-1" strike="noStrike">
                <a:solidFill>
                  <a:srgbClr val="000000"/>
                </a:solidFill>
                <a:latin typeface="Times New Roman"/>
                <a:ea typeface="MS PGothic"/>
              </a:rPr>
              <a:t> = 1 to </a:t>
            </a:r>
            <a:r>
              <a:rPr b="0" i="1" lang="en-US" sz="2100" spc="-1" strike="noStrike">
                <a:solidFill>
                  <a:srgbClr val="000000"/>
                </a:solidFill>
                <a:latin typeface="Times New Roman"/>
                <a:ea typeface="MS PGothic"/>
              </a:rPr>
              <a:t>K </a:t>
            </a:r>
            <a:r>
              <a:rPr b="0" lang="en-US" sz="2100" spc="-1" strike="noStrike">
                <a:solidFill>
                  <a:srgbClr val="000000"/>
                </a:solidFill>
                <a:latin typeface="Times New Roman"/>
                <a:ea typeface="MS PGothic"/>
              </a:rPr>
              <a:t>(</a:t>
            </a:r>
            <a:r>
              <a:rPr b="0" i="1" lang="en-US" sz="2100" spc="-1" strike="noStrike">
                <a:solidFill>
                  <a:srgbClr val="000000"/>
                </a:solidFill>
                <a:latin typeface="Times New Roman"/>
                <a:ea typeface="MS PGothic"/>
              </a:rPr>
              <a:t>no. of patterns</a:t>
            </a:r>
            <a:r>
              <a:rPr b="0" lang="en-US" sz="2100" spc="-1" strike="noStrike">
                <a:solidFill>
                  <a:srgbClr val="000000"/>
                </a:solidFill>
                <a:latin typeface="Times New Roman"/>
                <a:ea typeface="MS PGothic"/>
              </a:rPr>
              <a:t>)</a:t>
            </a:r>
            <a:endParaRPr b="0" lang="en-US" sz="2100" spc="-1" strike="noStrike">
              <a:solidFill>
                <a:srgbClr val="000000"/>
              </a:solidFill>
              <a:latin typeface="Calibri"/>
            </a:endParaRPr>
          </a:p>
          <a:p>
            <a:pPr algn="ctr">
              <a:lnSpc>
                <a:spcPct val="80000"/>
              </a:lnSpc>
              <a:spcBef>
                <a:spcPts val="201"/>
              </a:spcBef>
            </a:pPr>
            <a:endParaRPr b="0" lang="en-US" sz="2100" spc="-1" strike="noStrike">
              <a:solidFill>
                <a:srgbClr val="000000"/>
              </a:solidFill>
              <a:latin typeface="Calibri"/>
            </a:endParaRPr>
          </a:p>
          <a:p>
            <a:pPr marL="343080" indent="-342720" algn="ctr">
              <a:lnSpc>
                <a:spcPct val="80000"/>
              </a:lnSpc>
              <a:spcBef>
                <a:spcPts val="380"/>
              </a:spcBef>
            </a:pPr>
            <a:r>
              <a:rPr b="0" lang="en-US" sz="1900" spc="-1" strike="noStrike">
                <a:solidFill>
                  <a:srgbClr val="000000"/>
                </a:solidFill>
                <a:latin typeface="Times New Roman"/>
                <a:ea typeface="MS PGothic"/>
              </a:rPr>
              <a:t>                                  </a:t>
            </a:r>
            <a:r>
              <a:rPr b="0" lang="en-US" sz="1900" spc="-1" strike="noStrike">
                <a:solidFill>
                  <a:srgbClr val="000000"/>
                </a:solidFill>
                <a:latin typeface="Times New Roman"/>
                <a:ea typeface="MS PGothic"/>
              </a:rPr>
              <a:t>s</a:t>
            </a:r>
            <a:r>
              <a:rPr b="0" lang="en-US" sz="1900" spc="-1" strike="noStrike" baseline="-25000">
                <a:solidFill>
                  <a:srgbClr val="000000"/>
                </a:solidFill>
                <a:latin typeface="Times New Roman"/>
                <a:ea typeface="MS PGothic"/>
              </a:rPr>
              <a:t>1</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1</a:t>
            </a:r>
            <a:r>
              <a:rPr b="0" lang="en-US" sz="1900" spc="-1" strike="noStrike">
                <a:solidFill>
                  <a:srgbClr val="000000"/>
                </a:solidFill>
                <a:latin typeface="Times New Roman"/>
                <a:ea typeface="MS PGothic"/>
              </a:rPr>
              <a:t> …. s</a:t>
            </a:r>
            <a:r>
              <a:rPr b="0" lang="en-US" sz="1900" spc="-1" strike="noStrike" baseline="-25000">
                <a:solidFill>
                  <a:srgbClr val="000000"/>
                </a:solidFill>
                <a:latin typeface="Times New Roman"/>
                <a:ea typeface="MS PGothic"/>
              </a:rPr>
              <a:t>1</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j</a:t>
            </a:r>
            <a:r>
              <a:rPr b="0" lang="en-US" sz="1900" spc="-1" strike="noStrike">
                <a:solidFill>
                  <a:srgbClr val="000000"/>
                </a:solidFill>
                <a:latin typeface="Times New Roman"/>
                <a:ea typeface="MS PGothic"/>
              </a:rPr>
              <a:t> …..s</a:t>
            </a:r>
            <a:r>
              <a:rPr b="0" lang="en-US" sz="1900" spc="-1" strike="noStrike" baseline="-25000">
                <a:solidFill>
                  <a:srgbClr val="000000"/>
                </a:solidFill>
                <a:latin typeface="Times New Roman"/>
                <a:ea typeface="MS PGothic"/>
              </a:rPr>
              <a:t>1</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m</a:t>
            </a:r>
            <a:endParaRPr b="0" lang="en-US" sz="1900" spc="-1" strike="noStrike">
              <a:solidFill>
                <a:srgbClr val="000000"/>
              </a:solidFill>
              <a:latin typeface="Calibri"/>
            </a:endParaRPr>
          </a:p>
          <a:p>
            <a:pPr marL="343080" indent="-342720" algn="ctr">
              <a:lnSpc>
                <a:spcPct val="80000"/>
              </a:lnSpc>
              <a:spcBef>
                <a:spcPts val="380"/>
              </a:spcBef>
            </a:pPr>
            <a:r>
              <a:rPr b="0" lang="en-US" sz="1900" spc="-1" strike="noStrike">
                <a:solidFill>
                  <a:srgbClr val="000000"/>
                </a:solidFill>
                <a:latin typeface="Times New Roman"/>
                <a:ea typeface="MS PGothic"/>
              </a:rPr>
              <a:t>SP = S</a:t>
            </a:r>
            <a:r>
              <a:rPr b="0" lang="en-US" sz="1900" spc="-1" strike="noStrike" baseline="30000">
                <a:solidFill>
                  <a:srgbClr val="000000"/>
                </a:solidFill>
                <a:latin typeface="Times New Roman"/>
                <a:ea typeface="MS PGothic"/>
              </a:rPr>
              <a:t>T</a:t>
            </a:r>
            <a:r>
              <a:rPr b="0" lang="en-US" sz="1900" spc="-1" strike="noStrike">
                <a:solidFill>
                  <a:srgbClr val="000000"/>
                </a:solidFill>
                <a:latin typeface="Times New Roman"/>
                <a:ea typeface="MS PGothic"/>
              </a:rPr>
              <a:t>P = W =       .          .          .</a:t>
            </a:r>
            <a:endParaRPr b="0" lang="en-US" sz="1900" spc="-1" strike="noStrike">
              <a:solidFill>
                <a:srgbClr val="000000"/>
              </a:solidFill>
              <a:latin typeface="Calibri"/>
            </a:endParaRPr>
          </a:p>
          <a:p>
            <a:pPr marL="343080" indent="-342720" algn="ctr">
              <a:lnSpc>
                <a:spcPct val="80000"/>
              </a:lnSpc>
              <a:spcBef>
                <a:spcPts val="380"/>
              </a:spcBef>
            </a:pPr>
            <a:r>
              <a:rPr b="0" lang="en-US" sz="1900" spc="-1" strike="noStrike">
                <a:solidFill>
                  <a:srgbClr val="000000"/>
                </a:solidFill>
                <a:latin typeface="Times New Roman"/>
                <a:ea typeface="MS PGothic"/>
              </a:rPr>
              <a:t>                                     </a:t>
            </a:r>
            <a:r>
              <a:rPr b="0" lang="en-US" sz="1900" spc="-1" strike="noStrike">
                <a:solidFill>
                  <a:srgbClr val="000000"/>
                </a:solidFill>
                <a:latin typeface="Times New Roman"/>
                <a:ea typeface="MS PGothic"/>
              </a:rPr>
              <a:t>s</a:t>
            </a:r>
            <a:r>
              <a:rPr b="0" lang="en-US" sz="1900" spc="-1" strike="noStrike" baseline="-25000">
                <a:solidFill>
                  <a:srgbClr val="000000"/>
                </a:solidFill>
                <a:latin typeface="Times New Roman"/>
                <a:ea typeface="MS PGothic"/>
              </a:rPr>
              <a:t>i</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1</a:t>
            </a:r>
            <a:r>
              <a:rPr b="0" lang="en-US" sz="1900" spc="-1" strike="noStrike">
                <a:solidFill>
                  <a:srgbClr val="000000"/>
                </a:solidFill>
                <a:latin typeface="Times New Roman"/>
                <a:ea typeface="MS PGothic"/>
              </a:rPr>
              <a:t> ….   s</a:t>
            </a:r>
            <a:r>
              <a:rPr b="0" lang="en-US" sz="1900" spc="-1" strike="noStrike" baseline="-25000">
                <a:solidFill>
                  <a:srgbClr val="000000"/>
                </a:solidFill>
                <a:latin typeface="Times New Roman"/>
                <a:ea typeface="MS PGothic"/>
              </a:rPr>
              <a:t>i</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j</a:t>
            </a:r>
            <a:r>
              <a:rPr b="0" lang="en-US" sz="1900" spc="-1" strike="noStrike">
                <a:solidFill>
                  <a:srgbClr val="000000"/>
                </a:solidFill>
                <a:latin typeface="Times New Roman"/>
                <a:ea typeface="MS PGothic"/>
              </a:rPr>
              <a:t> …..   s</a:t>
            </a:r>
            <a:r>
              <a:rPr b="0" lang="en-US" sz="1900" spc="-1" strike="noStrike" baseline="-25000">
                <a:solidFill>
                  <a:srgbClr val="000000"/>
                </a:solidFill>
                <a:latin typeface="Times New Roman"/>
                <a:ea typeface="MS PGothic"/>
              </a:rPr>
              <a:t>i</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m</a:t>
            </a:r>
            <a:r>
              <a:rPr b="0" lang="en-US" sz="1900" spc="-1" strike="noStrike">
                <a:solidFill>
                  <a:srgbClr val="000000"/>
                </a:solidFill>
                <a:latin typeface="Times New Roman"/>
                <a:ea typeface="MS PGothic"/>
              </a:rPr>
              <a:t> </a:t>
            </a:r>
            <a:endParaRPr b="0" lang="en-US" sz="1900" spc="-1" strike="noStrike">
              <a:solidFill>
                <a:srgbClr val="000000"/>
              </a:solidFill>
              <a:latin typeface="Calibri"/>
            </a:endParaRPr>
          </a:p>
          <a:p>
            <a:pPr marL="343080" indent="-342720" algn="ctr">
              <a:lnSpc>
                <a:spcPct val="80000"/>
              </a:lnSpc>
              <a:spcBef>
                <a:spcPts val="380"/>
              </a:spcBef>
            </a:pPr>
            <a:r>
              <a:rPr b="0" lang="en-US" sz="1900" spc="-1" strike="noStrike">
                <a:solidFill>
                  <a:srgbClr val="000000"/>
                </a:solidFill>
                <a:latin typeface="Times New Roman"/>
                <a:ea typeface="MS PGothic"/>
              </a:rPr>
              <a:t>                                 </a:t>
            </a:r>
            <a:r>
              <a:rPr b="0" lang="en-US" sz="1900" spc="-1" strike="noStrike">
                <a:solidFill>
                  <a:srgbClr val="000000"/>
                </a:solidFill>
                <a:latin typeface="Times New Roman"/>
                <a:ea typeface="MS PGothic"/>
              </a:rPr>
              <a:t>.         .         .</a:t>
            </a:r>
            <a:endParaRPr b="0" lang="en-US" sz="1900" spc="-1" strike="noStrike">
              <a:solidFill>
                <a:srgbClr val="000000"/>
              </a:solidFill>
              <a:latin typeface="Calibri"/>
            </a:endParaRPr>
          </a:p>
          <a:p>
            <a:pPr marL="343080" indent="-342720" algn="ctr">
              <a:lnSpc>
                <a:spcPct val="80000"/>
              </a:lnSpc>
              <a:spcBef>
                <a:spcPts val="380"/>
              </a:spcBef>
            </a:pPr>
            <a:r>
              <a:rPr b="0" lang="en-US" sz="1900" spc="-1" strike="noStrike">
                <a:solidFill>
                  <a:srgbClr val="000000"/>
                </a:solidFill>
                <a:latin typeface="Times New Roman"/>
                <a:ea typeface="MS PGothic"/>
              </a:rPr>
              <a:t>                                      </a:t>
            </a:r>
            <a:r>
              <a:rPr b="0" lang="en-US" sz="1900" spc="-1" strike="noStrike">
                <a:solidFill>
                  <a:srgbClr val="000000"/>
                </a:solidFill>
                <a:latin typeface="Times New Roman"/>
                <a:ea typeface="MS PGothic"/>
              </a:rPr>
              <a:t>s</a:t>
            </a:r>
            <a:r>
              <a:rPr b="0" lang="en-US" sz="1900" spc="-1" strike="noStrike" baseline="-25000">
                <a:solidFill>
                  <a:srgbClr val="000000"/>
                </a:solidFill>
                <a:latin typeface="Times New Roman"/>
                <a:ea typeface="MS PGothic"/>
              </a:rPr>
              <a:t>n</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1</a:t>
            </a:r>
            <a:r>
              <a:rPr b="0" lang="en-US" sz="1900" spc="-1" strike="noStrike">
                <a:solidFill>
                  <a:srgbClr val="000000"/>
                </a:solidFill>
                <a:latin typeface="Times New Roman"/>
                <a:ea typeface="MS PGothic"/>
              </a:rPr>
              <a:t> ….  s</a:t>
            </a:r>
            <a:r>
              <a:rPr b="0" lang="en-US" sz="1900" spc="-1" strike="noStrike" baseline="-25000">
                <a:solidFill>
                  <a:srgbClr val="000000"/>
                </a:solidFill>
                <a:latin typeface="Times New Roman"/>
                <a:ea typeface="MS PGothic"/>
              </a:rPr>
              <a:t>n</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j</a:t>
            </a:r>
            <a:r>
              <a:rPr b="0" lang="en-US" sz="1900" spc="-1" strike="noStrike">
                <a:solidFill>
                  <a:srgbClr val="000000"/>
                </a:solidFill>
                <a:latin typeface="Times New Roman"/>
                <a:ea typeface="MS PGothic"/>
              </a:rPr>
              <a:t> …..   s</a:t>
            </a:r>
            <a:r>
              <a:rPr b="0" lang="en-US" sz="1900" spc="-1" strike="noStrike" baseline="-25000">
                <a:solidFill>
                  <a:srgbClr val="000000"/>
                </a:solidFill>
                <a:latin typeface="Times New Roman"/>
                <a:ea typeface="MS PGothic"/>
              </a:rPr>
              <a:t>n</a:t>
            </a:r>
            <a:r>
              <a:rPr b="0" lang="en-US" sz="1900" spc="-1" strike="noStrike">
                <a:solidFill>
                  <a:srgbClr val="000000"/>
                </a:solidFill>
                <a:latin typeface="Times New Roman"/>
                <a:ea typeface="MS PGothic"/>
              </a:rPr>
              <a:t>p</a:t>
            </a:r>
            <a:r>
              <a:rPr b="0" lang="en-US" sz="1900" spc="-1" strike="noStrike" baseline="-25000">
                <a:solidFill>
                  <a:srgbClr val="000000"/>
                </a:solidFill>
                <a:latin typeface="Times New Roman"/>
                <a:ea typeface="MS PGothic"/>
              </a:rPr>
              <a:t>m</a:t>
            </a:r>
            <a:r>
              <a:rPr b="0" lang="en-US" sz="1900" spc="-1" strike="noStrike">
                <a:solidFill>
                  <a:srgbClr val="000000"/>
                </a:solidFill>
                <a:latin typeface="Times New Roman"/>
                <a:ea typeface="MS PGothic"/>
              </a:rPr>
              <a:t> </a:t>
            </a:r>
            <a:endParaRPr b="0" lang="en-US" sz="1900" spc="-1" strike="noStrike">
              <a:solidFill>
                <a:srgbClr val="000000"/>
              </a:solidFill>
              <a:latin typeface="Calibri"/>
            </a:endParaRPr>
          </a:p>
          <a:p>
            <a:pPr marL="343080" indent="-342720">
              <a:lnSpc>
                <a:spcPct val="100000"/>
              </a:lnSpc>
              <a:spcBef>
                <a:spcPts val="479"/>
              </a:spcBef>
              <a:spcAft>
                <a:spcPts val="601"/>
              </a:spcAft>
            </a:pPr>
            <a:r>
              <a:rPr b="0" lang="en-US" sz="2400" spc="-1" strike="noStrike">
                <a:solidFill>
                  <a:srgbClr val="000000"/>
                </a:solidFill>
                <a:latin typeface="Times New Roman"/>
                <a:ea typeface="MS PGothic"/>
              </a:rPr>
              <a:t>Weight matrix is called cross correlation matrix</a:t>
            </a:r>
            <a:r>
              <a:rPr b="0" lang="en-US" sz="1400" spc="-1" strike="noStrike">
                <a:solidFill>
                  <a:srgbClr val="000000"/>
                </a:solidFill>
                <a:latin typeface="Times New Roman"/>
                <a:ea typeface="MS PGothic"/>
              </a:rPr>
              <a:t>               </a:t>
            </a:r>
            <a:endParaRPr b="0" lang="en-US" sz="1400" spc="-1" strike="noStrike">
              <a:solidFill>
                <a:srgbClr val="000000"/>
              </a:solidFill>
              <a:latin typeface="Calibri"/>
            </a:endParaRPr>
          </a:p>
          <a:p>
            <a:pPr marL="343080" indent="-342720">
              <a:lnSpc>
                <a:spcPct val="100000"/>
              </a:lnSpc>
            </a:pPr>
            <a:r>
              <a:rPr b="0" lang="en-US" sz="1800" spc="-1" strike="noStrike">
                <a:solidFill>
                  <a:srgbClr val="000000"/>
                </a:solidFill>
                <a:latin typeface="Times New Roman"/>
                <a:ea typeface="MS PGothic"/>
              </a:rPr>
              <a:t>                 </a:t>
            </a:r>
            <a:r>
              <a:rPr b="0" lang="en-US" sz="1800" spc="-1" strike="noStrike">
                <a:solidFill>
                  <a:srgbClr val="000000"/>
                </a:solidFill>
                <a:latin typeface="Times New Roman"/>
                <a:ea typeface="MS PGothic"/>
              </a:rPr>
              <a:t>K</a:t>
            </a:r>
            <a:endParaRPr b="0" lang="en-US" sz="1800" spc="-1" strike="noStrike">
              <a:solidFill>
                <a:srgbClr val="000000"/>
              </a:solidFill>
              <a:latin typeface="Calibri"/>
            </a:endParaRPr>
          </a:p>
          <a:p>
            <a:pPr marL="343080" indent="-342720">
              <a:lnSpc>
                <a:spcPct val="100000"/>
              </a:lnSpc>
            </a:pPr>
            <a:r>
              <a:rPr b="0" lang="en-US" sz="1800" spc="-1" strike="noStrike">
                <a:solidFill>
                  <a:srgbClr val="000000"/>
                </a:solidFill>
                <a:latin typeface="Times New Roman"/>
                <a:ea typeface="MS PGothic"/>
              </a:rPr>
              <a:t>         </a:t>
            </a:r>
            <a:r>
              <a:rPr b="0" i="1" lang="en-US" sz="1800" spc="-1" strike="noStrike">
                <a:solidFill>
                  <a:srgbClr val="000000"/>
                </a:solidFill>
                <a:latin typeface="Times New Roman"/>
                <a:ea typeface="MS PGothic"/>
              </a:rPr>
              <a:t>w</a:t>
            </a:r>
            <a:r>
              <a:rPr b="0" i="1" lang="en-US" sz="1800" spc="-1" strike="noStrike" baseline="-25000">
                <a:solidFill>
                  <a:srgbClr val="000000"/>
                </a:solidFill>
                <a:latin typeface="Times New Roman"/>
                <a:ea typeface="MS PGothic"/>
              </a:rPr>
              <a:t>ij</a:t>
            </a:r>
            <a:r>
              <a:rPr b="0" lang="en-US" sz="1800" spc="-1" strike="noStrike">
                <a:solidFill>
                  <a:srgbClr val="000000"/>
                </a:solidFill>
                <a:latin typeface="Times New Roman"/>
                <a:ea typeface="MS PGothic"/>
              </a:rPr>
              <a:t> = </a:t>
            </a:r>
            <a:r>
              <a:rPr b="0" lang="en-US" sz="2800" spc="-1" strike="noStrike">
                <a:solidFill>
                  <a:srgbClr val="000000"/>
                </a:solidFill>
                <a:latin typeface="Symbol"/>
                <a:ea typeface="MS PGothic"/>
              </a:rPr>
              <a:t></a:t>
            </a:r>
            <a:r>
              <a:rPr b="0" i="1" lang="en-US" sz="2800" spc="-1" strike="noStrike" baseline="-25000">
                <a:solidFill>
                  <a:srgbClr val="000000"/>
                </a:solidFill>
                <a:latin typeface="Times New Roman"/>
                <a:ea typeface="MS PGothic"/>
              </a:rPr>
              <a:t>k</a:t>
            </a:r>
            <a:r>
              <a:rPr b="0" lang="en-US" sz="2800" spc="-1" strike="noStrike" baseline="-25000">
                <a:solidFill>
                  <a:srgbClr val="000000"/>
                </a:solidFill>
                <a:latin typeface="Times New Roman"/>
                <a:ea typeface="MS PGothic"/>
              </a:rPr>
              <a:t>=1</a:t>
            </a:r>
            <a:r>
              <a:rPr b="0" lang="en-US" sz="18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s</a:t>
            </a:r>
            <a:r>
              <a:rPr b="0" i="1" lang="en-US" sz="2400" spc="-1" strike="noStrike" baseline="-25000">
                <a:solidFill>
                  <a:srgbClr val="000000"/>
                </a:solidFill>
                <a:latin typeface="Times New Roman"/>
                <a:ea typeface="MS PGothic"/>
              </a:rPr>
              <a:t>i</a:t>
            </a:r>
            <a:r>
              <a:rPr b="0" lang="en-US" sz="2400" spc="-1" strike="noStrike" baseline="30000">
                <a:solidFill>
                  <a:srgbClr val="000000"/>
                </a:solidFill>
                <a:latin typeface="Times New Roman"/>
                <a:ea typeface="MS PGothic"/>
              </a:rPr>
              <a:t>T</a:t>
            </a:r>
            <a:r>
              <a:rPr b="0" lang="en-US" sz="2000" spc="-1" strike="noStrike">
                <a:solidFill>
                  <a:srgbClr val="000000"/>
                </a:solidFill>
                <a:latin typeface="Times New Roman"/>
                <a:ea typeface="MS PGothic"/>
              </a:rPr>
              <a:t>(</a:t>
            </a:r>
            <a:r>
              <a:rPr b="0" i="1" lang="en-US" sz="2000" spc="-1" strike="noStrike">
                <a:solidFill>
                  <a:srgbClr val="000000"/>
                </a:solidFill>
                <a:latin typeface="Times New Roman"/>
                <a:ea typeface="MS PGothic"/>
              </a:rPr>
              <a:t>k</a:t>
            </a:r>
            <a:r>
              <a:rPr b="0" lang="en-US" sz="20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p</a:t>
            </a:r>
            <a:r>
              <a:rPr b="0" i="1" lang="en-US" sz="2400" spc="-1" strike="noStrike" baseline="-25000">
                <a:solidFill>
                  <a:srgbClr val="000000"/>
                </a:solidFill>
                <a:latin typeface="Times New Roman"/>
                <a:ea typeface="MS PGothic"/>
              </a:rPr>
              <a:t>j </a:t>
            </a:r>
            <a:r>
              <a:rPr b="0" lang="en-US" sz="2000" spc="-1" strike="noStrike">
                <a:solidFill>
                  <a:srgbClr val="000000"/>
                </a:solidFill>
                <a:latin typeface="Times New Roman"/>
                <a:ea typeface="MS PGothic"/>
              </a:rPr>
              <a:t>(</a:t>
            </a:r>
            <a:r>
              <a:rPr b="0" i="1" lang="en-US" sz="2000" spc="-1" strike="noStrike">
                <a:solidFill>
                  <a:srgbClr val="000000"/>
                </a:solidFill>
                <a:latin typeface="Times New Roman"/>
                <a:ea typeface="MS PGothic"/>
              </a:rPr>
              <a:t>k</a:t>
            </a:r>
            <a:r>
              <a:rPr b="0" lang="en-US" sz="2000" spc="-1" strike="noStrike">
                <a:solidFill>
                  <a:srgbClr val="000000"/>
                </a:solidFill>
                <a:latin typeface="Times New Roman"/>
                <a:ea typeface="MS PGothic"/>
              </a:rPr>
              <a:t>)</a:t>
            </a: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Times New Roman"/>
                <a:ea typeface="MS PGothic"/>
              </a:rPr>
              <a:t>the weight matrix is obtained using </a:t>
            </a:r>
            <a:r>
              <a:rPr b="1" lang="en-US" sz="2400" spc="-1" strike="noStrike">
                <a:solidFill>
                  <a:srgbClr val="000000"/>
                </a:solidFill>
                <a:latin typeface="Times New Roman"/>
                <a:ea typeface="MS PGothic"/>
              </a:rPr>
              <a:t>Hebbian rule</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Times New Roman"/>
                <a:ea typeface="MS PGothic"/>
              </a:rPr>
              <a:t>                </a:t>
            </a:r>
            <a:endParaRPr b="0" lang="en-US" sz="1800" spc="-1" strike="noStrike">
              <a:solidFill>
                <a:srgbClr val="000000"/>
              </a:solidFill>
              <a:latin typeface="Calibri"/>
            </a:endParaRPr>
          </a:p>
          <a:p>
            <a:pPr>
              <a:lnSpc>
                <a:spcPct val="80000"/>
              </a:lnSpc>
              <a:spcBef>
                <a:spcPts val="221"/>
              </a:spcBef>
            </a:pPr>
            <a:endParaRPr b="0" lang="en-US" sz="18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04920" y="380880"/>
            <a:ext cx="8457840" cy="6248160"/>
          </a:xfrm>
          <a:prstGeom prst="rect">
            <a:avLst/>
          </a:prstGeom>
          <a:noFill/>
          <a:ln>
            <a:noFill/>
          </a:ln>
        </p:spPr>
        <p:txBody>
          <a:bodyPr/>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a:lnSpc>
                <a:spcPct val="90000"/>
              </a:lnSpc>
              <a:spcBef>
                <a:spcPts val="479"/>
              </a:spcBef>
            </a:pPr>
            <a:endParaRPr b="0" lang="en-US" sz="3200" spc="-1" strike="noStrike">
              <a:solidFill>
                <a:srgbClr val="000000"/>
              </a:solidFill>
              <a:latin typeface="Calibri"/>
            </a:endParaRPr>
          </a:p>
          <a:p>
            <a:pPr>
              <a:lnSpc>
                <a:spcPct val="90000"/>
              </a:lnSpc>
              <a:spcBef>
                <a:spcPts val="281"/>
              </a:spcBef>
            </a:pPr>
            <a:endParaRPr b="0" lang="en-US" sz="32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No self feedback,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ii</a:t>
            </a:r>
            <a:r>
              <a:rPr b="0" lang="en-US" sz="2400" spc="-1" strike="noStrike">
                <a:solidFill>
                  <a:srgbClr val="000000"/>
                </a:solidFill>
                <a:latin typeface="Times New Roman"/>
                <a:ea typeface="MS PGothic"/>
              </a:rPr>
              <a:t>=0 and weights are symmetric,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ji</a:t>
            </a: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Each node has an external input and threshold </a:t>
            </a:r>
            <a:r>
              <a:rPr b="0" lang="en-US" sz="2400" spc="-1" strike="noStrike">
                <a:solidFill>
                  <a:srgbClr val="000000"/>
                </a:solidFill>
                <a:latin typeface="Symbol"/>
                <a:ea typeface="MS PGothic"/>
              </a:rPr>
              <a:t></a:t>
            </a:r>
            <a:r>
              <a:rPr b="0" i="1"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j </a:t>
            </a:r>
            <a:r>
              <a:rPr b="0" lang="en-US" sz="2400" spc="-1" strike="noStrike">
                <a:solidFill>
                  <a:srgbClr val="000000"/>
                </a:solidFill>
                <a:latin typeface="Times New Roman"/>
                <a:ea typeface="MS PGothic"/>
              </a:rPr>
              <a:t>= 1…</a:t>
            </a:r>
            <a:r>
              <a:rPr b="0" i="1" lang="en-US" sz="2400" spc="-1" strike="noStrike">
                <a:solidFill>
                  <a:srgbClr val="000000"/>
                </a:solidFill>
                <a:latin typeface="Times New Roman"/>
                <a:ea typeface="MS PGothic"/>
              </a:rPr>
              <a:t>n</a:t>
            </a:r>
            <a:endParaRPr b="0" lang="en-US" sz="2400" spc="-1" strike="noStrike">
              <a:solidFill>
                <a:srgbClr val="000000"/>
              </a:solidFill>
              <a:latin typeface="Calibri"/>
            </a:endParaRPr>
          </a:p>
        </p:txBody>
      </p:sp>
      <p:sp>
        <p:nvSpPr>
          <p:cNvPr id="133" name="CustomShape 2"/>
          <p:cNvSpPr/>
          <p:nvPr/>
        </p:nvSpPr>
        <p:spPr>
          <a:xfrm>
            <a:off x="1295280" y="3809880"/>
            <a:ext cx="5562360" cy="15382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spcBef>
                <a:spcPts val="601"/>
              </a:spcBef>
            </a:pPr>
            <a:r>
              <a:rPr b="0" lang="en-IN" sz="1800" spc="-1" strike="noStrike">
                <a:solidFill>
                  <a:srgbClr val="000000"/>
                </a:solidFill>
                <a:latin typeface="Arial"/>
                <a:ea typeface="MS PGothic"/>
              </a:rPr>
              <a:t>        </a:t>
            </a:r>
            <a:endParaRPr b="0" lang="en-IN" sz="1800" spc="-1" strike="noStrike">
              <a:latin typeface="Arial"/>
            </a:endParaRPr>
          </a:p>
        </p:txBody>
      </p:sp>
      <p:sp>
        <p:nvSpPr>
          <p:cNvPr id="134" name="CustomShape 3"/>
          <p:cNvSpPr/>
          <p:nvPr/>
        </p:nvSpPr>
        <p:spPr>
          <a:xfrm>
            <a:off x="6324480" y="3048120"/>
            <a:ext cx="533160" cy="533160"/>
          </a:xfrm>
          <a:prstGeom prst="ellipse">
            <a:avLst/>
          </a:prstGeom>
          <a:solidFill>
            <a:schemeClr val="accent1"/>
          </a:solidFill>
          <a:ln w="9360">
            <a:solidFill>
              <a:schemeClr val="tx1"/>
            </a:solidFill>
            <a:round/>
          </a:ln>
        </p:spPr>
        <p:style>
          <a:lnRef idx="0"/>
          <a:fillRef idx="0"/>
          <a:effectRef idx="0"/>
          <a:fontRef idx="minor"/>
        </p:style>
      </p:sp>
      <p:sp>
        <p:nvSpPr>
          <p:cNvPr id="135" name="CustomShape 4"/>
          <p:cNvSpPr/>
          <p:nvPr/>
        </p:nvSpPr>
        <p:spPr>
          <a:xfrm>
            <a:off x="4800600" y="3124080"/>
            <a:ext cx="533160" cy="533160"/>
          </a:xfrm>
          <a:prstGeom prst="ellipse">
            <a:avLst/>
          </a:prstGeom>
          <a:solidFill>
            <a:schemeClr val="accent1"/>
          </a:solidFill>
          <a:ln w="9360">
            <a:solidFill>
              <a:schemeClr val="tx1"/>
            </a:solidFill>
            <a:round/>
          </a:ln>
        </p:spPr>
        <p:style>
          <a:lnRef idx="0"/>
          <a:fillRef idx="0"/>
          <a:effectRef idx="0"/>
          <a:fontRef idx="minor"/>
        </p:style>
      </p:sp>
      <p:sp>
        <p:nvSpPr>
          <p:cNvPr id="136" name="CustomShape 5"/>
          <p:cNvSpPr/>
          <p:nvPr/>
        </p:nvSpPr>
        <p:spPr>
          <a:xfrm>
            <a:off x="1447920" y="3200400"/>
            <a:ext cx="533160" cy="533160"/>
          </a:xfrm>
          <a:prstGeom prst="ellipse">
            <a:avLst/>
          </a:prstGeom>
          <a:solidFill>
            <a:schemeClr val="accent1"/>
          </a:solidFill>
          <a:ln w="9360">
            <a:solidFill>
              <a:schemeClr val="tx1"/>
            </a:solidFill>
            <a:round/>
          </a:ln>
        </p:spPr>
        <p:style>
          <a:lnRef idx="0"/>
          <a:fillRef idx="0"/>
          <a:effectRef idx="0"/>
          <a:fontRef idx="minor"/>
        </p:style>
      </p:sp>
      <p:sp>
        <p:nvSpPr>
          <p:cNvPr id="137" name="Line 6"/>
          <p:cNvSpPr/>
          <p:nvPr/>
        </p:nvSpPr>
        <p:spPr>
          <a:xfrm>
            <a:off x="1676160" y="3733560"/>
            <a:ext cx="360" cy="990720"/>
          </a:xfrm>
          <a:prstGeom prst="line">
            <a:avLst/>
          </a:prstGeom>
          <a:ln w="9360">
            <a:solidFill>
              <a:schemeClr val="tx1"/>
            </a:solidFill>
            <a:round/>
            <a:tailEnd len="med" type="triangle" w="med"/>
          </a:ln>
        </p:spPr>
        <p:style>
          <a:lnRef idx="0"/>
          <a:fillRef idx="0"/>
          <a:effectRef idx="0"/>
          <a:fontRef idx="minor"/>
        </p:style>
      </p:sp>
      <p:sp>
        <p:nvSpPr>
          <p:cNvPr id="138" name="Line 7"/>
          <p:cNvSpPr/>
          <p:nvPr/>
        </p:nvSpPr>
        <p:spPr>
          <a:xfrm>
            <a:off x="5029200" y="3657600"/>
            <a:ext cx="360" cy="990360"/>
          </a:xfrm>
          <a:prstGeom prst="line">
            <a:avLst/>
          </a:prstGeom>
          <a:ln w="9360">
            <a:solidFill>
              <a:schemeClr val="tx1"/>
            </a:solidFill>
            <a:round/>
            <a:tailEnd len="med" type="triangle" w="med"/>
          </a:ln>
        </p:spPr>
        <p:style>
          <a:lnRef idx="0"/>
          <a:fillRef idx="0"/>
          <a:effectRef idx="0"/>
          <a:fontRef idx="minor"/>
        </p:style>
      </p:sp>
      <p:sp>
        <p:nvSpPr>
          <p:cNvPr id="139" name="Line 8"/>
          <p:cNvSpPr/>
          <p:nvPr/>
        </p:nvSpPr>
        <p:spPr>
          <a:xfrm>
            <a:off x="6553080" y="3581280"/>
            <a:ext cx="360" cy="1143000"/>
          </a:xfrm>
          <a:prstGeom prst="line">
            <a:avLst/>
          </a:prstGeom>
          <a:ln w="9360">
            <a:solidFill>
              <a:schemeClr val="tx1"/>
            </a:solidFill>
            <a:round/>
            <a:tailEnd len="med" type="triangle" w="med"/>
          </a:ln>
        </p:spPr>
        <p:style>
          <a:lnRef idx="0"/>
          <a:fillRef idx="0"/>
          <a:effectRef idx="0"/>
          <a:fontRef idx="minor"/>
        </p:style>
      </p:sp>
      <p:sp>
        <p:nvSpPr>
          <p:cNvPr id="140" name="Line 9"/>
          <p:cNvSpPr/>
          <p:nvPr/>
        </p:nvSpPr>
        <p:spPr>
          <a:xfrm>
            <a:off x="761760" y="1295280"/>
            <a:ext cx="360" cy="2971800"/>
          </a:xfrm>
          <a:prstGeom prst="line">
            <a:avLst/>
          </a:prstGeom>
          <a:ln w="9360">
            <a:solidFill>
              <a:schemeClr val="tx1"/>
            </a:solidFill>
            <a:round/>
          </a:ln>
        </p:spPr>
        <p:style>
          <a:lnRef idx="0"/>
          <a:fillRef idx="0"/>
          <a:effectRef idx="0"/>
          <a:fontRef idx="minor"/>
        </p:style>
      </p:sp>
      <p:sp>
        <p:nvSpPr>
          <p:cNvPr id="141" name="Line 10"/>
          <p:cNvSpPr/>
          <p:nvPr/>
        </p:nvSpPr>
        <p:spPr>
          <a:xfrm>
            <a:off x="761760" y="4267080"/>
            <a:ext cx="914400" cy="360"/>
          </a:xfrm>
          <a:prstGeom prst="line">
            <a:avLst/>
          </a:prstGeom>
          <a:ln w="9360">
            <a:solidFill>
              <a:schemeClr val="tx1"/>
            </a:solidFill>
            <a:round/>
          </a:ln>
        </p:spPr>
        <p:style>
          <a:lnRef idx="0"/>
          <a:fillRef idx="0"/>
          <a:effectRef idx="0"/>
          <a:fontRef idx="minor"/>
        </p:style>
      </p:sp>
      <p:sp>
        <p:nvSpPr>
          <p:cNvPr id="142" name="Line 11"/>
          <p:cNvSpPr/>
          <p:nvPr/>
        </p:nvSpPr>
        <p:spPr>
          <a:xfrm>
            <a:off x="761760" y="1295280"/>
            <a:ext cx="4114800" cy="1828800"/>
          </a:xfrm>
          <a:prstGeom prst="line">
            <a:avLst/>
          </a:prstGeom>
          <a:ln w="9360">
            <a:solidFill>
              <a:schemeClr val="tx1"/>
            </a:solidFill>
            <a:round/>
            <a:tailEnd len="med" type="triangle" w="med"/>
          </a:ln>
        </p:spPr>
        <p:style>
          <a:lnRef idx="0"/>
          <a:fillRef idx="0"/>
          <a:effectRef idx="0"/>
          <a:fontRef idx="minor"/>
        </p:style>
      </p:sp>
      <p:sp>
        <p:nvSpPr>
          <p:cNvPr id="143" name="Line 12"/>
          <p:cNvSpPr/>
          <p:nvPr/>
        </p:nvSpPr>
        <p:spPr>
          <a:xfrm>
            <a:off x="761760" y="1295280"/>
            <a:ext cx="5791320" cy="1752480"/>
          </a:xfrm>
          <a:prstGeom prst="line">
            <a:avLst/>
          </a:prstGeom>
          <a:ln w="9360">
            <a:solidFill>
              <a:schemeClr val="tx1"/>
            </a:solidFill>
            <a:round/>
            <a:tailEnd len="med" type="triangle" w="med"/>
          </a:ln>
        </p:spPr>
        <p:style>
          <a:lnRef idx="0"/>
          <a:fillRef idx="0"/>
          <a:effectRef idx="0"/>
          <a:fontRef idx="minor"/>
        </p:style>
      </p:sp>
      <p:sp>
        <p:nvSpPr>
          <p:cNvPr id="144" name="Line 13"/>
          <p:cNvSpPr/>
          <p:nvPr/>
        </p:nvSpPr>
        <p:spPr>
          <a:xfrm>
            <a:off x="4419360" y="1523880"/>
            <a:ext cx="360" cy="2666880"/>
          </a:xfrm>
          <a:prstGeom prst="line">
            <a:avLst/>
          </a:prstGeom>
          <a:ln w="9360">
            <a:solidFill>
              <a:schemeClr val="tx1"/>
            </a:solidFill>
            <a:round/>
          </a:ln>
        </p:spPr>
        <p:style>
          <a:lnRef idx="0"/>
          <a:fillRef idx="0"/>
          <a:effectRef idx="0"/>
          <a:fontRef idx="minor"/>
        </p:style>
      </p:sp>
      <p:sp>
        <p:nvSpPr>
          <p:cNvPr id="145" name="Line 14"/>
          <p:cNvSpPr/>
          <p:nvPr/>
        </p:nvSpPr>
        <p:spPr>
          <a:xfrm>
            <a:off x="4419360" y="4190760"/>
            <a:ext cx="609840" cy="360"/>
          </a:xfrm>
          <a:prstGeom prst="line">
            <a:avLst/>
          </a:prstGeom>
          <a:ln w="9360">
            <a:solidFill>
              <a:schemeClr val="tx1"/>
            </a:solidFill>
            <a:round/>
          </a:ln>
        </p:spPr>
        <p:style>
          <a:lnRef idx="0"/>
          <a:fillRef idx="0"/>
          <a:effectRef idx="0"/>
          <a:fontRef idx="minor"/>
        </p:style>
      </p:sp>
      <p:sp>
        <p:nvSpPr>
          <p:cNvPr id="146" name="Line 15"/>
          <p:cNvSpPr/>
          <p:nvPr/>
        </p:nvSpPr>
        <p:spPr>
          <a:xfrm flipH="1">
            <a:off x="1752480" y="1523880"/>
            <a:ext cx="2666880" cy="1676520"/>
          </a:xfrm>
          <a:prstGeom prst="line">
            <a:avLst/>
          </a:prstGeom>
          <a:ln w="9360">
            <a:solidFill>
              <a:schemeClr val="tx1"/>
            </a:solidFill>
            <a:round/>
            <a:tailEnd len="med" type="triangle" w="med"/>
          </a:ln>
        </p:spPr>
        <p:style>
          <a:lnRef idx="0"/>
          <a:fillRef idx="0"/>
          <a:effectRef idx="0"/>
          <a:fontRef idx="minor"/>
        </p:style>
      </p:sp>
      <p:sp>
        <p:nvSpPr>
          <p:cNvPr id="147" name="Line 16"/>
          <p:cNvSpPr/>
          <p:nvPr/>
        </p:nvSpPr>
        <p:spPr>
          <a:xfrm>
            <a:off x="4419360" y="1523880"/>
            <a:ext cx="2133720" cy="1523880"/>
          </a:xfrm>
          <a:prstGeom prst="line">
            <a:avLst/>
          </a:prstGeom>
          <a:ln w="9360">
            <a:solidFill>
              <a:schemeClr val="tx1"/>
            </a:solidFill>
            <a:round/>
            <a:tailEnd len="med" type="triangle" w="med"/>
          </a:ln>
        </p:spPr>
        <p:style>
          <a:lnRef idx="0"/>
          <a:fillRef idx="0"/>
          <a:effectRef idx="0"/>
          <a:fontRef idx="minor"/>
        </p:style>
      </p:sp>
      <p:sp>
        <p:nvSpPr>
          <p:cNvPr id="148" name="Line 17"/>
          <p:cNvSpPr/>
          <p:nvPr/>
        </p:nvSpPr>
        <p:spPr>
          <a:xfrm>
            <a:off x="7391160" y="1752480"/>
            <a:ext cx="360" cy="2362320"/>
          </a:xfrm>
          <a:prstGeom prst="line">
            <a:avLst/>
          </a:prstGeom>
          <a:ln w="9360">
            <a:solidFill>
              <a:schemeClr val="tx1"/>
            </a:solidFill>
            <a:round/>
          </a:ln>
        </p:spPr>
        <p:style>
          <a:lnRef idx="0"/>
          <a:fillRef idx="0"/>
          <a:effectRef idx="0"/>
          <a:fontRef idx="minor"/>
        </p:style>
      </p:sp>
      <p:sp>
        <p:nvSpPr>
          <p:cNvPr id="149" name="Line 18"/>
          <p:cNvSpPr/>
          <p:nvPr/>
        </p:nvSpPr>
        <p:spPr>
          <a:xfrm flipH="1">
            <a:off x="6553080" y="4114800"/>
            <a:ext cx="838080" cy="360"/>
          </a:xfrm>
          <a:prstGeom prst="line">
            <a:avLst/>
          </a:prstGeom>
          <a:ln w="9360">
            <a:solidFill>
              <a:schemeClr val="tx1"/>
            </a:solidFill>
            <a:round/>
          </a:ln>
        </p:spPr>
        <p:style>
          <a:lnRef idx="0"/>
          <a:fillRef idx="0"/>
          <a:effectRef idx="0"/>
          <a:fontRef idx="minor"/>
        </p:style>
      </p:sp>
      <p:sp>
        <p:nvSpPr>
          <p:cNvPr id="150" name="Line 19"/>
          <p:cNvSpPr/>
          <p:nvPr/>
        </p:nvSpPr>
        <p:spPr>
          <a:xfrm flipH="1">
            <a:off x="5029200" y="1752480"/>
            <a:ext cx="2361960" cy="1371600"/>
          </a:xfrm>
          <a:prstGeom prst="line">
            <a:avLst/>
          </a:prstGeom>
          <a:ln w="9360">
            <a:solidFill>
              <a:schemeClr val="tx1"/>
            </a:solidFill>
            <a:round/>
            <a:tailEnd len="med" type="triangle" w="med"/>
          </a:ln>
        </p:spPr>
        <p:style>
          <a:lnRef idx="0"/>
          <a:fillRef idx="0"/>
          <a:effectRef idx="0"/>
          <a:fontRef idx="minor"/>
        </p:style>
      </p:sp>
      <p:sp>
        <p:nvSpPr>
          <p:cNvPr id="151" name="Line 20"/>
          <p:cNvSpPr/>
          <p:nvPr/>
        </p:nvSpPr>
        <p:spPr>
          <a:xfrm flipH="1">
            <a:off x="1904760" y="1752480"/>
            <a:ext cx="5486400" cy="1523880"/>
          </a:xfrm>
          <a:prstGeom prst="line">
            <a:avLst/>
          </a:prstGeom>
          <a:ln w="9360">
            <a:solidFill>
              <a:schemeClr val="tx1"/>
            </a:solidFill>
            <a:round/>
            <a:tailEnd len="med" type="triangle" w="med"/>
          </a:ln>
        </p:spPr>
        <p:style>
          <a:lnRef idx="0"/>
          <a:fillRef idx="0"/>
          <a:effectRef idx="0"/>
          <a:fontRef idx="minor"/>
        </p:style>
      </p:sp>
      <p:sp>
        <p:nvSpPr>
          <p:cNvPr id="152" name="Line 21"/>
          <p:cNvSpPr/>
          <p:nvPr/>
        </p:nvSpPr>
        <p:spPr>
          <a:xfrm>
            <a:off x="1752480" y="761760"/>
            <a:ext cx="360" cy="2438640"/>
          </a:xfrm>
          <a:prstGeom prst="line">
            <a:avLst/>
          </a:prstGeom>
          <a:ln cap="rnd" w="9360">
            <a:solidFill>
              <a:schemeClr val="tx1"/>
            </a:solidFill>
            <a:custDash>
              <a:ds d="500000" sp="400000"/>
            </a:custDash>
            <a:round/>
            <a:tailEnd len="med" type="triangle" w="med"/>
          </a:ln>
        </p:spPr>
        <p:style>
          <a:lnRef idx="0"/>
          <a:fillRef idx="0"/>
          <a:effectRef idx="0"/>
          <a:fontRef idx="minor"/>
        </p:style>
      </p:sp>
      <p:sp>
        <p:nvSpPr>
          <p:cNvPr id="153" name="Line 22"/>
          <p:cNvSpPr/>
          <p:nvPr/>
        </p:nvSpPr>
        <p:spPr>
          <a:xfrm>
            <a:off x="5029200" y="761760"/>
            <a:ext cx="360" cy="2362320"/>
          </a:xfrm>
          <a:prstGeom prst="line">
            <a:avLst/>
          </a:prstGeom>
          <a:ln cap="rnd" w="9360">
            <a:solidFill>
              <a:schemeClr val="tx1"/>
            </a:solidFill>
            <a:custDash>
              <a:ds d="500000" sp="400000"/>
            </a:custDash>
            <a:round/>
            <a:tailEnd len="med" type="triangle" w="med"/>
          </a:ln>
        </p:spPr>
        <p:style>
          <a:lnRef idx="0"/>
          <a:fillRef idx="0"/>
          <a:effectRef idx="0"/>
          <a:fontRef idx="minor"/>
        </p:style>
      </p:sp>
      <p:sp>
        <p:nvSpPr>
          <p:cNvPr id="154" name="Line 23"/>
          <p:cNvSpPr/>
          <p:nvPr/>
        </p:nvSpPr>
        <p:spPr>
          <a:xfrm>
            <a:off x="6629400" y="838080"/>
            <a:ext cx="360" cy="2209680"/>
          </a:xfrm>
          <a:prstGeom prst="line">
            <a:avLst/>
          </a:prstGeom>
          <a:ln cap="rnd" w="9360">
            <a:solidFill>
              <a:schemeClr val="tx1"/>
            </a:solidFill>
            <a:custDash>
              <a:ds d="500000" sp="400000"/>
            </a:custDash>
            <a:round/>
            <a:tailEnd len="med" type="triangle" w="med"/>
          </a:ln>
        </p:spPr>
        <p:style>
          <a:lnRef idx="0"/>
          <a:fillRef idx="0"/>
          <a:effectRef idx="0"/>
          <a:fontRef idx="minor"/>
        </p:style>
      </p:sp>
      <p:sp>
        <p:nvSpPr>
          <p:cNvPr id="155" name="Line 24"/>
          <p:cNvSpPr/>
          <p:nvPr/>
        </p:nvSpPr>
        <p:spPr>
          <a:xfrm>
            <a:off x="1371600" y="2971800"/>
            <a:ext cx="228600" cy="228600"/>
          </a:xfrm>
          <a:prstGeom prst="line">
            <a:avLst/>
          </a:prstGeom>
          <a:ln w="9360">
            <a:solidFill>
              <a:schemeClr val="tx1"/>
            </a:solidFill>
            <a:round/>
            <a:tailEnd len="med" type="triangle" w="med"/>
          </a:ln>
        </p:spPr>
        <p:style>
          <a:lnRef idx="0"/>
          <a:fillRef idx="0"/>
          <a:effectRef idx="0"/>
          <a:fontRef idx="minor"/>
        </p:style>
      </p:sp>
      <p:sp>
        <p:nvSpPr>
          <p:cNvPr id="156" name="Line 25"/>
          <p:cNvSpPr/>
          <p:nvPr/>
        </p:nvSpPr>
        <p:spPr>
          <a:xfrm>
            <a:off x="4495680" y="3200400"/>
            <a:ext cx="304920" cy="152280"/>
          </a:xfrm>
          <a:prstGeom prst="line">
            <a:avLst/>
          </a:prstGeom>
          <a:ln w="9360">
            <a:solidFill>
              <a:schemeClr val="tx1"/>
            </a:solidFill>
            <a:round/>
            <a:tailEnd len="med" type="triangle" w="med"/>
          </a:ln>
        </p:spPr>
        <p:style>
          <a:lnRef idx="0"/>
          <a:fillRef idx="0"/>
          <a:effectRef idx="0"/>
          <a:fontRef idx="minor"/>
        </p:style>
      </p:sp>
      <p:sp>
        <p:nvSpPr>
          <p:cNvPr id="157" name="Line 26"/>
          <p:cNvSpPr/>
          <p:nvPr/>
        </p:nvSpPr>
        <p:spPr>
          <a:xfrm flipH="1">
            <a:off x="6781680" y="2971800"/>
            <a:ext cx="228600" cy="152280"/>
          </a:xfrm>
          <a:prstGeom prst="line">
            <a:avLst/>
          </a:prstGeom>
          <a:ln w="9360">
            <a:solidFill>
              <a:schemeClr val="tx1"/>
            </a:solidFill>
            <a:round/>
            <a:tailEnd len="med" type="triangle" w="med"/>
          </a:ln>
        </p:spPr>
        <p:style>
          <a:lnRef idx="0"/>
          <a:fillRef idx="0"/>
          <a:effectRef idx="0"/>
          <a:fontRef idx="minor"/>
        </p:style>
      </p:sp>
      <p:sp>
        <p:nvSpPr>
          <p:cNvPr id="158" name="CustomShape 27"/>
          <p:cNvSpPr/>
          <p:nvPr/>
        </p:nvSpPr>
        <p:spPr>
          <a:xfrm>
            <a:off x="6324480" y="457200"/>
            <a:ext cx="60912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000000"/>
                </a:solidFill>
                <a:latin typeface="Times New Roman"/>
                <a:ea typeface="MS PGothic"/>
              </a:rPr>
              <a:t>x</a:t>
            </a:r>
            <a:r>
              <a:rPr b="0" lang="en-IN" sz="1800" spc="-1" strike="noStrike" baseline="-25000">
                <a:solidFill>
                  <a:srgbClr val="000000"/>
                </a:solidFill>
                <a:latin typeface="Arial"/>
                <a:ea typeface="MS PGothic"/>
              </a:rPr>
              <a:t>1</a:t>
            </a:r>
            <a:endParaRPr b="0" lang="en-IN" sz="1800" spc="-1" strike="noStrike">
              <a:latin typeface="Arial"/>
            </a:endParaRPr>
          </a:p>
        </p:txBody>
      </p:sp>
      <p:sp>
        <p:nvSpPr>
          <p:cNvPr id="159" name="CustomShape 28"/>
          <p:cNvSpPr/>
          <p:nvPr/>
        </p:nvSpPr>
        <p:spPr>
          <a:xfrm>
            <a:off x="4724280" y="304920"/>
            <a:ext cx="60912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000000"/>
                </a:solidFill>
                <a:latin typeface="Times New Roman"/>
                <a:ea typeface="MS PGothic"/>
              </a:rPr>
              <a:t>x</a:t>
            </a:r>
            <a:r>
              <a:rPr b="0" lang="en-IN" sz="1800" spc="-1" strike="noStrike" baseline="-25000">
                <a:solidFill>
                  <a:srgbClr val="000000"/>
                </a:solidFill>
                <a:latin typeface="Arial"/>
                <a:ea typeface="MS PGothic"/>
              </a:rPr>
              <a:t>2</a:t>
            </a:r>
            <a:endParaRPr b="0" lang="en-IN" sz="1800" spc="-1" strike="noStrike">
              <a:latin typeface="Arial"/>
            </a:endParaRPr>
          </a:p>
        </p:txBody>
      </p:sp>
      <p:sp>
        <p:nvSpPr>
          <p:cNvPr id="160" name="CustomShape 29"/>
          <p:cNvSpPr/>
          <p:nvPr/>
        </p:nvSpPr>
        <p:spPr>
          <a:xfrm>
            <a:off x="1371600" y="304920"/>
            <a:ext cx="76176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000000"/>
                </a:solidFill>
                <a:latin typeface="Times New Roman"/>
                <a:ea typeface="MS PGothic"/>
              </a:rPr>
              <a:t>x</a:t>
            </a:r>
            <a:r>
              <a:rPr b="0" lang="en-IN" sz="1800" spc="-1" strike="noStrike" baseline="-25000">
                <a:solidFill>
                  <a:srgbClr val="000000"/>
                </a:solidFill>
                <a:latin typeface="Arial"/>
                <a:ea typeface="MS PGothic"/>
              </a:rPr>
              <a:t>n</a:t>
            </a:r>
            <a:endParaRPr b="0" lang="en-IN" sz="1800" spc="-1" strike="noStrike">
              <a:latin typeface="Arial"/>
            </a:endParaRPr>
          </a:p>
        </p:txBody>
      </p:sp>
      <p:sp>
        <p:nvSpPr>
          <p:cNvPr id="161" name="CustomShape 30"/>
          <p:cNvSpPr/>
          <p:nvPr/>
        </p:nvSpPr>
        <p:spPr>
          <a:xfrm>
            <a:off x="6781680" y="1371600"/>
            <a:ext cx="76176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Arial"/>
                <a:ea typeface="MS PGothic"/>
              </a:rPr>
              <a:t>w</a:t>
            </a:r>
            <a:r>
              <a:rPr b="0" lang="en-IN" sz="1800" spc="-1" strike="noStrike" baseline="-25000">
                <a:solidFill>
                  <a:srgbClr val="000000"/>
                </a:solidFill>
                <a:latin typeface="Arial"/>
                <a:ea typeface="MS PGothic"/>
              </a:rPr>
              <a:t>n1</a:t>
            </a:r>
            <a:endParaRPr b="0" lang="en-IN" sz="1800" spc="-1" strike="noStrike">
              <a:latin typeface="Arial"/>
            </a:endParaRPr>
          </a:p>
        </p:txBody>
      </p:sp>
      <p:sp>
        <p:nvSpPr>
          <p:cNvPr id="162" name="CustomShape 31"/>
          <p:cNvSpPr/>
          <p:nvPr/>
        </p:nvSpPr>
        <p:spPr>
          <a:xfrm>
            <a:off x="6858000" y="1981080"/>
            <a:ext cx="83772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Arial"/>
                <a:ea typeface="MS PGothic"/>
              </a:rPr>
              <a:t>w</a:t>
            </a:r>
            <a:r>
              <a:rPr b="0" lang="en-IN" sz="1800" spc="-1" strike="noStrike" baseline="-25000">
                <a:solidFill>
                  <a:srgbClr val="000000"/>
                </a:solidFill>
                <a:latin typeface="Arial"/>
                <a:ea typeface="MS PGothic"/>
              </a:rPr>
              <a:t>21</a:t>
            </a:r>
            <a:endParaRPr b="0" lang="en-IN" sz="1800" spc="-1" strike="noStrike">
              <a:latin typeface="Arial"/>
            </a:endParaRPr>
          </a:p>
        </p:txBody>
      </p:sp>
      <p:sp>
        <p:nvSpPr>
          <p:cNvPr id="163" name="CustomShape 32"/>
          <p:cNvSpPr/>
          <p:nvPr/>
        </p:nvSpPr>
        <p:spPr>
          <a:xfrm>
            <a:off x="6934320" y="2819520"/>
            <a:ext cx="533160" cy="36468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Arial"/>
                <a:ea typeface="MS PGothic"/>
              </a:rPr>
              <a:t>-1</a:t>
            </a:r>
            <a:endParaRPr b="0" lang="en-IN" sz="1800" spc="-1" strike="noStrike">
              <a:latin typeface="Arial"/>
            </a:endParaRPr>
          </a:p>
        </p:txBody>
      </p:sp>
      <p:sp>
        <p:nvSpPr>
          <p:cNvPr id="164" name="CustomShape 33"/>
          <p:cNvSpPr/>
          <p:nvPr/>
        </p:nvSpPr>
        <p:spPr>
          <a:xfrm>
            <a:off x="6858000" y="3124080"/>
            <a:ext cx="45684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Symbol"/>
                <a:ea typeface="MS PGothic"/>
              </a:rPr>
              <a:t></a:t>
            </a:r>
            <a:r>
              <a:rPr b="0" lang="en-IN" sz="1800" spc="-1" strike="noStrike" baseline="-25000">
                <a:solidFill>
                  <a:srgbClr val="000000"/>
                </a:solidFill>
                <a:latin typeface="Arial"/>
                <a:ea typeface="MS PGothic"/>
              </a:rPr>
              <a:t>1</a:t>
            </a:r>
            <a:endParaRPr b="0" lang="en-IN" sz="1800" spc="-1" strike="noStrike">
              <a:latin typeface="Arial"/>
            </a:endParaRPr>
          </a:p>
        </p:txBody>
      </p:sp>
      <p:sp>
        <p:nvSpPr>
          <p:cNvPr id="165" name="CustomShape 34"/>
          <p:cNvSpPr/>
          <p:nvPr/>
        </p:nvSpPr>
        <p:spPr>
          <a:xfrm>
            <a:off x="6705720" y="4419720"/>
            <a:ext cx="91404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Times New Roman"/>
                <a:ea typeface="MS PGothic"/>
              </a:rPr>
              <a:t>y</a:t>
            </a:r>
            <a:r>
              <a:rPr b="0" lang="en-IN" sz="1800" spc="-1" strike="noStrike" baseline="-25000">
                <a:solidFill>
                  <a:srgbClr val="000000"/>
                </a:solidFill>
                <a:latin typeface="Arial"/>
                <a:ea typeface="MS PGothic"/>
              </a:rPr>
              <a:t>1</a:t>
            </a:r>
            <a:endParaRPr b="0" lang="en-IN" sz="1800" spc="-1" strike="noStrike">
              <a:latin typeface="Arial"/>
            </a:endParaRPr>
          </a:p>
        </p:txBody>
      </p:sp>
      <p:sp>
        <p:nvSpPr>
          <p:cNvPr id="166" name="CustomShape 35"/>
          <p:cNvSpPr/>
          <p:nvPr/>
        </p:nvSpPr>
        <p:spPr>
          <a:xfrm>
            <a:off x="4343400" y="4495680"/>
            <a:ext cx="45684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Times New Roman"/>
                <a:ea typeface="MS PGothic"/>
              </a:rPr>
              <a:t>y</a:t>
            </a:r>
            <a:r>
              <a:rPr b="0" lang="en-IN" sz="1800" spc="-1" strike="noStrike" baseline="-25000">
                <a:solidFill>
                  <a:srgbClr val="000000"/>
                </a:solidFill>
                <a:latin typeface="Arial"/>
                <a:ea typeface="MS PGothic"/>
              </a:rPr>
              <a:t>2</a:t>
            </a:r>
            <a:endParaRPr b="0" lang="en-IN" sz="1800" spc="-1" strike="noStrike">
              <a:latin typeface="Arial"/>
            </a:endParaRPr>
          </a:p>
        </p:txBody>
      </p:sp>
      <p:sp>
        <p:nvSpPr>
          <p:cNvPr id="167" name="CustomShape 36"/>
          <p:cNvSpPr/>
          <p:nvPr/>
        </p:nvSpPr>
        <p:spPr>
          <a:xfrm>
            <a:off x="1143000" y="4495680"/>
            <a:ext cx="68544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000000"/>
                </a:solidFill>
                <a:latin typeface="Times New Roman"/>
                <a:ea typeface="MS PGothic"/>
              </a:rPr>
              <a:t>y</a:t>
            </a:r>
            <a:r>
              <a:rPr b="0" i="1" lang="en-IN" sz="1800" spc="-1" strike="noStrike" baseline="-25000">
                <a:solidFill>
                  <a:srgbClr val="000000"/>
                </a:solidFill>
                <a:latin typeface="Times New Roman"/>
                <a:ea typeface="MS PGothic"/>
              </a:rPr>
              <a:t>n</a:t>
            </a:r>
            <a:endParaRPr b="0" lang="en-IN" sz="1800" spc="-1" strike="noStrike">
              <a:latin typeface="Arial"/>
            </a:endParaRPr>
          </a:p>
        </p:txBody>
      </p:sp>
      <p:sp>
        <p:nvSpPr>
          <p:cNvPr id="168" name="CustomShape 37"/>
          <p:cNvSpPr/>
          <p:nvPr/>
        </p:nvSpPr>
        <p:spPr>
          <a:xfrm>
            <a:off x="609480" y="4952880"/>
            <a:ext cx="8534160" cy="8715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ea typeface="MS PGothic"/>
              </a:rPr>
              <a:t>Every pair of units </a:t>
            </a:r>
            <a:r>
              <a:rPr b="0" i="1" lang="en-IN" sz="2400" spc="-1" strike="noStrike">
                <a:solidFill>
                  <a:srgbClr val="000000"/>
                </a:solidFill>
                <a:latin typeface="Times New Roman"/>
                <a:ea typeface="MS PGothic"/>
              </a:rPr>
              <a:t>i</a:t>
            </a:r>
            <a:r>
              <a:rPr b="0" lang="en-IN" sz="2400" spc="-1" strike="noStrike">
                <a:solidFill>
                  <a:srgbClr val="000000"/>
                </a:solidFill>
                <a:latin typeface="Times New Roman"/>
                <a:ea typeface="MS PGothic"/>
              </a:rPr>
              <a:t> and </a:t>
            </a:r>
            <a:r>
              <a:rPr b="0" i="1" lang="en-IN" sz="2400" spc="-1" strike="noStrike">
                <a:solidFill>
                  <a:srgbClr val="000000"/>
                </a:solidFill>
                <a:latin typeface="Times New Roman"/>
                <a:ea typeface="MS PGothic"/>
              </a:rPr>
              <a:t>j</a:t>
            </a:r>
            <a:r>
              <a:rPr b="0" lang="en-IN" sz="2400" spc="-1" strike="noStrike">
                <a:solidFill>
                  <a:srgbClr val="000000"/>
                </a:solidFill>
                <a:latin typeface="Times New Roman"/>
                <a:ea typeface="MS PGothic"/>
              </a:rPr>
              <a:t> in a Hopfield network have a connection described by the weight </a:t>
            </a:r>
            <a:r>
              <a:rPr b="0" i="1" lang="en-IN" sz="2400" spc="-1" strike="noStrike">
                <a:solidFill>
                  <a:srgbClr val="000000"/>
                </a:solidFill>
                <a:latin typeface="Times New Roman"/>
                <a:ea typeface="MS PGothic"/>
              </a:rPr>
              <a:t>w</a:t>
            </a:r>
            <a:r>
              <a:rPr b="0" i="1" lang="en-IN" sz="2400" spc="-1" strike="noStrike" baseline="-25000">
                <a:solidFill>
                  <a:srgbClr val="000000"/>
                </a:solidFill>
                <a:latin typeface="Times New Roman"/>
                <a:ea typeface="MS PGothic"/>
              </a:rPr>
              <a:t>i j</a:t>
            </a:r>
            <a:r>
              <a:rPr b="0" lang="en-IN" sz="1800" spc="-1" strike="noStrike" baseline="30000">
                <a:solidFill>
                  <a:srgbClr val="000000"/>
                </a:solidFill>
                <a:latin typeface="Tahoma"/>
                <a:ea typeface="MS PGothic"/>
              </a:rPr>
              <a:t>.</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609480"/>
            <a:ext cx="8229240" cy="8078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How to "train" a Hopfield network</a:t>
            </a:r>
            <a:br/>
            <a:endParaRPr b="0" lang="en-US" sz="4400" spc="-1" strike="noStrike">
              <a:solidFill>
                <a:srgbClr val="000000"/>
              </a:solidFill>
              <a:latin typeface="Tahoma"/>
            </a:endParaRPr>
          </a:p>
        </p:txBody>
      </p:sp>
      <p:sp>
        <p:nvSpPr>
          <p:cNvPr id="17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input and output patterns are discrete vector, which can be either binary (0,1) or bipolar (+1, -1) in nature.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Calculate the values of the weights without any training.</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Store the set of binary patterns V</a:t>
            </a:r>
            <a:r>
              <a:rPr b="0" lang="en-US" sz="2400" spc="-1" strike="noStrike" baseline="30000">
                <a:solidFill>
                  <a:srgbClr val="000000"/>
                </a:solidFill>
                <a:latin typeface="Times New Roman"/>
                <a:ea typeface="MS PGothic"/>
              </a:rPr>
              <a:t>s</a:t>
            </a:r>
            <a:r>
              <a:rPr b="0" lang="en-US" sz="2400" spc="-1" strike="noStrike">
                <a:solidFill>
                  <a:srgbClr val="000000"/>
                </a:solidFill>
                <a:latin typeface="Times New Roman"/>
                <a:ea typeface="MS PGothic"/>
              </a:rPr>
              <a:t>, s = 1, ..., </a:t>
            </a:r>
            <a:r>
              <a:rPr b="0" i="1" lang="en-US" sz="2400" spc="-1" strike="noStrike">
                <a:solidFill>
                  <a:srgbClr val="000000"/>
                </a:solidFill>
                <a:latin typeface="Times New Roman"/>
                <a:ea typeface="MS PGothic"/>
              </a:rPr>
              <a:t>n</a:t>
            </a: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a:t>
            </a:r>
            <a:r>
              <a:rPr b="0"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n</a:t>
            </a:r>
            <a:r>
              <a:rPr b="0" lang="en-US" sz="2400" spc="-1" strike="noStrike" baseline="-25000">
                <a:solidFill>
                  <a:srgbClr val="000000"/>
                </a:solidFill>
                <a:latin typeface="Times New Roman"/>
                <a:ea typeface="MS PGothic"/>
              </a:rPr>
              <a:t>s=1 </a:t>
            </a:r>
            <a:r>
              <a:rPr b="0" lang="en-US" sz="2400" spc="-1" strike="noStrike">
                <a:solidFill>
                  <a:srgbClr val="000000"/>
                </a:solidFill>
                <a:latin typeface="Times New Roman"/>
                <a:ea typeface="MS PGothic"/>
              </a:rPr>
              <a:t>(2V</a:t>
            </a:r>
            <a:r>
              <a:rPr b="0" lang="en-US" sz="2400" spc="-1" strike="noStrike" baseline="30000">
                <a:solidFill>
                  <a:srgbClr val="000000"/>
                </a:solidFill>
                <a:latin typeface="Times New Roman"/>
                <a:ea typeface="MS PGothic"/>
              </a:rPr>
              <a:t>s</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- 1)(2V</a:t>
            </a:r>
            <a:r>
              <a:rPr b="0" lang="en-US" sz="2400" spc="-1" strike="noStrike" baseline="30000">
                <a:solidFill>
                  <a:srgbClr val="000000"/>
                </a:solidFill>
                <a:latin typeface="Times New Roman"/>
                <a:ea typeface="MS PGothic"/>
              </a:rPr>
              <a:t>s</a:t>
            </a:r>
            <a:r>
              <a:rPr b="0"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- 1)   for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j</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For Bipolar input pattern W</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n</a:t>
            </a:r>
            <a:r>
              <a:rPr b="0" lang="en-US" sz="2400" spc="-1" strike="noStrike" baseline="-25000">
                <a:solidFill>
                  <a:srgbClr val="000000"/>
                </a:solidFill>
                <a:latin typeface="Times New Roman"/>
                <a:ea typeface="MS PGothic"/>
              </a:rPr>
              <a:t>s=1 </a:t>
            </a:r>
            <a:r>
              <a:rPr b="0" lang="en-US" sz="2400" spc="-1" strike="noStrike">
                <a:solidFill>
                  <a:srgbClr val="000000"/>
                </a:solidFill>
                <a:latin typeface="Times New Roman"/>
                <a:ea typeface="MS PGothic"/>
              </a:rPr>
              <a:t>(V</a:t>
            </a:r>
            <a:r>
              <a:rPr b="0" lang="en-US" sz="2400" spc="-1" strike="noStrike" baseline="30000">
                <a:solidFill>
                  <a:srgbClr val="000000"/>
                </a:solidFill>
                <a:latin typeface="Times New Roman"/>
                <a:ea typeface="MS PGothic"/>
              </a:rPr>
              <a:t>s</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)(V</a:t>
            </a:r>
            <a:r>
              <a:rPr b="0" lang="en-US" sz="2400" spc="-1" strike="noStrike" baseline="30000">
                <a:solidFill>
                  <a:srgbClr val="000000"/>
                </a:solidFill>
                <a:latin typeface="Times New Roman"/>
                <a:ea typeface="MS PGothic"/>
              </a:rPr>
              <a:t>s</a:t>
            </a:r>
            <a:r>
              <a:rPr b="0"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for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j</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b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48000" y="432000"/>
            <a:ext cx="8381520" cy="6324120"/>
          </a:xfrm>
          <a:prstGeom prst="rect">
            <a:avLst/>
          </a:prstGeom>
          <a:noFill/>
          <a:ln>
            <a:noFill/>
          </a:ln>
        </p:spPr>
        <p:txBody>
          <a:bodyPr/>
          <a:p>
            <a:pPr lvl="1" marL="743040" indent="-285480">
              <a:lnSpc>
                <a:spcPct val="80000"/>
              </a:lnSpc>
              <a:spcBef>
                <a:spcPts val="479"/>
              </a:spcBef>
              <a:buClr>
                <a:srgbClr val="000000"/>
              </a:buClr>
              <a:buFont typeface="Arial"/>
              <a:buChar char="–"/>
            </a:pPr>
            <a:r>
              <a:rPr b="0" lang="en-US" sz="2400" spc="-1" strike="noStrike">
                <a:solidFill>
                  <a:srgbClr val="000000"/>
                </a:solidFill>
                <a:latin typeface="Times New Roman"/>
                <a:ea typeface="ＭＳ Ｐゴシック"/>
              </a:rPr>
              <a:t>The constraint that weights be symmetric guarantees that the energy function decreases monotonically.</a:t>
            </a:r>
            <a:endParaRPr b="0" lang="en-US" sz="2400" spc="-1" strike="noStrike">
              <a:solidFill>
                <a:srgbClr val="000000"/>
              </a:solidFill>
              <a:latin typeface="Calibri"/>
            </a:endParaRPr>
          </a:p>
          <a:p>
            <a:pPr lvl="1" marL="743040" indent="-285480">
              <a:lnSpc>
                <a:spcPct val="80000"/>
              </a:lnSpc>
              <a:spcBef>
                <a:spcPts val="479"/>
              </a:spcBef>
              <a:buClr>
                <a:srgbClr val="000000"/>
              </a:buClr>
              <a:buFont typeface="Arial"/>
              <a:buChar char="–"/>
            </a:pPr>
            <a:r>
              <a:rPr b="0" lang="en-US" sz="2400" spc="-1" strike="noStrike">
                <a:solidFill>
                  <a:srgbClr val="000000"/>
                </a:solidFill>
                <a:latin typeface="Times New Roman"/>
                <a:ea typeface="ＭＳ Ｐゴシック"/>
              </a:rPr>
              <a:t>Each neuron receives a weighted sum of the inputs from other neurons:</a:t>
            </a:r>
            <a:endParaRPr b="0" lang="en-US" sz="2400" spc="-1" strike="noStrike">
              <a:solidFill>
                <a:srgbClr val="000000"/>
              </a:solidFill>
              <a:latin typeface="Calibri"/>
            </a:endParaRPr>
          </a:p>
          <a:p>
            <a:pPr marL="743040" indent="-285480">
              <a:lnSpc>
                <a:spcPct val="70000"/>
              </a:lnSpc>
              <a:spcBef>
                <a:spcPts val="479"/>
              </a:spcBef>
            </a:pPr>
            <a:r>
              <a:rPr b="0" i="1"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n</a:t>
            </a:r>
            <a:endParaRPr b="0" lang="en-US" sz="2400" spc="-1" strike="noStrike">
              <a:solidFill>
                <a:srgbClr val="000000"/>
              </a:solidFill>
              <a:latin typeface="Calibri"/>
            </a:endParaRPr>
          </a:p>
          <a:p>
            <a:pPr marL="743040" indent="-285480">
              <a:lnSpc>
                <a:spcPct val="80000"/>
              </a:lnSpc>
              <a:spcBef>
                <a:spcPts val="479"/>
              </a:spcBef>
            </a:pPr>
            <a:r>
              <a:rPr b="0" i="1"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y</a:t>
            </a:r>
            <a:r>
              <a:rPr b="0" lang="en-US" sz="2400" spc="-1" strike="noStrike" baseline="-25000">
                <a:solidFill>
                  <a:srgbClr val="000000"/>
                </a:solidFill>
                <a:latin typeface="Times New Roman"/>
                <a:ea typeface="ＭＳ Ｐゴシック"/>
              </a:rPr>
              <a:t>i</a:t>
            </a:r>
            <a:r>
              <a:rPr b="0" lang="en-US" sz="2400" spc="-1" strike="noStrike">
                <a:solidFill>
                  <a:srgbClr val="000000"/>
                </a:solidFill>
                <a:latin typeface="Times New Roman"/>
                <a:ea typeface="ＭＳ Ｐゴシック"/>
              </a:rPr>
              <a:t>= </a:t>
            </a:r>
            <a:r>
              <a:rPr b="0" lang="en-US" sz="2400" spc="-1" strike="noStrike">
                <a:solidFill>
                  <a:srgbClr val="000000"/>
                </a:solidFill>
                <a:latin typeface="Symbol"/>
                <a:ea typeface="ＭＳ Ｐゴシック"/>
              </a:rPr>
              <a:t></a:t>
            </a: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x</a:t>
            </a:r>
            <a:r>
              <a:rPr b="0" i="1" lang="en-US" sz="2400" spc="-1" strike="noStrike" baseline="-25000">
                <a:solidFill>
                  <a:srgbClr val="000000"/>
                </a:solidFill>
                <a:latin typeface="Times New Roman"/>
                <a:ea typeface="ＭＳ Ｐゴシック"/>
              </a:rPr>
              <a:t>j</a:t>
            </a:r>
            <a:r>
              <a:rPr b="0" i="1" lang="en-US" sz="2400" spc="-1" strike="noStrike">
                <a:solidFill>
                  <a:srgbClr val="000000"/>
                </a:solidFill>
                <a:latin typeface="Times New Roman"/>
                <a:ea typeface="ＭＳ Ｐゴシック"/>
              </a:rPr>
              <a:t> w</a:t>
            </a:r>
            <a:r>
              <a:rPr b="0" i="1" lang="en-US" sz="2400" spc="-1" strike="noStrike" baseline="-25000">
                <a:solidFill>
                  <a:srgbClr val="000000"/>
                </a:solidFill>
                <a:latin typeface="Times New Roman"/>
                <a:ea typeface="ＭＳ Ｐゴシック"/>
              </a:rPr>
              <a:t>ij </a:t>
            </a:r>
            <a:r>
              <a:rPr b="0" lang="en-US" sz="2400" spc="-1" strike="noStrike">
                <a:solidFill>
                  <a:srgbClr val="000000"/>
                </a:solidFill>
                <a:latin typeface="Times New Roman"/>
                <a:ea typeface="ＭＳ Ｐゴシック"/>
              </a:rPr>
              <a:t>; If </a:t>
            </a:r>
            <a:r>
              <a:rPr b="0" i="1" lang="en-US" sz="2400" spc="-1" strike="noStrike">
                <a:solidFill>
                  <a:srgbClr val="000000"/>
                </a:solidFill>
                <a:latin typeface="Times New Roman"/>
                <a:ea typeface="ＭＳ Ｐゴシック"/>
              </a:rPr>
              <a:t>y</a:t>
            </a:r>
            <a:r>
              <a:rPr b="0" i="1" lang="en-US" sz="2400" spc="-1" strike="noStrike" baseline="-25000">
                <a:solidFill>
                  <a:srgbClr val="000000"/>
                </a:solidFill>
                <a:latin typeface="Times New Roman"/>
                <a:ea typeface="ＭＳ Ｐゴシック"/>
              </a:rPr>
              <a:t>i</a:t>
            </a:r>
            <a:r>
              <a:rPr b="0" lang="en-US" sz="2400" spc="-1" strike="noStrike">
                <a:solidFill>
                  <a:srgbClr val="000000"/>
                </a:solidFill>
                <a:latin typeface="Times New Roman"/>
                <a:ea typeface="ＭＳ Ｐゴシック"/>
              </a:rPr>
              <a:t> is positive the state of the neuron          </a:t>
            </a:r>
            <a:endParaRPr b="0" lang="en-US" sz="2400" spc="-1" strike="noStrike">
              <a:solidFill>
                <a:srgbClr val="000000"/>
              </a:solidFill>
              <a:latin typeface="Calibri"/>
            </a:endParaRPr>
          </a:p>
          <a:p>
            <a:pPr marL="743040" indent="-285480">
              <a:lnSpc>
                <a:spcPct val="80000"/>
              </a:lnSpc>
              <a:spcBef>
                <a:spcPts val="479"/>
              </a:spcBef>
            </a:pPr>
            <a:r>
              <a:rPr b="0" i="1"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j</a:t>
            </a:r>
            <a:r>
              <a:rPr b="0" lang="en-US" sz="2400" spc="-1" strike="noStrike">
                <a:solidFill>
                  <a:srgbClr val="000000"/>
                </a:solidFill>
                <a:latin typeface="Times New Roman"/>
                <a:ea typeface="ＭＳ Ｐゴシック"/>
              </a:rPr>
              <a:t>=1           will be 1, otherwise 0:</a:t>
            </a:r>
            <a:endParaRPr b="0" lang="en-US" sz="2400" spc="-1" strike="noStrike">
              <a:solidFill>
                <a:srgbClr val="000000"/>
              </a:solidFill>
              <a:latin typeface="Calibri"/>
            </a:endParaRPr>
          </a:p>
          <a:p>
            <a:pPr marL="743040" indent="-285480">
              <a:lnSpc>
                <a:spcPct val="70000"/>
              </a:lnSpc>
              <a:spcBef>
                <a:spcPts val="479"/>
              </a:spcBef>
            </a:pPr>
            <a:r>
              <a:rPr b="0" lang="en-US" sz="2400" spc="-1" strike="noStrike" baseline="-25000">
                <a:solidFill>
                  <a:srgbClr val="000000"/>
                </a:solidFill>
                <a:latin typeface="Times New Roman"/>
                <a:ea typeface="ＭＳ Ｐゴシック"/>
              </a:rPr>
              <a:t>                                   </a:t>
            </a:r>
            <a:r>
              <a:rPr b="0" i="1" lang="en-US" sz="2400" spc="-1" strike="noStrike" baseline="-25000">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j</a:t>
            </a:r>
            <a:r>
              <a:rPr b="0" lang="en-US" sz="2400" spc="-1" strike="noStrike">
                <a:solidFill>
                  <a:srgbClr val="000000"/>
                </a:solidFill>
                <a:latin typeface="Symbol"/>
                <a:ea typeface="ＭＳ Ｐゴシック"/>
              </a:rPr>
              <a:t></a:t>
            </a:r>
            <a:r>
              <a:rPr b="0" i="1" lang="en-US" sz="2400" spc="-1" strike="noStrike">
                <a:solidFill>
                  <a:srgbClr val="000000"/>
                </a:solidFill>
                <a:latin typeface="Times New Roman"/>
                <a:ea typeface="ＭＳ Ｐゴシック"/>
              </a:rPr>
              <a:t>i</a:t>
            </a:r>
            <a:endParaRPr b="0" lang="en-US" sz="2400" spc="-1" strike="noStrike">
              <a:solidFill>
                <a:srgbClr val="000000"/>
              </a:solidFill>
              <a:latin typeface="Calibri"/>
            </a:endParaRPr>
          </a:p>
          <a:p>
            <a:pPr marL="743040" indent="-285480">
              <a:lnSpc>
                <a:spcPct val="80000"/>
              </a:lnSpc>
              <a:spcBef>
                <a:spcPts val="479"/>
              </a:spcBef>
            </a:pP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n</a:t>
            </a:r>
            <a:endParaRPr b="0" lang="en-US" sz="24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Times New Roman"/>
                <a:ea typeface="MS PGothic"/>
              </a:rPr>
              <a:t>Update rule: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lang="en-US" sz="2400" spc="-1" strike="noStrike" baseline="30000">
                <a:solidFill>
                  <a:srgbClr val="000000"/>
                </a:solidFill>
                <a:latin typeface="Times New Roman"/>
                <a:ea typeface="MS PGothic"/>
              </a:rPr>
              <a:t>(</a:t>
            </a:r>
            <a:r>
              <a:rPr b="0" i="1" lang="en-US" sz="2400" spc="-1" strike="noStrike" baseline="30000">
                <a:solidFill>
                  <a:srgbClr val="000000"/>
                </a:solidFill>
                <a:latin typeface="Times New Roman"/>
                <a:ea typeface="MS PGothic"/>
              </a:rPr>
              <a:t>k</a:t>
            </a:r>
            <a:r>
              <a:rPr b="0" lang="en-US" sz="2400" spc="-1" strike="noStrike" baseline="30000">
                <a:solidFill>
                  <a:srgbClr val="000000"/>
                </a:solidFill>
                <a:latin typeface="Times New Roman"/>
                <a:ea typeface="MS PGothic"/>
              </a:rPr>
              <a:t>+1) </a:t>
            </a:r>
            <a:r>
              <a:rPr b="0" lang="en-US" sz="2400" spc="-1" strike="noStrike">
                <a:solidFill>
                  <a:srgbClr val="000000"/>
                </a:solidFill>
                <a:latin typeface="Times New Roman"/>
                <a:ea typeface="MS PGothic"/>
              </a:rPr>
              <a:t>= sgn (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 </a:t>
            </a:r>
            <a:r>
              <a:rPr b="0" i="1" lang="en-US" sz="2400" spc="-1" strike="noStrike">
                <a:solidFill>
                  <a:srgbClr val="000000"/>
                </a:solidFill>
                <a:latin typeface="Times New Roman"/>
                <a:ea typeface="MS PGothic"/>
              </a:rPr>
              <a:t>y</a:t>
            </a:r>
            <a:r>
              <a:rPr b="0" lang="en-US" sz="2400" spc="-1" strike="noStrike" baseline="-25000">
                <a:solidFill>
                  <a:srgbClr val="000000"/>
                </a:solidFill>
                <a:latin typeface="Times New Roman"/>
                <a:ea typeface="MS PGothic"/>
              </a:rPr>
              <a:t>j</a:t>
            </a:r>
            <a:r>
              <a:rPr b="0" lang="en-US" sz="2400" spc="-1" strike="noStrike" baseline="30000">
                <a:solidFill>
                  <a:srgbClr val="000000"/>
                </a:solidFill>
                <a:latin typeface="Times New Roman"/>
                <a:ea typeface="MS PGothic"/>
              </a:rPr>
              <a:t>(</a:t>
            </a:r>
            <a:r>
              <a:rPr b="0" i="1" lang="en-US" sz="2400" spc="-1" strike="noStrike" baseline="30000">
                <a:solidFill>
                  <a:srgbClr val="000000"/>
                </a:solidFill>
                <a:latin typeface="Times New Roman"/>
                <a:ea typeface="MS PGothic"/>
              </a:rPr>
              <a:t>k</a:t>
            </a:r>
            <a:r>
              <a:rPr b="0" lang="en-US" sz="2400" spc="-1" strike="noStrike" baseline="30000">
                <a:solidFill>
                  <a:srgbClr val="000000"/>
                </a:solidFill>
                <a:latin typeface="Times New Roman"/>
                <a:ea typeface="MS PGothic"/>
              </a:rPr>
              <a:t>)</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x</a:t>
            </a:r>
            <a:r>
              <a:rPr b="0" i="1" lang="en-US" sz="2400" spc="-1" strike="noStrike" baseline="-25000">
                <a:solidFill>
                  <a:srgbClr val="000000"/>
                </a:solidFill>
                <a:latin typeface="Times New Roman"/>
                <a:ea typeface="MS PGothic"/>
              </a:rPr>
              <a:t>i</a:t>
            </a:r>
            <a:r>
              <a:rPr b="0" lang="en-US" sz="2400" spc="-1" strike="noStrike" baseline="-25000">
                <a:solidFill>
                  <a:srgbClr val="000000"/>
                </a:solidFill>
                <a:latin typeface="Times New Roman"/>
                <a:ea typeface="MS PGothic"/>
              </a:rPr>
              <a:t> </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baseline="-25000">
                <a:solidFill>
                  <a:srgbClr val="000000"/>
                </a:solidFill>
                <a:latin typeface="Times New Roman"/>
                <a:ea typeface="MS PGothic"/>
              </a:rPr>
              <a:t>i </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i </a:t>
            </a:r>
            <a:r>
              <a:rPr b="0" lang="en-US" sz="2400" spc="-1" strike="noStrike">
                <a:solidFill>
                  <a:srgbClr val="000000"/>
                </a:solidFill>
                <a:latin typeface="Times New Roman"/>
                <a:ea typeface="MS PGothic"/>
              </a:rPr>
              <a:t>= 1…</a:t>
            </a:r>
            <a:r>
              <a:rPr b="0" i="1" lang="en-US" sz="2400" spc="-1" strike="noStrike">
                <a:solidFill>
                  <a:srgbClr val="000000"/>
                </a:solidFill>
                <a:latin typeface="Times New Roman"/>
                <a:ea typeface="MS PGothic"/>
              </a:rPr>
              <a:t>n</a:t>
            </a:r>
            <a:endParaRPr b="0" lang="en-US" sz="2400" spc="-1" strike="noStrike">
              <a:solidFill>
                <a:srgbClr val="000000"/>
              </a:solidFill>
              <a:latin typeface="Calibri"/>
            </a:endParaRPr>
          </a:p>
          <a:p>
            <a:pPr marL="343080" indent="-342720">
              <a:lnSpc>
                <a:spcPct val="80000"/>
              </a:lnSpc>
              <a:spcBef>
                <a:spcPts val="159"/>
              </a:spcBef>
            </a:pPr>
            <a:endParaRPr b="0" lang="en-US" sz="2400" spc="-1" strike="noStrike">
              <a:solidFill>
                <a:srgbClr val="000000"/>
              </a:solidFill>
              <a:latin typeface="Calibri"/>
            </a:endParaRPr>
          </a:p>
          <a:p>
            <a:pPr marL="343080" indent="-342720">
              <a:lnSpc>
                <a:spcPct val="80000"/>
              </a:lnSpc>
              <a:spcBef>
                <a:spcPts val="159"/>
              </a:spcBef>
            </a:pPr>
            <a:endParaRPr b="0" lang="en-US" sz="2400" spc="-1" strike="noStrike">
              <a:solidFill>
                <a:srgbClr val="000000"/>
              </a:solidFill>
              <a:latin typeface="Calibri"/>
            </a:endParaRPr>
          </a:p>
          <a:p>
            <a:pPr marL="343080" indent="-342720">
              <a:lnSpc>
                <a:spcPct val="35000"/>
              </a:lnSpc>
              <a:spcBef>
                <a:spcPts val="479"/>
              </a:spcBef>
            </a:pPr>
            <a:r>
              <a:rPr b="0" i="1"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j</a:t>
            </a:r>
            <a:r>
              <a:rPr b="0" lang="en-US" sz="2400" spc="-1" strike="noStrike">
                <a:solidFill>
                  <a:srgbClr val="000000"/>
                </a:solidFill>
                <a:latin typeface="Times New Roman"/>
                <a:ea typeface="MS PGothic"/>
              </a:rPr>
              <a:t>=1</a:t>
            </a:r>
            <a:endParaRPr b="0" lang="en-US" sz="2400" spc="-1" strike="noStrike">
              <a:solidFill>
                <a:srgbClr val="000000"/>
              </a:solidFill>
              <a:latin typeface="Calibri"/>
            </a:endParaRPr>
          </a:p>
          <a:p>
            <a:pPr marL="343080" indent="-342720">
              <a:lnSpc>
                <a:spcPct val="75000"/>
              </a:lnSpc>
              <a:spcBef>
                <a:spcPts val="479"/>
              </a:spcBef>
            </a:pP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j</a:t>
            </a:r>
            <a:r>
              <a:rPr b="0" lang="en-US" sz="2400" spc="-1" strike="noStrike">
                <a:solidFill>
                  <a:srgbClr val="000000"/>
                </a:solidFill>
                <a:latin typeface="Symbol"/>
                <a:ea typeface="MS PGothic"/>
              </a:rPr>
              <a:t></a:t>
            </a:r>
            <a:r>
              <a:rPr b="0" i="1" lang="en-US" sz="2400" spc="-1" strike="noStrike">
                <a:solidFill>
                  <a:srgbClr val="000000"/>
                </a:solidFill>
                <a:latin typeface="Times New Roman"/>
                <a:ea typeface="MS PGothic"/>
              </a:rPr>
              <a:t>i</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connection weight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 </a:t>
            </a:r>
            <a:r>
              <a:rPr b="0" i="1" lang="en-US" sz="2400" spc="-1" strike="noStrike">
                <a:solidFill>
                  <a:srgbClr val="000000"/>
                </a:solidFill>
                <a:latin typeface="Times New Roman"/>
                <a:ea typeface="MS PGothic"/>
              </a:rPr>
              <a:t>&gt; </a:t>
            </a:r>
            <a:r>
              <a:rPr b="0" lang="en-US" sz="2400" spc="-1" strike="noStrike">
                <a:solidFill>
                  <a:srgbClr val="000000"/>
                </a:solidFill>
                <a:latin typeface="Times New Roman"/>
                <a:ea typeface="MS PGothic"/>
              </a:rPr>
              <a:t>0 implies:</a:t>
            </a:r>
            <a:endParaRPr b="0" lang="en-US" sz="2400" spc="-1" strike="noStrike">
              <a:solidFill>
                <a:srgbClr val="000000"/>
              </a:solidFill>
              <a:latin typeface="Calibri"/>
            </a:endParaRPr>
          </a:p>
          <a:p>
            <a:pPr marL="343080" indent="-342720">
              <a:lnSpc>
                <a:spcPct val="100000"/>
              </a:lnSpc>
              <a:spcBef>
                <a:spcPts val="479"/>
              </a:spcBef>
            </a:pPr>
            <a:r>
              <a:rPr b="0" i="1"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that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j </a:t>
            </a:r>
            <a:r>
              <a:rPr b="0" lang="en-US" sz="2400" spc="-1" strike="noStrike">
                <a:solidFill>
                  <a:srgbClr val="000000"/>
                </a:solidFill>
                <a:latin typeface="Times New Roman"/>
                <a:ea typeface="MS PGothic"/>
              </a:rPr>
              <a:t>= 1 </a:t>
            </a:r>
            <a:r>
              <a:rPr b="0" lang="en-US" sz="1800" spc="-1" strike="noStrike" baseline="30000">
                <a:solidFill>
                  <a:srgbClr val="000000"/>
                </a:solidFill>
                <a:latin typeface="Calibri"/>
                <a:ea typeface="MS PGothic"/>
              </a:rPr>
              <a:t> </a:t>
            </a:r>
            <a:r>
              <a:rPr b="0" lang="en-US" sz="2400" spc="-1" strike="noStrike">
                <a:solidFill>
                  <a:srgbClr val="000000"/>
                </a:solidFill>
                <a:latin typeface="Times New Roman"/>
                <a:ea typeface="MS PGothic"/>
              </a:rPr>
              <a:t>the contribution of </a:t>
            </a:r>
            <a:r>
              <a:rPr b="0" i="1" lang="en-US" sz="2400" spc="-1" strike="noStrike">
                <a:solidFill>
                  <a:srgbClr val="000000"/>
                </a:solidFill>
                <a:latin typeface="Times New Roman"/>
                <a:ea typeface="MS PGothic"/>
              </a:rPr>
              <a:t>j</a:t>
            </a:r>
            <a:r>
              <a:rPr b="0" lang="en-US" sz="2400" spc="-1" strike="noStrike">
                <a:solidFill>
                  <a:srgbClr val="000000"/>
                </a:solidFill>
                <a:latin typeface="Times New Roman"/>
                <a:ea typeface="MS PGothic"/>
              </a:rPr>
              <a:t> in the weighted sum is positive. </a:t>
            </a:r>
            <a:endParaRPr b="0" lang="en-US" sz="2400" spc="-1" strike="noStrike">
              <a:solidFill>
                <a:srgbClr val="000000"/>
              </a:solidFill>
              <a:latin typeface="Calibri"/>
            </a:endParaRPr>
          </a:p>
          <a:p>
            <a:pPr marL="343080" indent="-342720">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Thus,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is pulled by</a:t>
            </a:r>
            <a:r>
              <a:rPr b="0" i="1" lang="en-US" sz="2400" spc="-1" strike="noStrike">
                <a:solidFill>
                  <a:srgbClr val="000000"/>
                </a:solidFill>
                <a:latin typeface="Times New Roman"/>
                <a:ea typeface="MS PGothic"/>
              </a:rPr>
              <a:t> j </a:t>
            </a:r>
            <a:r>
              <a:rPr b="0" lang="en-US" sz="2400" spc="-1" strike="noStrike">
                <a:solidFill>
                  <a:srgbClr val="000000"/>
                </a:solidFill>
                <a:latin typeface="Times New Roman"/>
                <a:ea typeface="MS PGothic"/>
              </a:rPr>
              <a:t>towards its value 1 and vice versa.</a:t>
            </a:r>
            <a:endParaRPr b="0" lang="en-US" sz="2400" spc="-1" strike="noStrike">
              <a:solidFill>
                <a:srgbClr val="000000"/>
              </a:solidFill>
              <a:latin typeface="Calibri"/>
            </a:endParaRPr>
          </a:p>
          <a:p>
            <a:pPr marL="343080" indent="-342720">
              <a:lnSpc>
                <a:spcPct val="75000"/>
              </a:lnSpc>
              <a:spcBef>
                <a:spcPts val="479"/>
              </a:spcBef>
            </a:pP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33520" y="277920"/>
            <a:ext cx="8152920" cy="715680"/>
          </a:xfrm>
          <a:prstGeom prst="rect">
            <a:avLst/>
          </a:prstGeom>
          <a:noFill/>
          <a:ln>
            <a:noFill/>
          </a:ln>
        </p:spPr>
        <p:txBody>
          <a:bodyPr anchor="ctr"/>
          <a:p>
            <a:pPr algn="ctr">
              <a:lnSpc>
                <a:spcPct val="100000"/>
              </a:lnSpc>
            </a:pPr>
            <a:r>
              <a:rPr b="1" lang="en-US" sz="3200" spc="-1" strike="noStrike">
                <a:solidFill>
                  <a:srgbClr val="000000"/>
                </a:solidFill>
                <a:latin typeface="Times New Roman"/>
                <a:ea typeface="MS PGothic"/>
              </a:rPr>
              <a:t>BIDIRECTIONAL ASSOCIATIVE MEMORY</a:t>
            </a:r>
            <a:endParaRPr b="0" lang="en-US" sz="3200" spc="-1" strike="noStrike">
              <a:solidFill>
                <a:srgbClr val="000000"/>
              </a:solidFill>
              <a:latin typeface="Tahoma"/>
            </a:endParaRPr>
          </a:p>
        </p:txBody>
      </p:sp>
      <p:sp>
        <p:nvSpPr>
          <p:cNvPr id="173" name="TextShape 2"/>
          <p:cNvSpPr txBox="1"/>
          <p:nvPr/>
        </p:nvSpPr>
        <p:spPr>
          <a:xfrm>
            <a:off x="152280" y="1295280"/>
            <a:ext cx="8534160" cy="51051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rPr>
              <a:t>BAM performs forward and backward associative searches</a:t>
            </a: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rPr>
              <a:t>BAM is a recurrent Heteroassociative pattern matching network that encodes binary or bipolar patterns using Hebbian learning rule.</a:t>
            </a:r>
            <a:endParaRPr b="0" lang="en-US" sz="2400" spc="-1" strike="noStrike">
              <a:solidFill>
                <a:srgbClr val="000000"/>
              </a:solidFill>
              <a:latin typeface="Calibri"/>
            </a:endParaRPr>
          </a:p>
          <a:p>
            <a:pPr>
              <a:lnSpc>
                <a:spcPct val="100000"/>
              </a:lnSpc>
              <a:spcBef>
                <a:spcPts val="479"/>
              </a:spcBef>
            </a:pPr>
            <a:r>
              <a:rPr b="0" lang="en-US" sz="1800" spc="-1" strike="noStrike">
                <a:solidFill>
                  <a:srgbClr val="000000"/>
                </a:solidFill>
                <a:latin typeface="Times New Roman"/>
              </a:rPr>
              <a:t>                 </a:t>
            </a:r>
            <a:r>
              <a:rPr b="0" lang="en-US" sz="1800" spc="-1" strike="noStrike">
                <a:solidFill>
                  <a:srgbClr val="000000"/>
                </a:solidFill>
                <a:latin typeface="Times New Roman"/>
              </a:rPr>
              <a:t>X layer                  </a:t>
            </a:r>
            <a:r>
              <a:rPr b="1" lang="en-US" sz="2400" spc="-1" strike="noStrike">
                <a:solidFill>
                  <a:srgbClr val="000000"/>
                </a:solidFill>
                <a:latin typeface="Times New Roman"/>
              </a:rPr>
              <a:t>w </a:t>
            </a:r>
            <a:r>
              <a:rPr b="0" lang="en-US" sz="1800" spc="-1" strike="noStrike">
                <a:solidFill>
                  <a:srgbClr val="000000"/>
                </a:solidFill>
                <a:latin typeface="Times New Roman"/>
              </a:rPr>
              <a:t>                                          Y layer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Two types of BAM: discrete and continuous.</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Times New Roman"/>
              </a:rPr>
              <a:t>                      </a:t>
            </a:r>
            <a:endParaRPr b="0" lang="en-US" sz="1800" spc="-1" strike="noStrike">
              <a:solidFill>
                <a:srgbClr val="000000"/>
              </a:solidFill>
              <a:latin typeface="Calibri"/>
            </a:endParaRPr>
          </a:p>
          <a:p>
            <a:pPr marL="343080" indent="-342720">
              <a:lnSpc>
                <a:spcPct val="100000"/>
              </a:lnSpc>
              <a:spcBef>
                <a:spcPts val="360"/>
              </a:spcBef>
            </a:pPr>
            <a:r>
              <a:rPr b="0" lang="en-US" sz="1800" spc="-1" strike="noStrike">
                <a:solidFill>
                  <a:srgbClr val="000000"/>
                </a:solidFill>
                <a:latin typeface="Times New Roman"/>
              </a:rPr>
              <a:t>                    </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74" name="CustomShape 3"/>
          <p:cNvSpPr/>
          <p:nvPr/>
        </p:nvSpPr>
        <p:spPr>
          <a:xfrm>
            <a:off x="2057400" y="3276720"/>
            <a:ext cx="380520" cy="380520"/>
          </a:xfrm>
          <a:prstGeom prst="ellipse">
            <a:avLst/>
          </a:prstGeom>
          <a:solidFill>
            <a:schemeClr val="accent1"/>
          </a:solidFill>
          <a:ln w="9360">
            <a:solidFill>
              <a:schemeClr val="tx1"/>
            </a:solidFill>
            <a:round/>
          </a:ln>
        </p:spPr>
        <p:style>
          <a:lnRef idx="0"/>
          <a:fillRef idx="0"/>
          <a:effectRef idx="0"/>
          <a:fontRef idx="minor"/>
        </p:style>
      </p:sp>
      <p:sp>
        <p:nvSpPr>
          <p:cNvPr id="175" name="CustomShape 4"/>
          <p:cNvSpPr/>
          <p:nvPr/>
        </p:nvSpPr>
        <p:spPr>
          <a:xfrm>
            <a:off x="4724280" y="3276720"/>
            <a:ext cx="380520" cy="380520"/>
          </a:xfrm>
          <a:prstGeom prst="ellipse">
            <a:avLst/>
          </a:prstGeom>
          <a:solidFill>
            <a:schemeClr val="accent1"/>
          </a:solidFill>
          <a:ln w="9360">
            <a:solidFill>
              <a:schemeClr val="tx1"/>
            </a:solidFill>
            <a:round/>
          </a:ln>
        </p:spPr>
        <p:style>
          <a:lnRef idx="0"/>
          <a:fillRef idx="0"/>
          <a:effectRef idx="0"/>
          <a:fontRef idx="minor"/>
        </p:style>
      </p:sp>
      <p:sp>
        <p:nvSpPr>
          <p:cNvPr id="176" name="CustomShape 5"/>
          <p:cNvSpPr/>
          <p:nvPr/>
        </p:nvSpPr>
        <p:spPr>
          <a:xfrm>
            <a:off x="1981080" y="4495680"/>
            <a:ext cx="380520" cy="380520"/>
          </a:xfrm>
          <a:prstGeom prst="ellipse">
            <a:avLst/>
          </a:prstGeom>
          <a:solidFill>
            <a:schemeClr val="accent1"/>
          </a:solidFill>
          <a:ln w="9360">
            <a:solidFill>
              <a:schemeClr val="tx1"/>
            </a:solidFill>
            <a:round/>
          </a:ln>
        </p:spPr>
        <p:style>
          <a:lnRef idx="0"/>
          <a:fillRef idx="0"/>
          <a:effectRef idx="0"/>
          <a:fontRef idx="minor"/>
        </p:style>
      </p:sp>
      <p:sp>
        <p:nvSpPr>
          <p:cNvPr id="177" name="CustomShape 6"/>
          <p:cNvSpPr/>
          <p:nvPr/>
        </p:nvSpPr>
        <p:spPr>
          <a:xfrm>
            <a:off x="4724280" y="4495680"/>
            <a:ext cx="380520" cy="380520"/>
          </a:xfrm>
          <a:prstGeom prst="ellipse">
            <a:avLst/>
          </a:prstGeom>
          <a:solidFill>
            <a:schemeClr val="accent1"/>
          </a:solidFill>
          <a:ln w="9360">
            <a:solidFill>
              <a:schemeClr val="tx1"/>
            </a:solidFill>
            <a:round/>
          </a:ln>
        </p:spPr>
        <p:style>
          <a:lnRef idx="0"/>
          <a:fillRef idx="0"/>
          <a:effectRef idx="0"/>
          <a:fontRef idx="minor"/>
        </p:style>
      </p:sp>
      <p:sp>
        <p:nvSpPr>
          <p:cNvPr id="178" name="CustomShape 7"/>
          <p:cNvSpPr/>
          <p:nvPr/>
        </p:nvSpPr>
        <p:spPr>
          <a:xfrm>
            <a:off x="1981080" y="5562720"/>
            <a:ext cx="380520" cy="380520"/>
          </a:xfrm>
          <a:prstGeom prst="ellipse">
            <a:avLst/>
          </a:prstGeom>
          <a:solidFill>
            <a:schemeClr val="accent1"/>
          </a:solidFill>
          <a:ln w="9360">
            <a:solidFill>
              <a:schemeClr val="tx1"/>
            </a:solidFill>
            <a:round/>
          </a:ln>
        </p:spPr>
        <p:style>
          <a:lnRef idx="0"/>
          <a:fillRef idx="0"/>
          <a:effectRef idx="0"/>
          <a:fontRef idx="minor"/>
        </p:style>
      </p:sp>
      <p:sp>
        <p:nvSpPr>
          <p:cNvPr id="179" name="CustomShape 8"/>
          <p:cNvSpPr/>
          <p:nvPr/>
        </p:nvSpPr>
        <p:spPr>
          <a:xfrm>
            <a:off x="4800600" y="5562720"/>
            <a:ext cx="380520" cy="380520"/>
          </a:xfrm>
          <a:prstGeom prst="ellipse">
            <a:avLst/>
          </a:prstGeom>
          <a:solidFill>
            <a:schemeClr val="accent1"/>
          </a:solidFill>
          <a:ln w="9360">
            <a:solidFill>
              <a:schemeClr val="tx1"/>
            </a:solidFill>
            <a:round/>
          </a:ln>
        </p:spPr>
        <p:style>
          <a:lnRef idx="0"/>
          <a:fillRef idx="0"/>
          <a:effectRef idx="0"/>
          <a:fontRef idx="minor"/>
        </p:style>
      </p:sp>
      <p:sp>
        <p:nvSpPr>
          <p:cNvPr id="180" name="Line 9"/>
          <p:cNvSpPr/>
          <p:nvPr/>
        </p:nvSpPr>
        <p:spPr>
          <a:xfrm flipH="1">
            <a:off x="2438280" y="3429000"/>
            <a:ext cx="2286000" cy="360"/>
          </a:xfrm>
          <a:prstGeom prst="line">
            <a:avLst/>
          </a:prstGeom>
          <a:ln w="9360">
            <a:solidFill>
              <a:schemeClr val="tx1"/>
            </a:solidFill>
            <a:round/>
            <a:tailEnd len="med" type="triangle" w="med"/>
          </a:ln>
        </p:spPr>
        <p:style>
          <a:lnRef idx="0"/>
          <a:fillRef idx="0"/>
          <a:effectRef idx="0"/>
          <a:fontRef idx="minor"/>
        </p:style>
      </p:sp>
      <p:sp>
        <p:nvSpPr>
          <p:cNvPr id="181" name="Line 10"/>
          <p:cNvSpPr/>
          <p:nvPr/>
        </p:nvSpPr>
        <p:spPr>
          <a:xfrm flipH="1">
            <a:off x="2361960" y="3429000"/>
            <a:ext cx="2362320" cy="1143000"/>
          </a:xfrm>
          <a:prstGeom prst="line">
            <a:avLst/>
          </a:prstGeom>
          <a:ln w="9360">
            <a:solidFill>
              <a:schemeClr val="tx1"/>
            </a:solidFill>
            <a:round/>
            <a:tailEnd len="med" type="triangle" w="med"/>
          </a:ln>
        </p:spPr>
        <p:style>
          <a:lnRef idx="0"/>
          <a:fillRef idx="0"/>
          <a:effectRef idx="0"/>
          <a:fontRef idx="minor"/>
        </p:style>
      </p:sp>
      <p:sp>
        <p:nvSpPr>
          <p:cNvPr id="182" name="Line 11"/>
          <p:cNvSpPr/>
          <p:nvPr/>
        </p:nvSpPr>
        <p:spPr>
          <a:xfrm flipH="1">
            <a:off x="2361960" y="3429000"/>
            <a:ext cx="2362320" cy="2209680"/>
          </a:xfrm>
          <a:prstGeom prst="line">
            <a:avLst/>
          </a:prstGeom>
          <a:ln w="9360">
            <a:solidFill>
              <a:schemeClr val="tx1"/>
            </a:solidFill>
            <a:round/>
            <a:tailEnd len="med" type="triangle" w="med"/>
          </a:ln>
        </p:spPr>
        <p:style>
          <a:lnRef idx="0"/>
          <a:fillRef idx="0"/>
          <a:effectRef idx="0"/>
          <a:fontRef idx="minor"/>
        </p:style>
      </p:sp>
      <p:sp>
        <p:nvSpPr>
          <p:cNvPr id="183" name="Line 12"/>
          <p:cNvSpPr/>
          <p:nvPr/>
        </p:nvSpPr>
        <p:spPr>
          <a:xfrm flipH="1">
            <a:off x="2361960" y="4647960"/>
            <a:ext cx="2362320" cy="360"/>
          </a:xfrm>
          <a:prstGeom prst="line">
            <a:avLst/>
          </a:prstGeom>
          <a:ln w="9360">
            <a:solidFill>
              <a:schemeClr val="tx1"/>
            </a:solidFill>
            <a:round/>
            <a:tailEnd len="med" type="triangle" w="med"/>
          </a:ln>
        </p:spPr>
        <p:style>
          <a:lnRef idx="0"/>
          <a:fillRef idx="0"/>
          <a:effectRef idx="0"/>
          <a:fontRef idx="minor"/>
        </p:style>
      </p:sp>
      <p:sp>
        <p:nvSpPr>
          <p:cNvPr id="184" name="Line 13"/>
          <p:cNvSpPr/>
          <p:nvPr/>
        </p:nvSpPr>
        <p:spPr>
          <a:xfrm flipH="1" flipV="1">
            <a:off x="2438280" y="3504960"/>
            <a:ext cx="2286000" cy="1143000"/>
          </a:xfrm>
          <a:prstGeom prst="line">
            <a:avLst/>
          </a:prstGeom>
          <a:ln w="9360">
            <a:solidFill>
              <a:schemeClr val="tx1"/>
            </a:solidFill>
            <a:round/>
            <a:tailEnd len="med" type="triangle" w="med"/>
          </a:ln>
        </p:spPr>
        <p:style>
          <a:lnRef idx="0"/>
          <a:fillRef idx="0"/>
          <a:effectRef idx="0"/>
          <a:fontRef idx="minor"/>
        </p:style>
      </p:sp>
      <p:sp>
        <p:nvSpPr>
          <p:cNvPr id="185" name="Line 14"/>
          <p:cNvSpPr/>
          <p:nvPr/>
        </p:nvSpPr>
        <p:spPr>
          <a:xfrm flipH="1">
            <a:off x="2361960" y="4647960"/>
            <a:ext cx="2286000" cy="1067040"/>
          </a:xfrm>
          <a:prstGeom prst="line">
            <a:avLst/>
          </a:prstGeom>
          <a:ln w="9360">
            <a:solidFill>
              <a:schemeClr val="tx1"/>
            </a:solidFill>
            <a:round/>
            <a:tailEnd len="med" type="triangle" w="med"/>
          </a:ln>
        </p:spPr>
        <p:style>
          <a:lnRef idx="0"/>
          <a:fillRef idx="0"/>
          <a:effectRef idx="0"/>
          <a:fontRef idx="minor"/>
        </p:style>
      </p:sp>
      <p:sp>
        <p:nvSpPr>
          <p:cNvPr id="186" name="Line 15"/>
          <p:cNvSpPr/>
          <p:nvPr/>
        </p:nvSpPr>
        <p:spPr>
          <a:xfrm flipH="1">
            <a:off x="2361960" y="5790960"/>
            <a:ext cx="2438640" cy="360"/>
          </a:xfrm>
          <a:prstGeom prst="line">
            <a:avLst/>
          </a:prstGeom>
          <a:ln w="9360">
            <a:solidFill>
              <a:schemeClr val="tx1"/>
            </a:solidFill>
            <a:round/>
            <a:tailEnd len="med" type="triangle" w="med"/>
          </a:ln>
        </p:spPr>
        <p:style>
          <a:lnRef idx="0"/>
          <a:fillRef idx="0"/>
          <a:effectRef idx="0"/>
          <a:fontRef idx="minor"/>
        </p:style>
      </p:sp>
      <p:sp>
        <p:nvSpPr>
          <p:cNvPr id="187" name="Line 16"/>
          <p:cNvSpPr/>
          <p:nvPr/>
        </p:nvSpPr>
        <p:spPr>
          <a:xfrm flipH="1" flipV="1">
            <a:off x="2361960" y="4724280"/>
            <a:ext cx="2438640" cy="1066680"/>
          </a:xfrm>
          <a:prstGeom prst="line">
            <a:avLst/>
          </a:prstGeom>
          <a:ln w="9360">
            <a:solidFill>
              <a:schemeClr val="tx1"/>
            </a:solidFill>
            <a:round/>
            <a:tailEnd len="med" type="triangle" w="med"/>
          </a:ln>
        </p:spPr>
        <p:style>
          <a:lnRef idx="0"/>
          <a:fillRef idx="0"/>
          <a:effectRef idx="0"/>
          <a:fontRef idx="minor"/>
        </p:style>
      </p:sp>
      <p:sp>
        <p:nvSpPr>
          <p:cNvPr id="188" name="Line 17"/>
          <p:cNvSpPr/>
          <p:nvPr/>
        </p:nvSpPr>
        <p:spPr>
          <a:xfrm flipH="1" flipV="1">
            <a:off x="2438280" y="3581280"/>
            <a:ext cx="2362320" cy="2209680"/>
          </a:xfrm>
          <a:prstGeom prst="line">
            <a:avLst/>
          </a:prstGeom>
          <a:ln w="9360">
            <a:solidFill>
              <a:schemeClr val="tx1"/>
            </a:solidFill>
            <a:round/>
            <a:tailEnd len="med" type="triangle" w="med"/>
          </a:ln>
        </p:spPr>
        <p:style>
          <a:lnRef idx="0"/>
          <a:fillRef idx="0"/>
          <a:effectRef idx="0"/>
          <a:fontRef idx="minor"/>
        </p:style>
      </p:sp>
      <p:sp>
        <p:nvSpPr>
          <p:cNvPr id="189" name="Line 18"/>
          <p:cNvSpPr/>
          <p:nvPr/>
        </p:nvSpPr>
        <p:spPr>
          <a:xfrm>
            <a:off x="5105160" y="3504960"/>
            <a:ext cx="381240" cy="360"/>
          </a:xfrm>
          <a:prstGeom prst="line">
            <a:avLst/>
          </a:prstGeom>
          <a:ln w="9360">
            <a:solidFill>
              <a:schemeClr val="tx1"/>
            </a:solidFill>
            <a:round/>
            <a:tailEnd len="med" type="triangle" w="med"/>
          </a:ln>
        </p:spPr>
        <p:style>
          <a:lnRef idx="0"/>
          <a:fillRef idx="0"/>
          <a:effectRef idx="0"/>
          <a:fontRef idx="minor"/>
        </p:style>
      </p:sp>
      <p:sp>
        <p:nvSpPr>
          <p:cNvPr id="190" name="Line 19"/>
          <p:cNvSpPr/>
          <p:nvPr/>
        </p:nvSpPr>
        <p:spPr>
          <a:xfrm>
            <a:off x="5105160" y="4647960"/>
            <a:ext cx="533520" cy="360"/>
          </a:xfrm>
          <a:prstGeom prst="line">
            <a:avLst/>
          </a:prstGeom>
          <a:ln w="9360">
            <a:solidFill>
              <a:schemeClr val="tx1"/>
            </a:solidFill>
            <a:round/>
            <a:tailEnd len="med" type="triangle" w="med"/>
          </a:ln>
        </p:spPr>
        <p:style>
          <a:lnRef idx="0"/>
          <a:fillRef idx="0"/>
          <a:effectRef idx="0"/>
          <a:fontRef idx="minor"/>
        </p:style>
      </p:sp>
      <p:sp>
        <p:nvSpPr>
          <p:cNvPr id="191" name="Line 20"/>
          <p:cNvSpPr/>
          <p:nvPr/>
        </p:nvSpPr>
        <p:spPr>
          <a:xfrm>
            <a:off x="5181480" y="5715000"/>
            <a:ext cx="533520" cy="360"/>
          </a:xfrm>
          <a:prstGeom prst="line">
            <a:avLst/>
          </a:prstGeom>
          <a:ln w="9360">
            <a:solidFill>
              <a:schemeClr val="tx1"/>
            </a:solidFill>
            <a:round/>
            <a:tailEnd len="med" type="triangle" w="med"/>
          </a:ln>
        </p:spPr>
        <p:style>
          <a:lnRef idx="0"/>
          <a:fillRef idx="0"/>
          <a:effectRef idx="0"/>
          <a:fontRef idx="minor"/>
        </p:style>
      </p:sp>
      <p:sp>
        <p:nvSpPr>
          <p:cNvPr id="192" name="Line 21"/>
          <p:cNvSpPr/>
          <p:nvPr/>
        </p:nvSpPr>
        <p:spPr>
          <a:xfrm>
            <a:off x="1447560" y="3429000"/>
            <a:ext cx="609840" cy="360"/>
          </a:xfrm>
          <a:prstGeom prst="line">
            <a:avLst/>
          </a:prstGeom>
          <a:ln w="9360">
            <a:solidFill>
              <a:schemeClr val="tx1"/>
            </a:solidFill>
            <a:round/>
            <a:tailEnd len="med" type="triangle" w="med"/>
          </a:ln>
        </p:spPr>
        <p:style>
          <a:lnRef idx="0"/>
          <a:fillRef idx="0"/>
          <a:effectRef idx="0"/>
          <a:fontRef idx="minor"/>
        </p:style>
      </p:sp>
      <p:sp>
        <p:nvSpPr>
          <p:cNvPr id="193" name="Line 22"/>
          <p:cNvSpPr/>
          <p:nvPr/>
        </p:nvSpPr>
        <p:spPr>
          <a:xfrm>
            <a:off x="1447560" y="4724280"/>
            <a:ext cx="533520" cy="360"/>
          </a:xfrm>
          <a:prstGeom prst="line">
            <a:avLst/>
          </a:prstGeom>
          <a:ln w="9360">
            <a:solidFill>
              <a:schemeClr val="tx1"/>
            </a:solidFill>
            <a:round/>
            <a:tailEnd len="med" type="triangle" w="med"/>
          </a:ln>
        </p:spPr>
        <p:style>
          <a:lnRef idx="0"/>
          <a:fillRef idx="0"/>
          <a:effectRef idx="0"/>
          <a:fontRef idx="minor"/>
        </p:style>
      </p:sp>
      <p:sp>
        <p:nvSpPr>
          <p:cNvPr id="194" name="Line 23"/>
          <p:cNvSpPr/>
          <p:nvPr/>
        </p:nvSpPr>
        <p:spPr>
          <a:xfrm>
            <a:off x="1447560" y="5790960"/>
            <a:ext cx="533520" cy="360"/>
          </a:xfrm>
          <a:prstGeom prst="line">
            <a:avLst/>
          </a:prstGeom>
          <a:ln w="9360">
            <a:solidFill>
              <a:schemeClr val="tx1"/>
            </a:solidFill>
            <a:round/>
            <a:tailEnd len="med" type="triangle" w="med"/>
          </a:ln>
        </p:spPr>
        <p:style>
          <a:lnRef idx="0"/>
          <a:fillRef idx="0"/>
          <a:effectRef idx="0"/>
          <a:fontRef idx="minor"/>
        </p:style>
      </p:sp>
      <p:sp>
        <p:nvSpPr>
          <p:cNvPr id="195" name="Line 24"/>
          <p:cNvSpPr/>
          <p:nvPr/>
        </p:nvSpPr>
        <p:spPr>
          <a:xfrm>
            <a:off x="3276360" y="3573360"/>
            <a:ext cx="685800" cy="360"/>
          </a:xfrm>
          <a:prstGeom prst="line">
            <a:avLst/>
          </a:prstGeom>
          <a:ln w="9360">
            <a:solidFill>
              <a:schemeClr val="tx1"/>
            </a:solidFill>
            <a:round/>
            <a:tailEnd len="med" type="triangle" w="med"/>
          </a:ln>
        </p:spPr>
        <p:style>
          <a:lnRef idx="0"/>
          <a:fillRef idx="0"/>
          <a:effectRef idx="0"/>
          <a:fontRef idx="minor"/>
        </p:style>
      </p:sp>
      <p:sp>
        <p:nvSpPr>
          <p:cNvPr id="196" name="Line 25"/>
          <p:cNvSpPr/>
          <p:nvPr/>
        </p:nvSpPr>
        <p:spPr>
          <a:xfrm flipH="1">
            <a:off x="3124080" y="5943600"/>
            <a:ext cx="838080" cy="360"/>
          </a:xfrm>
          <a:prstGeom prst="line">
            <a:avLst/>
          </a:prstGeom>
          <a:ln w="9360">
            <a:solidFill>
              <a:schemeClr val="tx1"/>
            </a:solidFill>
            <a:round/>
            <a:tailEnd len="med" type="triangle" w="med"/>
          </a:ln>
        </p:spPr>
        <p:style>
          <a:lnRef idx="0"/>
          <a:fillRef idx="0"/>
          <a:effectRef idx="0"/>
          <a:fontRef idx="minor"/>
        </p:style>
      </p:sp>
      <p:sp>
        <p:nvSpPr>
          <p:cNvPr id="197" name="CustomShape 26"/>
          <p:cNvSpPr/>
          <p:nvPr/>
        </p:nvSpPr>
        <p:spPr>
          <a:xfrm>
            <a:off x="2743200" y="5751360"/>
            <a:ext cx="624960" cy="4561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Arial"/>
                <a:ea typeface="MS PGothic"/>
              </a:rPr>
              <a:t>w</a:t>
            </a:r>
            <a:r>
              <a:rPr b="1" lang="en-IN" sz="2400" spc="-1" strike="noStrike" baseline="30000">
                <a:solidFill>
                  <a:srgbClr val="000000"/>
                </a:solidFill>
                <a:latin typeface="Arial"/>
                <a:ea typeface="MS PGothic"/>
              </a:rPr>
              <a:t>T</a:t>
            </a:r>
            <a:endParaRPr b="0" lang="en-IN"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BAM</a:t>
            </a:r>
            <a:endParaRPr b="0" lang="en-US" sz="4400" spc="-1" strike="noStrike">
              <a:solidFill>
                <a:srgbClr val="000000"/>
              </a:solidFill>
              <a:latin typeface="Tahoma"/>
            </a:endParaRPr>
          </a:p>
        </p:txBody>
      </p:sp>
      <p:sp>
        <p:nvSpPr>
          <p:cNvPr id="19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The activation function is nonzero threshold, i.e. step function.</a:t>
            </a:r>
            <a:endParaRPr b="0" lang="en-US" sz="2400" spc="-1" strike="noStrike">
              <a:solidFill>
                <a:srgbClr val="000000"/>
              </a:solidFill>
              <a:latin typeface="Calibri"/>
            </a:endParaRPr>
          </a:p>
          <a:p>
            <a:pPr>
              <a:lnSpc>
                <a:spcPct val="100000"/>
              </a:lnSpc>
              <a:spcBef>
                <a:spcPts val="360"/>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A continuous BAM transforms the input smoothly and continuously in the range 0-1.</a:t>
            </a:r>
            <a:endParaRPr b="0" lang="en-US" sz="2400" spc="-1" strike="noStrike">
              <a:solidFill>
                <a:srgbClr val="000000"/>
              </a:solidFill>
              <a:latin typeface="Calibri"/>
            </a:endParaRPr>
          </a:p>
          <a:p>
            <a:pPr>
              <a:lnSpc>
                <a:spcPct val="100000"/>
              </a:lnSpc>
              <a:spcBef>
                <a:spcPts val="360"/>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For continuous BAM activation function is binary or bipolar sigmoidal function.</a:t>
            </a:r>
            <a:endParaRPr b="0" lang="en-US" sz="2400" spc="-1" strike="noStrike">
              <a:solidFill>
                <a:srgbClr val="000000"/>
              </a:solidFill>
              <a:latin typeface="Calibri"/>
            </a:endParaRPr>
          </a:p>
          <a:p>
            <a:pPr>
              <a:lnSpc>
                <a:spcPct val="100000"/>
              </a:lnSpc>
              <a:spcBef>
                <a:spcPts val="360"/>
              </a:spcBef>
            </a:pPr>
            <a:endParaRPr b="0" lang="en-US" sz="2400" spc="-1" strike="noStrike">
              <a:solidFill>
                <a:srgbClr val="000000"/>
              </a:solidFill>
              <a:latin typeface="Calibri"/>
            </a:endParaRPr>
          </a:p>
          <a:p>
            <a:pPr algn="ctr">
              <a:lnSpc>
                <a:spcPct val="100000"/>
              </a:lnSpc>
              <a:spcBef>
                <a:spcPts val="561"/>
              </a:spcBef>
            </a:pPr>
            <a:r>
              <a:rPr b="0" i="1" lang="en-US" sz="2800" spc="-1" strike="noStrike">
                <a:solidFill>
                  <a:srgbClr val="000000"/>
                </a:solidFill>
                <a:latin typeface="Times New Roman"/>
                <a:ea typeface="ＭＳ Ｐゴシック"/>
              </a:rPr>
              <a:t>f</a:t>
            </a:r>
            <a:r>
              <a:rPr b="0" lang="en-US" sz="2800" spc="-1" strike="noStrike">
                <a:solidFill>
                  <a:srgbClr val="000000"/>
                </a:solidFill>
                <a:latin typeface="Times New Roman"/>
                <a:ea typeface="ＭＳ Ｐゴシック"/>
              </a:rPr>
              <a:t>(</a:t>
            </a:r>
            <a:r>
              <a:rPr b="0" i="1" lang="en-US" sz="2800" spc="-1" strike="noStrike">
                <a:solidFill>
                  <a:srgbClr val="000000"/>
                </a:solidFill>
                <a:latin typeface="Times New Roman"/>
                <a:ea typeface="ＭＳ Ｐゴシック"/>
              </a:rPr>
              <a:t>net</a:t>
            </a:r>
            <a:r>
              <a:rPr b="0" lang="en-US" sz="2800" spc="-1" strike="noStrike">
                <a:solidFill>
                  <a:srgbClr val="000000"/>
                </a:solidFill>
                <a:latin typeface="Times New Roman"/>
                <a:ea typeface="ＭＳ Ｐゴシック"/>
              </a:rPr>
              <a:t>) = 1/ 1+e</a:t>
            </a:r>
            <a:r>
              <a:rPr b="0" lang="en-US" sz="2800" spc="-1" strike="noStrike" baseline="30000">
                <a:solidFill>
                  <a:srgbClr val="000000"/>
                </a:solidFill>
                <a:latin typeface="Times New Roman"/>
                <a:ea typeface="ＭＳ Ｐゴシック"/>
              </a:rPr>
              <a:t>-net</a:t>
            </a:r>
            <a:endParaRPr b="0" lang="en-US" sz="2800" spc="-1" strike="noStrike">
              <a:solidFill>
                <a:srgbClr val="000000"/>
              </a:solidFill>
              <a:latin typeface="Calibri"/>
            </a:endParaRPr>
          </a:p>
          <a:p>
            <a:pPr algn="ctr">
              <a:lnSpc>
                <a:spcPct val="100000"/>
              </a:lnSpc>
              <a:spcBef>
                <a:spcPts val="360"/>
              </a:spcBef>
            </a:pPr>
            <a:endParaRPr b="0" lang="en-US" sz="2800" spc="-1" strike="noStrike">
              <a:solidFill>
                <a:srgbClr val="000000"/>
              </a:solidFill>
              <a:latin typeface="Calibri"/>
            </a:endParaRPr>
          </a:p>
          <a:p>
            <a:pPr algn="ctr">
              <a:lnSpc>
                <a:spcPct val="100000"/>
              </a:lnSpc>
              <a:spcBef>
                <a:spcPts val="561"/>
              </a:spcBef>
            </a:pPr>
            <a:r>
              <a:rPr b="0" i="1" lang="en-US" sz="2800" spc="-1" strike="noStrike">
                <a:solidFill>
                  <a:srgbClr val="000000"/>
                </a:solidFill>
                <a:latin typeface="Times New Roman"/>
                <a:ea typeface="ＭＳ Ｐゴシック"/>
              </a:rPr>
              <a:t>f</a:t>
            </a:r>
            <a:r>
              <a:rPr b="0" lang="en-US" sz="2800" spc="-1" strike="noStrike">
                <a:solidFill>
                  <a:srgbClr val="000000"/>
                </a:solidFill>
                <a:latin typeface="Times New Roman"/>
                <a:ea typeface="ＭＳ Ｐゴシック"/>
              </a:rPr>
              <a:t>(</a:t>
            </a:r>
            <a:r>
              <a:rPr b="0" i="1" lang="en-US" sz="2800" spc="-1" strike="noStrike">
                <a:solidFill>
                  <a:srgbClr val="000000"/>
                </a:solidFill>
                <a:latin typeface="Times New Roman"/>
                <a:ea typeface="ＭＳ Ｐゴシック"/>
              </a:rPr>
              <a:t>net</a:t>
            </a:r>
            <a:r>
              <a:rPr b="0" lang="en-US" sz="2800" spc="-1" strike="noStrike">
                <a:solidFill>
                  <a:srgbClr val="000000"/>
                </a:solidFill>
                <a:latin typeface="Times New Roman"/>
                <a:ea typeface="ＭＳ Ｐゴシック"/>
              </a:rPr>
              <a:t>) = 1- e</a:t>
            </a:r>
            <a:r>
              <a:rPr b="0" lang="en-US" sz="2800" spc="-1" strike="noStrike" baseline="30000">
                <a:solidFill>
                  <a:srgbClr val="000000"/>
                </a:solidFill>
                <a:latin typeface="Times New Roman"/>
                <a:ea typeface="ＭＳ Ｐゴシック"/>
              </a:rPr>
              <a:t>-net</a:t>
            </a:r>
            <a:r>
              <a:rPr b="0" lang="en-US" sz="2800" spc="-1" strike="noStrike">
                <a:solidFill>
                  <a:srgbClr val="000000"/>
                </a:solidFill>
                <a:latin typeface="Times New Roman"/>
                <a:ea typeface="ＭＳ Ｐゴシック"/>
              </a:rPr>
              <a:t>/ 1+e</a:t>
            </a:r>
            <a:r>
              <a:rPr b="0" lang="en-US" sz="2800" spc="-1" strike="noStrike" baseline="30000">
                <a:solidFill>
                  <a:srgbClr val="000000"/>
                </a:solidFill>
                <a:latin typeface="Times New Roman"/>
                <a:ea typeface="ＭＳ Ｐゴシック"/>
              </a:rPr>
              <a:t>-net</a:t>
            </a:r>
            <a:endParaRPr b="0" lang="en-US" sz="2800" spc="-1" strike="noStrike">
              <a:solidFill>
                <a:srgbClr val="000000"/>
              </a:solidFill>
              <a:latin typeface="Calibri"/>
            </a:endParaRPr>
          </a:p>
          <a:p>
            <a:pPr algn="ctr">
              <a:lnSpc>
                <a:spcPct val="100000"/>
              </a:lnSpc>
              <a:spcBef>
                <a:spcPts val="561"/>
              </a:spcBef>
            </a:pPr>
            <a:endParaRPr b="0" lang="en-US" sz="2800" spc="-1" strike="noStrike">
              <a:solidFill>
                <a:srgbClr val="000000"/>
              </a:solidFill>
              <a:latin typeface="Calibri"/>
            </a:endParaRPr>
          </a:p>
          <a:p>
            <a:pPr algn="ctr">
              <a:lnSpc>
                <a:spcPct val="100000"/>
              </a:lnSpc>
              <a:spcBef>
                <a:spcPts val="561"/>
              </a:spcBef>
            </a:pPr>
            <a:endParaRPr b="0" lang="en-US" sz="28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Updating Rule</a:t>
            </a:r>
            <a:endParaRPr b="0" lang="en-US" sz="4400" spc="-1" strike="noStrike">
              <a:solidFill>
                <a:srgbClr val="000000"/>
              </a:solidFill>
              <a:latin typeface="Tahoma"/>
            </a:endParaRPr>
          </a:p>
        </p:txBody>
      </p:sp>
      <p:sp>
        <p:nvSpPr>
          <p:cNvPr id="20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Thus, the values of neurons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and </a:t>
            </a:r>
            <a:r>
              <a:rPr b="0" i="1" lang="en-US" sz="2400" spc="-1" strike="noStrike">
                <a:solidFill>
                  <a:srgbClr val="000000"/>
                </a:solidFill>
                <a:latin typeface="Times New Roman"/>
                <a:ea typeface="MS PGothic"/>
              </a:rPr>
              <a:t>j</a:t>
            </a:r>
            <a:r>
              <a:rPr b="0" lang="en-US" sz="2400" spc="-1" strike="noStrike">
                <a:solidFill>
                  <a:srgbClr val="000000"/>
                </a:solidFill>
                <a:latin typeface="Times New Roman"/>
                <a:ea typeface="MS PGothic"/>
              </a:rPr>
              <a:t> will converge if the weight between them is positive. Similarly, they will diverge if the weight is negative.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Times New Roman"/>
                <a:ea typeface="MS PGothic"/>
              </a:rPr>
              <a:t>Asynchronous</a:t>
            </a:r>
            <a:r>
              <a:rPr b="0" lang="en-US" sz="2400" spc="-1" strike="noStrike">
                <a:solidFill>
                  <a:srgbClr val="000000"/>
                </a:solidFill>
                <a:latin typeface="Times New Roman"/>
                <a:ea typeface="MS PGothic"/>
              </a:rPr>
              <a:t>: Only one unit is updated at a time. This unit can be picked at random, or a pre-defined order can be imposed from the very beginning.</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Times New Roman"/>
                <a:ea typeface="MS PGothic"/>
              </a:rPr>
              <a:t>Synchronous</a:t>
            </a:r>
            <a:r>
              <a:rPr b="0" lang="en-US" sz="2400" spc="-1" strike="noStrike">
                <a:solidFill>
                  <a:srgbClr val="000000"/>
                </a:solidFill>
                <a:latin typeface="Times New Roman"/>
                <a:ea typeface="MS PGothic"/>
              </a:rPr>
              <a:t>: All units are updated at the same time. This requires a central clock to the system in order to maintain synchronization. </a:t>
            </a:r>
            <a:endParaRPr b="0" lang="en-US" sz="24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838080"/>
            <a:ext cx="8229240" cy="52876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Consider a two node discrete Hopfield network with </a:t>
            </a:r>
            <a:r>
              <a:rPr b="0" i="1" lang="en-US" sz="2400" spc="-1" strike="noStrike">
                <a:solidFill>
                  <a:srgbClr val="000000"/>
                </a:solidFill>
                <a:latin typeface="Times New Roman"/>
                <a:ea typeface="ＭＳ Ｐゴシック"/>
              </a:rPr>
              <a:t>w</a:t>
            </a:r>
            <a:r>
              <a:rPr b="0" lang="en-US" sz="2400" spc="-1" strike="noStrike" baseline="-25000">
                <a:solidFill>
                  <a:srgbClr val="000000"/>
                </a:solidFill>
                <a:latin typeface="Times New Roman"/>
                <a:ea typeface="ＭＳ Ｐゴシック"/>
              </a:rPr>
              <a:t>12 </a:t>
            </a: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w</a:t>
            </a:r>
            <a:r>
              <a:rPr b="0" lang="en-US" sz="2400" spc="-1" strike="noStrike" baseline="-25000">
                <a:solidFill>
                  <a:srgbClr val="000000"/>
                </a:solidFill>
                <a:latin typeface="Times New Roman"/>
                <a:ea typeface="ＭＳ Ｐゴシック"/>
              </a:rPr>
              <a:t>21 </a:t>
            </a:r>
            <a:r>
              <a:rPr b="0" lang="en-US" sz="2400" spc="-1" strike="noStrike">
                <a:solidFill>
                  <a:srgbClr val="000000"/>
                </a:solidFill>
                <a:latin typeface="Times New Roman"/>
                <a:ea typeface="ＭＳ Ｐゴシック"/>
              </a:rPr>
              <a:t>= -1, </a:t>
            </a:r>
            <a:r>
              <a:rPr b="0" i="1" lang="en-US" sz="2400" spc="-1" strike="noStrike">
                <a:solidFill>
                  <a:srgbClr val="000000"/>
                </a:solidFill>
                <a:latin typeface="Times New Roman"/>
                <a:ea typeface="ＭＳ Ｐゴシック"/>
              </a:rPr>
              <a:t>w</a:t>
            </a:r>
            <a:r>
              <a:rPr b="0" lang="en-US" sz="2400" spc="-1" strike="noStrike" baseline="-25000">
                <a:solidFill>
                  <a:srgbClr val="000000"/>
                </a:solidFill>
                <a:latin typeface="Times New Roman"/>
                <a:ea typeface="ＭＳ Ｐゴシック"/>
              </a:rPr>
              <a:t>11 </a:t>
            </a: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w</a:t>
            </a:r>
            <a:r>
              <a:rPr b="0" lang="en-US" sz="2400" spc="-1" strike="noStrike" baseline="-25000">
                <a:solidFill>
                  <a:srgbClr val="000000"/>
                </a:solidFill>
                <a:latin typeface="Times New Roman"/>
                <a:ea typeface="ＭＳ Ｐゴシック"/>
              </a:rPr>
              <a:t>22</a:t>
            </a:r>
            <a:r>
              <a:rPr b="0" lang="en-US" sz="2400" spc="-1" strike="noStrike">
                <a:solidFill>
                  <a:srgbClr val="000000"/>
                </a:solidFill>
                <a:latin typeface="Times New Roman"/>
                <a:ea typeface="ＭＳ Ｐゴシック"/>
              </a:rPr>
              <a:t> = 0</a:t>
            </a:r>
            <a:r>
              <a:rPr b="0" lang="en-US" sz="2400" spc="-1" strike="noStrike" baseline="-25000">
                <a:solidFill>
                  <a:srgbClr val="000000"/>
                </a:solidFill>
                <a:latin typeface="Times New Roman"/>
                <a:ea typeface="ＭＳ Ｐゴシック"/>
              </a:rPr>
              <a:t> </a:t>
            </a: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x</a:t>
            </a:r>
            <a:r>
              <a:rPr b="0" lang="en-US" sz="2400" spc="-1" strike="noStrike" baseline="-25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 = </a:t>
            </a:r>
            <a:r>
              <a:rPr b="0" i="1" lang="en-US" sz="2400" spc="-1" strike="noStrike">
                <a:solidFill>
                  <a:srgbClr val="000000"/>
                </a:solidFill>
                <a:latin typeface="Times New Roman"/>
                <a:ea typeface="ＭＳ Ｐゴシック"/>
              </a:rPr>
              <a:t>x</a:t>
            </a:r>
            <a:r>
              <a:rPr b="0" lang="en-US" sz="2400" spc="-1" strike="noStrike" baseline="-25000">
                <a:solidFill>
                  <a:srgbClr val="000000"/>
                </a:solidFill>
                <a:latin typeface="Times New Roman"/>
                <a:ea typeface="ＭＳ Ｐゴシック"/>
              </a:rPr>
              <a:t>2</a:t>
            </a:r>
            <a:r>
              <a:rPr b="0" lang="en-US" sz="2400" spc="-1" strike="noStrike">
                <a:solidFill>
                  <a:srgbClr val="000000"/>
                </a:solidFill>
                <a:latin typeface="Times New Roman"/>
                <a:ea typeface="ＭＳ Ｐゴシック"/>
              </a:rPr>
              <a:t> = 0 and </a:t>
            </a:r>
            <a:r>
              <a:rPr b="0" lang="en-US" sz="2400" spc="-1" strike="noStrike">
                <a:solidFill>
                  <a:srgbClr val="000000"/>
                </a:solidFill>
                <a:latin typeface="Symbol"/>
                <a:ea typeface="ＭＳ Ｐゴシック"/>
              </a:rPr>
              <a:t></a:t>
            </a:r>
            <a:r>
              <a:rPr b="0" lang="en-US" sz="2400" spc="-1" strike="noStrike" baseline="-25000">
                <a:solidFill>
                  <a:srgbClr val="000000"/>
                </a:solidFill>
                <a:latin typeface="Times New Roman"/>
                <a:ea typeface="ＭＳ Ｐゴシック"/>
              </a:rPr>
              <a:t>1 </a:t>
            </a:r>
            <a:r>
              <a:rPr b="0" lang="en-US" sz="2400" spc="-1" strike="noStrike">
                <a:solidFill>
                  <a:srgbClr val="000000"/>
                </a:solidFill>
                <a:latin typeface="Times New Roman"/>
                <a:ea typeface="ＭＳ Ｐゴシック"/>
              </a:rPr>
              <a:t> = </a:t>
            </a:r>
            <a:r>
              <a:rPr b="0" lang="en-US" sz="2400" spc="-1" strike="noStrike">
                <a:solidFill>
                  <a:srgbClr val="000000"/>
                </a:solidFill>
                <a:latin typeface="Symbol"/>
                <a:ea typeface="ＭＳ Ｐゴシック"/>
              </a:rPr>
              <a:t></a:t>
            </a:r>
            <a:r>
              <a:rPr b="0" lang="en-US" sz="2400" spc="-1" strike="noStrike" baseline="-25000">
                <a:solidFill>
                  <a:srgbClr val="000000"/>
                </a:solidFill>
                <a:latin typeface="Times New Roman"/>
                <a:ea typeface="ＭＳ Ｐゴシック"/>
              </a:rPr>
              <a:t>2 </a:t>
            </a:r>
            <a:r>
              <a:rPr b="0" lang="en-US" sz="2400" spc="-1" strike="noStrike">
                <a:solidFill>
                  <a:srgbClr val="000000"/>
                </a:solidFill>
                <a:latin typeface="Times New Roman"/>
                <a:ea typeface="ＭＳ Ｐゴシック"/>
              </a:rPr>
              <a:t>= 0 and the initial output vector </a:t>
            </a:r>
            <a:r>
              <a:rPr b="1" i="1" lang="en-US" sz="2400" spc="-1" strike="noStrike">
                <a:solidFill>
                  <a:srgbClr val="000000"/>
                </a:solidFill>
                <a:latin typeface="Times New Roman"/>
                <a:ea typeface="ＭＳ Ｐゴシック"/>
              </a:rPr>
              <a:t>y</a:t>
            </a:r>
            <a:r>
              <a:rPr b="0" lang="en-US" sz="2400" spc="-1" strike="noStrike" baseline="30000">
                <a:solidFill>
                  <a:srgbClr val="000000"/>
                </a:solidFill>
                <a:latin typeface="Times New Roman"/>
                <a:ea typeface="ＭＳ Ｐゴシック"/>
              </a:rPr>
              <a:t>(0)</a:t>
            </a:r>
            <a:r>
              <a:rPr b="0" lang="en-US" sz="2400" spc="-1" strike="noStrike">
                <a:solidFill>
                  <a:srgbClr val="000000"/>
                </a:solidFill>
                <a:latin typeface="Times New Roman"/>
                <a:ea typeface="ＭＳ Ｐゴシック"/>
              </a:rPr>
              <a:t> = [-1 -1]</a:t>
            </a:r>
            <a:r>
              <a:rPr b="0" lang="en-US" sz="2400" spc="-1" strike="noStrike" baseline="30000">
                <a:solidFill>
                  <a:srgbClr val="000000"/>
                </a:solidFill>
                <a:latin typeface="Times New Roman"/>
                <a:ea typeface="ＭＳ Ｐゴシック"/>
              </a:rPr>
              <a:t>T</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According to the asynchronous update rule, only one node is considered at a time.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Assume that the first node is chosen for update.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So  </a:t>
            </a:r>
            <a:r>
              <a:rPr b="0" i="1" lang="en-US" sz="2400" spc="-1" strike="noStrike">
                <a:solidFill>
                  <a:srgbClr val="000000"/>
                </a:solidFill>
                <a:latin typeface="Times New Roman"/>
                <a:ea typeface="ＭＳ Ｐゴシック"/>
              </a:rPr>
              <a:t>y</a:t>
            </a:r>
            <a:r>
              <a:rPr b="0" lang="en-US" sz="2400" spc="-1" strike="noStrike" baseline="-25000">
                <a:solidFill>
                  <a:srgbClr val="000000"/>
                </a:solidFill>
                <a:latin typeface="Times New Roman"/>
                <a:ea typeface="ＭＳ Ｐゴシック"/>
              </a:rPr>
              <a:t>1</a:t>
            </a:r>
            <a:r>
              <a:rPr b="0" lang="en-US" sz="2400" spc="-1" strike="noStrike" baseline="30000">
                <a:solidFill>
                  <a:srgbClr val="000000"/>
                </a:solidFill>
                <a:latin typeface="Times New Roman"/>
                <a:ea typeface="ＭＳ Ｐゴシック"/>
              </a:rPr>
              <a:t>(1) </a:t>
            </a:r>
            <a:r>
              <a:rPr b="0" lang="en-US" sz="2400" spc="-1" strike="noStrike">
                <a:solidFill>
                  <a:srgbClr val="000000"/>
                </a:solidFill>
                <a:latin typeface="Times New Roman"/>
                <a:ea typeface="ＭＳ Ｐゴシック"/>
              </a:rPr>
              <a:t>= sgn (</a:t>
            </a:r>
            <a:r>
              <a:rPr b="0" i="1" lang="en-US" sz="2400" spc="-1" strike="noStrike">
                <a:solidFill>
                  <a:srgbClr val="000000"/>
                </a:solidFill>
                <a:latin typeface="Times New Roman"/>
                <a:ea typeface="ＭＳ Ｐゴシック"/>
              </a:rPr>
              <a:t>w</a:t>
            </a:r>
            <a:r>
              <a:rPr b="0" lang="en-US" sz="2400" spc="-1" strike="noStrike" baseline="-25000">
                <a:solidFill>
                  <a:srgbClr val="000000"/>
                </a:solidFill>
                <a:latin typeface="Times New Roman"/>
                <a:ea typeface="ＭＳ Ｐゴシック"/>
              </a:rPr>
              <a:t>12 </a:t>
            </a:r>
            <a:r>
              <a:rPr b="0" i="1" lang="en-US" sz="2400" spc="-1" strike="noStrike">
                <a:solidFill>
                  <a:srgbClr val="000000"/>
                </a:solidFill>
                <a:latin typeface="Times New Roman"/>
                <a:ea typeface="ＭＳ Ｐゴシック"/>
              </a:rPr>
              <a:t>y</a:t>
            </a:r>
            <a:r>
              <a:rPr b="0" lang="en-US" sz="2400" spc="-1" strike="noStrike" baseline="-25000">
                <a:solidFill>
                  <a:srgbClr val="000000"/>
                </a:solidFill>
                <a:latin typeface="Times New Roman"/>
                <a:ea typeface="ＭＳ Ｐゴシック"/>
              </a:rPr>
              <a:t>2</a:t>
            </a:r>
            <a:r>
              <a:rPr b="0" lang="en-US" sz="2400" spc="-1" strike="noStrike" baseline="30000">
                <a:solidFill>
                  <a:srgbClr val="000000"/>
                </a:solidFill>
                <a:latin typeface="Times New Roman"/>
                <a:ea typeface="ＭＳ Ｐゴシック"/>
              </a:rPr>
              <a:t>(0)</a:t>
            </a:r>
            <a:r>
              <a:rPr b="0" lang="en-US" sz="2400" spc="-1" strike="noStrike">
                <a:solidFill>
                  <a:srgbClr val="000000"/>
                </a:solidFill>
                <a:latin typeface="Times New Roman"/>
                <a:ea typeface="ＭＳ Ｐゴシック"/>
              </a:rPr>
              <a:t>) = sgn [ (-1) (-1)] = 1 and </a:t>
            </a:r>
            <a:r>
              <a:rPr b="1" i="1" lang="en-US" sz="2400" spc="-1" strike="noStrike">
                <a:solidFill>
                  <a:srgbClr val="000000"/>
                </a:solidFill>
                <a:latin typeface="Times New Roman"/>
                <a:ea typeface="ＭＳ Ｐゴシック"/>
              </a:rPr>
              <a:t>y</a:t>
            </a:r>
            <a:r>
              <a:rPr b="0" lang="en-US" sz="2400" spc="-1" strike="noStrike" baseline="30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 = [1 -1]</a:t>
            </a:r>
            <a:r>
              <a:rPr b="0" lang="en-US" sz="2400" spc="-1" strike="noStrike" baseline="30000">
                <a:solidFill>
                  <a:srgbClr val="000000"/>
                </a:solidFill>
                <a:latin typeface="Times New Roman"/>
                <a:ea typeface="ＭＳ Ｐゴシック"/>
              </a:rPr>
              <a:t>T</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i="1" lang="en-US" sz="2400" spc="-1" strike="noStrike">
                <a:solidFill>
                  <a:srgbClr val="000000"/>
                </a:solidFill>
                <a:latin typeface="Times New Roman"/>
                <a:ea typeface="ＭＳ Ｐゴシック"/>
              </a:rPr>
              <a:t>y</a:t>
            </a:r>
            <a:r>
              <a:rPr b="0" lang="en-US" sz="2400" spc="-1" strike="noStrike" baseline="-25000">
                <a:solidFill>
                  <a:srgbClr val="000000"/>
                </a:solidFill>
                <a:latin typeface="Times New Roman"/>
                <a:ea typeface="ＭＳ Ｐゴシック"/>
              </a:rPr>
              <a:t>2</a:t>
            </a:r>
            <a:r>
              <a:rPr b="0" lang="en-US" sz="2400" spc="-1" strike="noStrike" baseline="30000">
                <a:solidFill>
                  <a:srgbClr val="000000"/>
                </a:solidFill>
                <a:latin typeface="Times New Roman"/>
                <a:ea typeface="ＭＳ Ｐゴシック"/>
              </a:rPr>
              <a:t>(2) </a:t>
            </a:r>
            <a:r>
              <a:rPr b="0" lang="en-US" sz="2400" spc="-1" strike="noStrike">
                <a:solidFill>
                  <a:srgbClr val="000000"/>
                </a:solidFill>
                <a:latin typeface="Times New Roman"/>
                <a:ea typeface="ＭＳ Ｐゴシック"/>
              </a:rPr>
              <a:t>= sgn (</a:t>
            </a:r>
            <a:r>
              <a:rPr b="0" i="1" lang="en-US" sz="2400" spc="-1" strike="noStrike">
                <a:solidFill>
                  <a:srgbClr val="000000"/>
                </a:solidFill>
                <a:latin typeface="Times New Roman"/>
                <a:ea typeface="ＭＳ Ｐゴシック"/>
              </a:rPr>
              <a:t>w</a:t>
            </a:r>
            <a:r>
              <a:rPr b="0" lang="en-US" sz="2400" spc="-1" strike="noStrike" baseline="-25000">
                <a:solidFill>
                  <a:srgbClr val="000000"/>
                </a:solidFill>
                <a:latin typeface="Times New Roman"/>
                <a:ea typeface="ＭＳ Ｐゴシック"/>
              </a:rPr>
              <a:t>21 </a:t>
            </a:r>
            <a:r>
              <a:rPr b="0" i="1" lang="en-US" sz="2400" spc="-1" strike="noStrike">
                <a:solidFill>
                  <a:srgbClr val="000000"/>
                </a:solidFill>
                <a:latin typeface="Times New Roman"/>
                <a:ea typeface="ＭＳ Ｐゴシック"/>
              </a:rPr>
              <a:t>y</a:t>
            </a:r>
            <a:r>
              <a:rPr b="0" lang="en-US" sz="2400" spc="-1" strike="noStrike" baseline="-25000">
                <a:solidFill>
                  <a:srgbClr val="000000"/>
                </a:solidFill>
                <a:latin typeface="Times New Roman"/>
                <a:ea typeface="ＭＳ Ｐゴシック"/>
              </a:rPr>
              <a:t>1</a:t>
            </a:r>
            <a:r>
              <a:rPr b="0" lang="en-US" sz="2400" spc="-1" strike="noStrike" baseline="30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 = sgn [ (-1) (1)] = - 1 and </a:t>
            </a:r>
            <a:r>
              <a:rPr b="1" i="1" lang="en-US" sz="2400" spc="-1" strike="noStrike">
                <a:solidFill>
                  <a:srgbClr val="000000"/>
                </a:solidFill>
                <a:latin typeface="Times New Roman"/>
                <a:ea typeface="ＭＳ Ｐゴシック"/>
              </a:rPr>
              <a:t>y</a:t>
            </a:r>
            <a:r>
              <a:rPr b="0" lang="en-US" sz="2400" spc="-1" strike="noStrike" baseline="30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 = [1 -1]</a:t>
            </a:r>
            <a:r>
              <a:rPr b="0" lang="en-US" sz="2400" spc="-1" strike="noStrike" baseline="30000">
                <a:solidFill>
                  <a:srgbClr val="000000"/>
                </a:solidFill>
                <a:latin typeface="Times New Roman"/>
                <a:ea typeface="ＭＳ Ｐゴシック"/>
              </a:rPr>
              <a:t>T</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No further output state changes will occur and that the state </a:t>
            </a: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     </a:t>
            </a:r>
            <a:r>
              <a:rPr b="0" lang="en-US" sz="2400" spc="-1" strike="noStrike">
                <a:solidFill>
                  <a:srgbClr val="000000"/>
                </a:solidFill>
                <a:latin typeface="Times New Roman"/>
                <a:ea typeface="ＭＳ Ｐゴシック"/>
              </a:rPr>
              <a:t>[1 -1]</a:t>
            </a:r>
            <a:r>
              <a:rPr b="0" lang="en-US" sz="2400" spc="-1" strike="noStrike" baseline="30000">
                <a:solidFill>
                  <a:srgbClr val="000000"/>
                </a:solidFill>
                <a:latin typeface="Times New Roman"/>
                <a:ea typeface="ＭＳ Ｐゴシック"/>
              </a:rPr>
              <a:t>T </a:t>
            </a:r>
            <a:r>
              <a:rPr b="0" lang="en-US" sz="2400" spc="-1" strike="noStrike">
                <a:solidFill>
                  <a:srgbClr val="000000"/>
                </a:solidFill>
                <a:latin typeface="Times New Roman"/>
                <a:ea typeface="ＭＳ Ｐゴシック"/>
              </a:rPr>
              <a:t>is an equilibrium state of the network.</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Asynchronous Update</a:t>
            </a:r>
            <a:endParaRPr b="0" lang="en-US" sz="4400" spc="-1" strike="noStrike">
              <a:solidFill>
                <a:srgbClr val="000000"/>
              </a:solidFill>
              <a:latin typeface="Tahoma"/>
            </a:endParaRPr>
          </a:p>
        </p:txBody>
      </p:sp>
      <p:sp>
        <p:nvSpPr>
          <p:cNvPr id="204" name="TextShape 2"/>
          <p:cNvSpPr txBox="1"/>
          <p:nvPr/>
        </p:nvSpPr>
        <p:spPr>
          <a:xfrm>
            <a:off x="380880" y="167652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Using different initial outputs, we can obtain the state transition diagram, in which the vectors [1 -1]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and [-1 -1]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are the two equilibria of the system.</a:t>
            </a: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                                       </a:t>
            </a:r>
            <a:r>
              <a:rPr b="0" lang="en-US" sz="2400" spc="-1" strike="noStrike">
                <a:solidFill>
                  <a:srgbClr val="000000"/>
                </a:solidFill>
                <a:latin typeface="Times New Roman"/>
                <a:ea typeface="ＭＳ Ｐゴシック"/>
              </a:rPr>
              <a:t>[1 -1]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                                                            </a:t>
            </a:r>
            <a:r>
              <a:rPr b="0" lang="en-US" sz="2400" spc="-1" strike="noStrike">
                <a:solidFill>
                  <a:srgbClr val="000000"/>
                </a:solidFill>
                <a:latin typeface="Times New Roman"/>
                <a:ea typeface="ＭＳ Ｐゴシック"/>
              </a:rPr>
              <a:t>[-1 -1]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                          </a:t>
            </a:r>
            <a:r>
              <a:rPr b="0" lang="en-US" sz="2400" spc="-1" strike="noStrike">
                <a:solidFill>
                  <a:srgbClr val="000000"/>
                </a:solidFill>
                <a:latin typeface="Times New Roman"/>
                <a:ea typeface="ＭＳ Ｐゴシック"/>
              </a:rPr>
              <a:t>[-1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                                            </a:t>
            </a:r>
            <a:endParaRPr b="0" lang="en-US" sz="2400" spc="-1" strike="noStrike">
              <a:solidFill>
                <a:srgbClr val="000000"/>
              </a:solidFill>
              <a:latin typeface="Calibri"/>
            </a:endParaRPr>
          </a:p>
        </p:txBody>
      </p:sp>
      <p:sp>
        <p:nvSpPr>
          <p:cNvPr id="205" name="CustomShape 3"/>
          <p:cNvSpPr/>
          <p:nvPr/>
        </p:nvSpPr>
        <p:spPr>
          <a:xfrm>
            <a:off x="2743200" y="3124080"/>
            <a:ext cx="685440" cy="685440"/>
          </a:xfrm>
          <a:custGeom>
            <a:avLst/>
            <a:gdLst/>
            <a:ahLst/>
            <a:rect l="l" t="t" r="r" b="b"/>
            <a:pathLst>
              <a:path w="685800" h="685800">
                <a:moveTo>
                  <a:pt x="0" y="251016"/>
                </a:moveTo>
                <a:lnTo>
                  <a:pt x="91885" y="91885"/>
                </a:lnTo>
                <a:lnTo>
                  <a:pt x="251016" y="0"/>
                </a:lnTo>
                <a:lnTo>
                  <a:pt x="434785" y="0"/>
                </a:lnTo>
                <a:lnTo>
                  <a:pt x="593916" y="91885"/>
                </a:lnTo>
                <a:lnTo>
                  <a:pt x="685800" y="251016"/>
                </a:lnTo>
                <a:lnTo>
                  <a:pt x="685800" y="434785"/>
                </a:lnTo>
                <a:lnTo>
                  <a:pt x="593916" y="593916"/>
                </a:lnTo>
                <a:lnTo>
                  <a:pt x="434785" y="685800"/>
                </a:lnTo>
                <a:lnTo>
                  <a:pt x="251016" y="685800"/>
                </a:lnTo>
                <a:lnTo>
                  <a:pt x="91885" y="593916"/>
                </a:lnTo>
                <a:lnTo>
                  <a:pt x="0" y="434785"/>
                </a:lnTo>
                <a:lnTo>
                  <a:pt x="0" y="251016"/>
                </a:lnTo>
                <a:close/>
              </a:path>
            </a:pathLst>
          </a:custGeom>
          <a:gradFill rotWithShape="0">
            <a:gsLst>
              <a:gs pos="0">
                <a:srgbClr val="3a7ccb"/>
              </a:gs>
              <a:gs pos="20000">
                <a:srgbClr val="3c7bc7"/>
              </a:gs>
              <a:gs pos="100000">
                <a:srgbClr val="2c5d98"/>
              </a:gs>
            </a:gsLst>
            <a:lin ang="5400000"/>
          </a:gradFill>
          <a:ln w="9360">
            <a:solidFill>
              <a:srgbClr val="4a7ebb"/>
            </a:solidFill>
            <a:round/>
          </a:ln>
          <a:effectLst>
            <a:outerShdw blurRad="63500" dir="5400000" dist="23000" rotWithShape="0">
              <a:srgbClr val="000000">
                <a:alpha val="35000"/>
              </a:srgbClr>
            </a:outerShdw>
          </a:effectLst>
        </p:spPr>
        <p:style>
          <a:lnRef idx="0"/>
          <a:fillRef idx="0"/>
          <a:effectRef idx="0"/>
          <a:fontRef idx="minor"/>
        </p:style>
      </p:sp>
      <p:sp>
        <p:nvSpPr>
          <p:cNvPr id="206" name="CustomShape 4"/>
          <p:cNvSpPr/>
          <p:nvPr/>
        </p:nvSpPr>
        <p:spPr>
          <a:xfrm>
            <a:off x="4343400" y="4952880"/>
            <a:ext cx="685440" cy="609120"/>
          </a:xfrm>
          <a:custGeom>
            <a:avLst/>
            <a:gdLst/>
            <a:ahLst/>
            <a:rect l="l" t="t" r="r" b="b"/>
            <a:pathLst>
              <a:path w="685800" h="609600">
                <a:moveTo>
                  <a:pt x="0" y="223125"/>
                </a:moveTo>
                <a:lnTo>
                  <a:pt x="91885" y="81675"/>
                </a:lnTo>
                <a:lnTo>
                  <a:pt x="251016" y="0"/>
                </a:lnTo>
                <a:lnTo>
                  <a:pt x="434785" y="0"/>
                </a:lnTo>
                <a:lnTo>
                  <a:pt x="593916" y="81675"/>
                </a:lnTo>
                <a:lnTo>
                  <a:pt x="685800" y="223125"/>
                </a:lnTo>
                <a:lnTo>
                  <a:pt x="685800" y="386475"/>
                </a:lnTo>
                <a:lnTo>
                  <a:pt x="593916" y="527925"/>
                </a:lnTo>
                <a:lnTo>
                  <a:pt x="434785" y="609600"/>
                </a:lnTo>
                <a:lnTo>
                  <a:pt x="251016" y="609600"/>
                </a:lnTo>
                <a:lnTo>
                  <a:pt x="91885" y="527925"/>
                </a:lnTo>
                <a:lnTo>
                  <a:pt x="0" y="386475"/>
                </a:lnTo>
                <a:lnTo>
                  <a:pt x="0" y="223125"/>
                </a:lnTo>
                <a:close/>
              </a:path>
            </a:pathLst>
          </a:custGeom>
          <a:gradFill rotWithShape="0">
            <a:gsLst>
              <a:gs pos="0">
                <a:srgbClr val="3a7ccb"/>
              </a:gs>
              <a:gs pos="20000">
                <a:srgbClr val="3c7bc7"/>
              </a:gs>
              <a:gs pos="100000">
                <a:srgbClr val="2c5d98"/>
              </a:gs>
            </a:gsLst>
            <a:lin ang="5400000"/>
          </a:gradFill>
          <a:ln w="9360">
            <a:solidFill>
              <a:srgbClr val="4a7ebb"/>
            </a:solidFill>
            <a:round/>
          </a:ln>
          <a:effectLst>
            <a:outerShdw blurRad="63500" dir="5400000" dist="23000" rotWithShape="0">
              <a:srgbClr val="000000">
                <a:alpha val="35000"/>
              </a:srgbClr>
            </a:outerShdw>
          </a:effectLst>
        </p:spPr>
        <p:style>
          <a:lnRef idx="0"/>
          <a:fillRef idx="0"/>
          <a:effectRef idx="0"/>
          <a:fontRef idx="minor"/>
        </p:style>
      </p:sp>
      <p:sp>
        <p:nvSpPr>
          <p:cNvPr id="207" name="CustomShape 5"/>
          <p:cNvSpPr/>
          <p:nvPr/>
        </p:nvSpPr>
        <p:spPr>
          <a:xfrm>
            <a:off x="2666880" y="5867280"/>
            <a:ext cx="685440" cy="685440"/>
          </a:xfrm>
          <a:prstGeom prst="ellipse">
            <a:avLst/>
          </a:prstGeom>
          <a:gradFill rotWithShape="0">
            <a:gsLst>
              <a:gs pos="0">
                <a:srgbClr val="3a7ccb"/>
              </a:gs>
              <a:gs pos="20000">
                <a:srgbClr val="3c7bc7"/>
              </a:gs>
              <a:gs pos="100000">
                <a:srgbClr val="2c5d98"/>
              </a:gs>
            </a:gsLst>
            <a:lin ang="5400000"/>
          </a:gradFill>
          <a:ln w="9360">
            <a:solidFill>
              <a:srgbClr val="4a7ebb"/>
            </a:solidFill>
            <a:round/>
          </a:ln>
          <a:effectLst>
            <a:outerShdw dir="5400000" dist="23000" rotWithShape="0">
              <a:srgbClr val="808080">
                <a:alpha val="35000"/>
              </a:srgbClr>
            </a:outerShdw>
          </a:effectLst>
        </p:spPr>
        <p:style>
          <a:lnRef idx="0"/>
          <a:fillRef idx="0"/>
          <a:effectRef idx="0"/>
          <a:fontRef idx="minor"/>
        </p:style>
      </p:sp>
      <p:sp>
        <p:nvSpPr>
          <p:cNvPr id="208" name="CustomShape 6"/>
          <p:cNvSpPr/>
          <p:nvPr/>
        </p:nvSpPr>
        <p:spPr>
          <a:xfrm>
            <a:off x="533520" y="4800600"/>
            <a:ext cx="761760" cy="761760"/>
          </a:xfrm>
          <a:prstGeom prst="ellipse">
            <a:avLst/>
          </a:prstGeom>
          <a:gradFill rotWithShape="0">
            <a:gsLst>
              <a:gs pos="0">
                <a:srgbClr val="3a7ccb"/>
              </a:gs>
              <a:gs pos="20000">
                <a:srgbClr val="3c7bc7"/>
              </a:gs>
              <a:gs pos="100000">
                <a:srgbClr val="2c5d98"/>
              </a:gs>
            </a:gsLst>
            <a:lin ang="5400000"/>
          </a:gradFill>
          <a:ln w="9360">
            <a:solidFill>
              <a:srgbClr val="4a7ebb"/>
            </a:solidFill>
            <a:round/>
          </a:ln>
          <a:effectLst>
            <a:outerShdw dir="5400000" dist="23000" rotWithShape="0">
              <a:srgbClr val="808080">
                <a:alpha val="35000"/>
              </a:srgbClr>
            </a:outerShdw>
          </a:effectLst>
        </p:spPr>
        <p:style>
          <a:lnRef idx="0"/>
          <a:fillRef idx="0"/>
          <a:effectRef idx="0"/>
          <a:fontRef idx="minor"/>
        </p:style>
      </p:sp>
      <p:sp>
        <p:nvSpPr>
          <p:cNvPr id="209" name="CustomShape 7"/>
          <p:cNvSpPr/>
          <p:nvPr/>
        </p:nvSpPr>
        <p:spPr>
          <a:xfrm flipV="1">
            <a:off x="1066680" y="2514960"/>
            <a:ext cx="1676160" cy="1142640"/>
          </a:xfrm>
          <a:custGeom>
            <a:avLst/>
            <a:gdLst/>
            <a:ahLst/>
            <a:rect l="l" t="t" r="r" b="b"/>
            <a:pathLst>
              <a:path w="21600" h="21600">
                <a:moveTo>
                  <a:pt x="0" y="0"/>
                </a:moveTo>
                <a:lnTo>
                  <a:pt x="21600" y="21600"/>
                </a:lnTo>
              </a:path>
            </a:pathLst>
          </a:custGeom>
          <a:noFill/>
          <a:ln w="25560">
            <a:solidFill>
              <a:schemeClr val="accent1"/>
            </a:solidFill>
            <a:round/>
            <a:tailEnd len="med" type="triangle" w="med"/>
          </a:ln>
          <a:effectLst>
            <a:outerShdw dir="5400000" dist="20000" rotWithShape="0">
              <a:srgbClr val="808080">
                <a:alpha val="38000"/>
              </a:srgbClr>
            </a:outerShdw>
          </a:effectLst>
        </p:spPr>
        <p:style>
          <a:lnRef idx="0"/>
          <a:fillRef idx="0"/>
          <a:effectRef idx="0"/>
          <a:fontRef idx="minor"/>
        </p:style>
      </p:sp>
      <p:sp>
        <p:nvSpPr>
          <p:cNvPr id="210" name="CustomShape 8"/>
          <p:cNvSpPr/>
          <p:nvPr/>
        </p:nvSpPr>
        <p:spPr>
          <a:xfrm flipH="1" flipV="1">
            <a:off x="3429000" y="3558600"/>
            <a:ext cx="1164960" cy="1393560"/>
          </a:xfrm>
          <a:custGeom>
            <a:avLst/>
            <a:gdLst/>
            <a:ahLst/>
            <a:rect l="l" t="t" r="r" b="b"/>
            <a:pathLst>
              <a:path w="21600" h="21600">
                <a:moveTo>
                  <a:pt x="0" y="0"/>
                </a:moveTo>
                <a:lnTo>
                  <a:pt x="21600" y="21600"/>
                </a:lnTo>
              </a:path>
            </a:pathLst>
          </a:custGeom>
          <a:noFill/>
          <a:ln w="25560">
            <a:solidFill>
              <a:schemeClr val="accent1"/>
            </a:solidFill>
            <a:round/>
            <a:tailEnd len="med" type="triangle" w="med"/>
          </a:ln>
          <a:effectLst>
            <a:outerShdw dir="5400000" dist="20000" rotWithShape="0">
              <a:srgbClr val="808080">
                <a:alpha val="38000"/>
              </a:srgbClr>
            </a:outerShdw>
          </a:effectLst>
        </p:spPr>
        <p:style>
          <a:lnRef idx="0"/>
          <a:fillRef idx="0"/>
          <a:effectRef idx="0"/>
          <a:fontRef idx="minor"/>
        </p:style>
      </p:sp>
      <p:sp>
        <p:nvSpPr>
          <p:cNvPr id="211" name="CustomShape 9"/>
          <p:cNvSpPr/>
          <p:nvPr/>
        </p:nvSpPr>
        <p:spPr>
          <a:xfrm flipH="1">
            <a:off x="3352680" y="5481720"/>
            <a:ext cx="1082160" cy="728280"/>
          </a:xfrm>
          <a:custGeom>
            <a:avLst/>
            <a:gdLst/>
            <a:ahLst/>
            <a:rect l="l" t="t" r="r" b="b"/>
            <a:pathLst>
              <a:path w="21600" h="21600">
                <a:moveTo>
                  <a:pt x="0" y="0"/>
                </a:moveTo>
                <a:lnTo>
                  <a:pt x="21600" y="21600"/>
                </a:lnTo>
              </a:path>
            </a:pathLst>
          </a:custGeom>
          <a:noFill/>
          <a:ln w="25560">
            <a:solidFill>
              <a:schemeClr val="accent1"/>
            </a:solidFill>
            <a:round/>
            <a:tailEnd len="med" type="triangle" w="med"/>
          </a:ln>
          <a:effectLst>
            <a:outerShdw dir="5400000" dist="20000" rotWithShape="0">
              <a:srgbClr val="808080">
                <a:alpha val="38000"/>
              </a:srgbClr>
            </a:outerShdw>
          </a:effectLst>
        </p:spPr>
        <p:style>
          <a:lnRef idx="0"/>
          <a:fillRef idx="0"/>
          <a:effectRef idx="0"/>
          <a:fontRef idx="minor"/>
        </p:style>
      </p:sp>
      <p:sp>
        <p:nvSpPr>
          <p:cNvPr id="212" name="CustomShape 10"/>
          <p:cNvSpPr/>
          <p:nvPr/>
        </p:nvSpPr>
        <p:spPr>
          <a:xfrm>
            <a:off x="1066680" y="5486400"/>
            <a:ext cx="1523520" cy="495000"/>
          </a:xfrm>
          <a:custGeom>
            <a:avLst/>
            <a:gdLst/>
            <a:ahLst/>
            <a:rect l="l" t="t" r="r" b="b"/>
            <a:pathLst>
              <a:path w="21600" h="21600">
                <a:moveTo>
                  <a:pt x="0" y="0"/>
                </a:moveTo>
                <a:lnTo>
                  <a:pt x="21600" y="21600"/>
                </a:lnTo>
              </a:path>
            </a:pathLst>
          </a:custGeom>
          <a:noFill/>
          <a:ln w="25560">
            <a:solidFill>
              <a:schemeClr val="accent1"/>
            </a:solidFill>
            <a:round/>
            <a:tailEnd len="med" type="triangle" w="med"/>
          </a:ln>
          <a:effectLst>
            <a:outerShdw dir="5400000" dist="20000" rotWithShape="0">
              <a:srgbClr val="808080">
                <a:alpha val="38000"/>
              </a:srgbClr>
            </a:outerShdw>
          </a:effectLst>
        </p:spPr>
        <p:style>
          <a:lnRef idx="0"/>
          <a:fillRef idx="0"/>
          <a:effectRef idx="0"/>
          <a:fontRef idx="minor"/>
        </p:style>
      </p:sp>
      <p:sp>
        <p:nvSpPr>
          <p:cNvPr id="213" name="CustomShape 11"/>
          <p:cNvSpPr/>
          <p:nvPr/>
        </p:nvSpPr>
        <p:spPr>
          <a:xfrm>
            <a:off x="2836800" y="3767040"/>
            <a:ext cx="507600" cy="740880"/>
          </a:xfrm>
          <a:custGeom>
            <a:avLst/>
            <a:gdLst/>
            <a:ahLst/>
            <a:rect l="l" t="t" r="r" b="b"/>
            <a:pathLst>
              <a:path w="508000" h="740833">
                <a:moveTo>
                  <a:pt x="444500" y="0"/>
                </a:moveTo>
                <a:cubicBezTo>
                  <a:pt x="451556" y="49389"/>
                  <a:pt x="456742" y="99081"/>
                  <a:pt x="465667" y="148166"/>
                </a:cubicBezTo>
                <a:cubicBezTo>
                  <a:pt x="470871" y="176788"/>
                  <a:pt x="480523" y="204435"/>
                  <a:pt x="486834" y="232833"/>
                </a:cubicBezTo>
                <a:cubicBezTo>
                  <a:pt x="494638" y="267953"/>
                  <a:pt x="500945" y="303388"/>
                  <a:pt x="508000" y="338666"/>
                </a:cubicBezTo>
                <a:cubicBezTo>
                  <a:pt x="500945" y="444499"/>
                  <a:pt x="512559" y="553265"/>
                  <a:pt x="486834" y="656166"/>
                </a:cubicBezTo>
                <a:cubicBezTo>
                  <a:pt x="481423" y="677812"/>
                  <a:pt x="443290" y="667355"/>
                  <a:pt x="423334" y="677333"/>
                </a:cubicBezTo>
                <a:cubicBezTo>
                  <a:pt x="277160" y="750420"/>
                  <a:pt x="451376" y="696780"/>
                  <a:pt x="275167" y="740833"/>
                </a:cubicBezTo>
                <a:cubicBezTo>
                  <a:pt x="235161" y="730831"/>
                  <a:pt x="154069" y="720643"/>
                  <a:pt x="127000" y="677333"/>
                </a:cubicBezTo>
                <a:cubicBezTo>
                  <a:pt x="103350" y="639493"/>
                  <a:pt x="98778" y="592666"/>
                  <a:pt x="84667" y="550333"/>
                </a:cubicBezTo>
                <a:cubicBezTo>
                  <a:pt x="77611" y="529166"/>
                  <a:pt x="75876" y="505397"/>
                  <a:pt x="63500" y="486833"/>
                </a:cubicBezTo>
                <a:cubicBezTo>
                  <a:pt x="8791" y="404769"/>
                  <a:pt x="29212" y="447467"/>
                  <a:pt x="0" y="359833"/>
                </a:cubicBezTo>
                <a:cubicBezTo>
                  <a:pt x="7056" y="296333"/>
                  <a:pt x="10663" y="232354"/>
                  <a:pt x="21167" y="169333"/>
                </a:cubicBezTo>
                <a:cubicBezTo>
                  <a:pt x="24835" y="147325"/>
                  <a:pt x="28396" y="123255"/>
                  <a:pt x="42334" y="105833"/>
                </a:cubicBezTo>
                <a:cubicBezTo>
                  <a:pt x="58226" y="85968"/>
                  <a:pt x="85969" y="79392"/>
                  <a:pt x="105834" y="63500"/>
                </a:cubicBezTo>
                <a:cubicBezTo>
                  <a:pt x="164988" y="16177"/>
                  <a:pt x="124028" y="21166"/>
                  <a:pt x="169334" y="21166"/>
                </a:cubicBezTo>
              </a:path>
            </a:pathLst>
          </a:custGeom>
          <a:noFill/>
          <a:ln w="25560">
            <a:solidFill>
              <a:schemeClr val="accent1"/>
            </a:solidFill>
            <a:round/>
          </a:ln>
          <a:effectLst>
            <a:outerShdw blurRad="63500" dir="5400000" dist="20000" rotWithShape="0">
              <a:srgbClr val="000000">
                <a:alpha val="38000"/>
              </a:srgbClr>
            </a:outerShdw>
          </a:effectLst>
        </p:spPr>
        <p:style>
          <a:lnRef idx="0"/>
          <a:fillRef idx="0"/>
          <a:effectRef idx="0"/>
          <a:fontRef idx="minor"/>
        </p:style>
      </p:sp>
      <p:sp>
        <p:nvSpPr>
          <p:cNvPr id="214" name="CustomShape 12"/>
          <p:cNvSpPr/>
          <p:nvPr/>
        </p:nvSpPr>
        <p:spPr>
          <a:xfrm>
            <a:off x="2322360" y="6180120"/>
            <a:ext cx="597960" cy="569520"/>
          </a:xfrm>
          <a:custGeom>
            <a:avLst/>
            <a:gdLst/>
            <a:ahLst/>
            <a:rect l="l" t="t" r="r" b="b"/>
            <a:pathLst>
              <a:path w="599251" h="569592">
                <a:moveTo>
                  <a:pt x="324084" y="0"/>
                </a:moveTo>
                <a:cubicBezTo>
                  <a:pt x="288806" y="35278"/>
                  <a:pt x="255797" y="72980"/>
                  <a:pt x="218251" y="105833"/>
                </a:cubicBezTo>
                <a:cubicBezTo>
                  <a:pt x="199106" y="122585"/>
                  <a:pt x="172739" y="130178"/>
                  <a:pt x="154751" y="148166"/>
                </a:cubicBezTo>
                <a:cubicBezTo>
                  <a:pt x="136763" y="166154"/>
                  <a:pt x="128310" y="191801"/>
                  <a:pt x="112418" y="211666"/>
                </a:cubicBezTo>
                <a:cubicBezTo>
                  <a:pt x="99951" y="227249"/>
                  <a:pt x="82551" y="238417"/>
                  <a:pt x="70084" y="254000"/>
                </a:cubicBezTo>
                <a:cubicBezTo>
                  <a:pt x="23191" y="312617"/>
                  <a:pt x="28940" y="313932"/>
                  <a:pt x="6584" y="381000"/>
                </a:cubicBezTo>
                <a:cubicBezTo>
                  <a:pt x="13640" y="437444"/>
                  <a:pt x="-23796" y="526278"/>
                  <a:pt x="27751" y="550333"/>
                </a:cubicBezTo>
                <a:cubicBezTo>
                  <a:pt x="132048" y="599005"/>
                  <a:pt x="278417" y="544388"/>
                  <a:pt x="387584" y="508000"/>
                </a:cubicBezTo>
                <a:cubicBezTo>
                  <a:pt x="401695" y="493889"/>
                  <a:pt x="417451" y="481249"/>
                  <a:pt x="429918" y="465666"/>
                </a:cubicBezTo>
                <a:cubicBezTo>
                  <a:pt x="445810" y="445801"/>
                  <a:pt x="450679" y="415649"/>
                  <a:pt x="472251" y="402166"/>
                </a:cubicBezTo>
                <a:cubicBezTo>
                  <a:pt x="510091" y="378516"/>
                  <a:pt x="599251" y="359833"/>
                  <a:pt x="599251" y="359833"/>
                </a:cubicBezTo>
              </a:path>
            </a:pathLst>
          </a:custGeom>
          <a:noFill/>
          <a:ln w="25560">
            <a:solidFill>
              <a:schemeClr val="accent1"/>
            </a:solidFill>
            <a:round/>
          </a:ln>
          <a:effectLst>
            <a:outerShdw blurRad="63500" dir="5400000" dist="20000" rotWithShape="0">
              <a:srgbClr val="000000">
                <a:alpha val="38000"/>
              </a:srgbClr>
            </a:outerShdw>
          </a:effectLst>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Synchronous Update</a:t>
            </a:r>
            <a:endParaRPr b="0" lang="en-US" sz="4400" spc="-1" strike="noStrike">
              <a:solidFill>
                <a:srgbClr val="000000"/>
              </a:solidFill>
              <a:latin typeface="Tahoma"/>
            </a:endParaRPr>
          </a:p>
        </p:txBody>
      </p:sp>
      <p:sp>
        <p:nvSpPr>
          <p:cNvPr id="21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For the same initial output vector [-1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we have </a:t>
            </a:r>
            <a:r>
              <a:rPr b="1" lang="en-US" sz="2400" spc="-1" strike="noStrike">
                <a:solidFill>
                  <a:srgbClr val="000000"/>
                </a:solidFill>
                <a:latin typeface="Times New Roman"/>
                <a:ea typeface="ＭＳ Ｐゴシック"/>
              </a:rPr>
              <a:t>y</a:t>
            </a:r>
            <a:r>
              <a:rPr b="0" lang="en-US" sz="2400" spc="-1" strike="noStrike">
                <a:solidFill>
                  <a:srgbClr val="000000"/>
                </a:solidFill>
                <a:latin typeface="Times New Roman"/>
                <a:ea typeface="ＭＳ Ｐゴシック"/>
              </a:rPr>
              <a:t>(</a:t>
            </a:r>
            <a:r>
              <a:rPr b="0" lang="en-US" sz="2400" spc="-1" strike="noStrike" baseline="30000">
                <a:solidFill>
                  <a:srgbClr val="000000"/>
                </a:solidFill>
                <a:latin typeface="Times New Roman"/>
                <a:ea typeface="ＭＳ Ｐゴシック"/>
              </a:rPr>
              <a:t>1) </a:t>
            </a:r>
            <a:r>
              <a:rPr b="0" lang="en-US" sz="2400" spc="-1" strike="noStrike">
                <a:solidFill>
                  <a:srgbClr val="000000"/>
                </a:solidFill>
                <a:latin typeface="Times New Roman"/>
                <a:ea typeface="ＭＳ Ｐゴシック"/>
              </a:rPr>
              <a:t>= [ 1 1]</a:t>
            </a:r>
            <a:r>
              <a:rPr b="0" lang="en-US" sz="2400" spc="-1" strike="noStrike" baseline="30000">
                <a:solidFill>
                  <a:srgbClr val="000000"/>
                </a:solidFill>
                <a:latin typeface="Times New Roman"/>
                <a:ea typeface="ＭＳ Ｐゴシック"/>
              </a:rPr>
              <a:t>T</a:t>
            </a:r>
            <a:r>
              <a:rPr b="0" lang="en-US" sz="2400" spc="-1" strike="noStrike">
                <a:solidFill>
                  <a:srgbClr val="000000"/>
                </a:solidFill>
                <a:latin typeface="Times New Roman"/>
                <a:ea typeface="ＭＳ Ｐゴシック"/>
              </a:rPr>
              <a:t> and </a:t>
            </a:r>
            <a:r>
              <a:rPr b="1" lang="en-US" sz="2400" spc="-1" strike="noStrike">
                <a:solidFill>
                  <a:srgbClr val="000000"/>
                </a:solidFill>
                <a:latin typeface="Times New Roman"/>
                <a:ea typeface="ＭＳ Ｐゴシック"/>
              </a:rPr>
              <a:t>y</a:t>
            </a:r>
            <a:r>
              <a:rPr b="0" lang="en-US" sz="2400" spc="-1" strike="noStrike">
                <a:solidFill>
                  <a:srgbClr val="000000"/>
                </a:solidFill>
                <a:latin typeface="Times New Roman"/>
                <a:ea typeface="ＭＳ Ｐゴシック"/>
              </a:rPr>
              <a:t>(</a:t>
            </a:r>
            <a:r>
              <a:rPr b="0" lang="en-US" sz="2400" spc="-1" strike="noStrike" baseline="30000">
                <a:solidFill>
                  <a:srgbClr val="000000"/>
                </a:solidFill>
                <a:latin typeface="Times New Roman"/>
                <a:ea typeface="ＭＳ Ｐゴシック"/>
              </a:rPr>
              <a:t>2) </a:t>
            </a:r>
            <a:r>
              <a:rPr b="0" lang="en-US" sz="2400" spc="-1" strike="noStrike">
                <a:solidFill>
                  <a:srgbClr val="000000"/>
                </a:solidFill>
                <a:latin typeface="Times New Roman"/>
                <a:ea typeface="ＭＳ Ｐゴシック"/>
              </a:rPr>
              <a:t>= [ -1  -1]</a:t>
            </a:r>
            <a:r>
              <a:rPr b="0" lang="en-US" sz="2400" spc="-1" strike="noStrike" baseline="30000">
                <a:solidFill>
                  <a:srgbClr val="000000"/>
                </a:solidFill>
                <a:latin typeface="Times New Roman"/>
                <a:ea typeface="ＭＳ Ｐゴシック"/>
              </a:rPr>
              <a:t>T </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Times New Roman"/>
                <a:ea typeface="ＭＳ Ｐゴシック"/>
              </a:rPr>
              <a:t>Same as initial output vector </a:t>
            </a:r>
            <a:r>
              <a:rPr b="1" lang="en-US" sz="2400" spc="-1" strike="noStrike">
                <a:solidFill>
                  <a:srgbClr val="000000"/>
                </a:solidFill>
                <a:latin typeface="Times New Roman"/>
                <a:ea typeface="ＭＳ Ｐゴシック"/>
              </a:rPr>
              <a:t>y</a:t>
            </a:r>
            <a:r>
              <a:rPr b="0" lang="en-US" sz="2400" spc="-1" strike="noStrike" baseline="30000">
                <a:solidFill>
                  <a:srgbClr val="000000"/>
                </a:solidFill>
                <a:latin typeface="Times New Roman"/>
                <a:ea typeface="ＭＳ Ｐゴシック"/>
              </a:rPr>
              <a:t>(0)</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The synchronous produces a cycle of two states rather than a single equilibrium state.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Synchronous update may cause the networks to converge either to fixed points or limit cycles.</a:t>
            </a:r>
            <a:endParaRPr b="0" lang="en-US" sz="24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Recurrent</a:t>
            </a:r>
            <a:endParaRPr b="0" lang="en-US" sz="4400" spc="-1" strike="noStrike">
              <a:solidFill>
                <a:srgbClr val="000000"/>
              </a:solidFill>
              <a:latin typeface="Tahoma"/>
            </a:endParaRPr>
          </a:p>
        </p:txBody>
      </p:sp>
      <p:sp>
        <p:nvSpPr>
          <p:cNvPr id="9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network we have encountered so far are known as feedforward networks since they have no loops in them.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In such networks, the relationship between the input and the output can be expressed as a static function.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But loops are more common in the brain.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Hopfield network is a simple neural network model that has feedback connections and present a model of human memory, known as an associative memory</a:t>
            </a:r>
            <a:endParaRPr b="0" lang="en-US"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45720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Energy</a:t>
            </a:r>
            <a:br/>
            <a:endParaRPr b="0" lang="en-US" sz="4000" spc="-1" strike="noStrike">
              <a:solidFill>
                <a:srgbClr val="000000"/>
              </a:solidFill>
              <a:latin typeface="Tahoma"/>
            </a:endParaRPr>
          </a:p>
        </p:txBody>
      </p:sp>
      <p:sp>
        <p:nvSpPr>
          <p:cNvPr id="218" name="TextShape 2"/>
          <p:cNvSpPr txBox="1"/>
          <p:nvPr/>
        </p:nvSpPr>
        <p:spPr>
          <a:xfrm>
            <a:off x="380880" y="1295280"/>
            <a:ext cx="8229240" cy="48304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The network is characterized by an energy function to evaluate the stability property of a discrete Hopfield network.</a:t>
            </a:r>
            <a:endParaRPr b="0" lang="en-US" sz="2400" spc="-1" strike="noStrike">
              <a:solidFill>
                <a:srgbClr val="000000"/>
              </a:solidFill>
              <a:latin typeface="Calibri"/>
            </a:endParaRPr>
          </a:p>
          <a:p>
            <a:pPr>
              <a:lnSpc>
                <a:spcPct val="100000"/>
              </a:lnSpc>
              <a:spcBef>
                <a:spcPts val="22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Energy Landscape of a Hopfield Network, highlighting the current state of the network (up the hill), an attractor state to which it will eventually converge, i.e. a minimum energy level and a basin of attraction shaded in green. </a:t>
            </a:r>
            <a:endParaRPr b="0" lang="en-US" sz="2400" spc="-1" strike="noStrike">
              <a:solidFill>
                <a:srgbClr val="000000"/>
              </a:solidFill>
              <a:latin typeface="Calibri"/>
            </a:endParaRPr>
          </a:p>
          <a:p>
            <a:pPr>
              <a:lnSpc>
                <a:spcPct val="100000"/>
              </a:lnSpc>
              <a:spcBef>
                <a:spcPts val="22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Hopfield nets have a scalar value associated with each state of the network referred to as the "energy", E, of the network.</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pic>
        <p:nvPicPr>
          <p:cNvPr id="219" name="Picture 3" descr=""/>
          <p:cNvPicPr/>
          <p:nvPr/>
        </p:nvPicPr>
        <p:blipFill>
          <a:blip r:embed="rId1"/>
          <a:stretch/>
        </p:blipFill>
        <p:spPr>
          <a:xfrm>
            <a:off x="1600200" y="4876920"/>
            <a:ext cx="5943240" cy="19807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33520" y="277920"/>
            <a:ext cx="8152920" cy="410760"/>
          </a:xfrm>
          <a:prstGeom prst="rect">
            <a:avLst/>
          </a:prstGeom>
          <a:noFill/>
          <a:ln>
            <a:noFill/>
          </a:ln>
        </p:spPr>
        <p:txBody>
          <a:bodyPr anchor="ctr">
            <a:normAutofit/>
          </a:bodyPr>
          <a:p>
            <a:pPr algn="ctr">
              <a:lnSpc>
                <a:spcPct val="100000"/>
              </a:lnSpc>
            </a:pPr>
            <a:r>
              <a:rPr b="1" lang="en-US" sz="3600" spc="-1" strike="noStrike">
                <a:solidFill>
                  <a:srgbClr val="000000"/>
                </a:solidFill>
                <a:latin typeface="Times New Roman"/>
              </a:rPr>
              <a:t>STABILITY PROPERTY</a:t>
            </a:r>
            <a:endParaRPr b="0" lang="en-US" sz="3600" spc="-1" strike="noStrike">
              <a:solidFill>
                <a:srgbClr val="000000"/>
              </a:solidFill>
              <a:latin typeface="Tahoma"/>
            </a:endParaRPr>
          </a:p>
        </p:txBody>
      </p:sp>
      <p:sp>
        <p:nvSpPr>
          <p:cNvPr id="221" name="TextShape 2"/>
          <p:cNvSpPr txBox="1"/>
          <p:nvPr/>
        </p:nvSpPr>
        <p:spPr>
          <a:xfrm>
            <a:off x="304920" y="1752480"/>
            <a:ext cx="8381520" cy="5105160"/>
          </a:xfrm>
          <a:prstGeom prst="rect">
            <a:avLst/>
          </a:prstGeom>
          <a:noFill/>
          <a:ln>
            <a:noFill/>
          </a:ln>
        </p:spPr>
        <p:txBody>
          <a:bodyPr/>
          <a:p>
            <a:pPr marL="343080" indent="-342720">
              <a:lnSpc>
                <a:spcPct val="70000"/>
              </a:lnSpc>
              <a:spcBef>
                <a:spcPts val="561"/>
              </a:spcBef>
              <a:buClr>
                <a:srgbClr val="000000"/>
              </a:buClr>
              <a:buFont typeface="Arial"/>
              <a:buChar char="•"/>
            </a:pPr>
            <a:r>
              <a:rPr b="0" lang="en-US" sz="2800" spc="-1" strike="noStrike">
                <a:solidFill>
                  <a:srgbClr val="000000"/>
                </a:solidFill>
                <a:latin typeface="Times New Roman"/>
                <a:ea typeface="MS PGothic"/>
              </a:rPr>
              <a:t>Energy function:           </a:t>
            </a:r>
            <a:r>
              <a:rPr b="0" i="1" lang="en-US" sz="2000" spc="-1" strike="noStrike">
                <a:solidFill>
                  <a:srgbClr val="000000"/>
                </a:solidFill>
                <a:latin typeface="Times New Roman"/>
                <a:ea typeface="MS PGothic"/>
              </a:rPr>
              <a:t>n       n                        n                  n</a:t>
            </a:r>
            <a:endParaRPr b="0" lang="en-US" sz="2000" spc="-1" strike="noStrike">
              <a:solidFill>
                <a:srgbClr val="000000"/>
              </a:solidFill>
              <a:latin typeface="Calibri"/>
            </a:endParaRPr>
          </a:p>
          <a:p>
            <a:pPr marL="343080" indent="-342720">
              <a:lnSpc>
                <a:spcPct val="70000"/>
              </a:lnSpc>
              <a:spcBef>
                <a:spcPts val="561"/>
              </a:spcBef>
            </a:pPr>
            <a:r>
              <a:rPr b="0" lang="en-US" sz="2800" spc="-1" strike="noStrike">
                <a:solidFill>
                  <a:srgbClr val="000000"/>
                </a:solidFill>
                <a:latin typeface="Times New Roman"/>
                <a:ea typeface="MS PGothic"/>
              </a:rPr>
              <a:t>                             </a:t>
            </a:r>
            <a:r>
              <a:rPr b="0" lang="en-US" sz="2800" spc="-1" strike="noStrike">
                <a:solidFill>
                  <a:srgbClr val="000000"/>
                </a:solidFill>
                <a:latin typeface="Times New Roman"/>
                <a:ea typeface="MS PGothic"/>
              </a:rPr>
              <a:t>E = -½ </a:t>
            </a:r>
            <a:r>
              <a:rPr b="0" lang="en-US" sz="2800" spc="-1" strike="noStrike">
                <a:solidFill>
                  <a:srgbClr val="000000"/>
                </a:solidFill>
                <a:latin typeface="Symbol"/>
                <a:ea typeface="MS PGothic"/>
              </a:rPr>
              <a:t></a:t>
            </a:r>
            <a:r>
              <a:rPr b="0" lang="en-US" sz="2800" spc="-1" strike="noStrike">
                <a:solidFill>
                  <a:srgbClr val="000000"/>
                </a:solidFill>
                <a:latin typeface="Times New Roman"/>
                <a:ea typeface="MS PGothic"/>
              </a:rPr>
              <a:t>    </a:t>
            </a:r>
            <a:r>
              <a:rPr b="0" lang="en-US" sz="2800" spc="-1" strike="noStrike">
                <a:solidFill>
                  <a:srgbClr val="000000"/>
                </a:solidFill>
                <a:latin typeface="Symbol"/>
                <a:ea typeface="MS PGothic"/>
              </a:rPr>
              <a:t></a:t>
            </a:r>
            <a:r>
              <a:rPr b="0" lang="en-US" sz="2800" spc="-1" strike="noStrike">
                <a:solidFill>
                  <a:srgbClr val="000000"/>
                </a:solidFill>
                <a:latin typeface="Times New Roman"/>
                <a:ea typeface="MS PGothic"/>
              </a:rPr>
              <a:t> </a:t>
            </a:r>
            <a:r>
              <a:rPr b="0" i="1" lang="en-US" sz="2800" spc="-1" strike="noStrike">
                <a:solidFill>
                  <a:srgbClr val="000000"/>
                </a:solidFill>
                <a:latin typeface="Times New Roman"/>
                <a:ea typeface="MS PGothic"/>
              </a:rPr>
              <a:t>w</a:t>
            </a:r>
            <a:r>
              <a:rPr b="0" i="1" lang="en-US" sz="2800" spc="-1" strike="noStrike" baseline="-25000">
                <a:solidFill>
                  <a:srgbClr val="000000"/>
                </a:solidFill>
                <a:latin typeface="Times New Roman"/>
                <a:ea typeface="MS PGothic"/>
              </a:rPr>
              <a:t>ij</a:t>
            </a:r>
            <a:r>
              <a:rPr b="0" i="1" lang="en-US" sz="2800" spc="-1" strike="noStrike">
                <a:solidFill>
                  <a:srgbClr val="000000"/>
                </a:solidFill>
                <a:latin typeface="Times New Roman"/>
                <a:ea typeface="MS PGothic"/>
              </a:rPr>
              <a:t> y</a:t>
            </a:r>
            <a:r>
              <a:rPr b="0" i="1" lang="en-US" sz="2800" spc="-1" strike="noStrike" baseline="-25000">
                <a:solidFill>
                  <a:srgbClr val="000000"/>
                </a:solidFill>
                <a:latin typeface="Times New Roman"/>
                <a:ea typeface="MS PGothic"/>
              </a:rPr>
              <a:t>i</a:t>
            </a:r>
            <a:r>
              <a:rPr b="0" i="1" lang="en-US" sz="2800" spc="-1" strike="noStrike">
                <a:solidFill>
                  <a:srgbClr val="000000"/>
                </a:solidFill>
                <a:latin typeface="Times New Roman"/>
                <a:ea typeface="MS PGothic"/>
              </a:rPr>
              <a:t> y</a:t>
            </a:r>
            <a:r>
              <a:rPr b="0" i="1" lang="en-US" sz="2800" spc="-1" strike="noStrike" baseline="-25000">
                <a:solidFill>
                  <a:srgbClr val="000000"/>
                </a:solidFill>
                <a:latin typeface="Times New Roman"/>
                <a:ea typeface="MS PGothic"/>
              </a:rPr>
              <a:t>j</a:t>
            </a:r>
            <a:r>
              <a:rPr b="0" lang="en-US" sz="2800" spc="-1" strike="noStrike">
                <a:solidFill>
                  <a:srgbClr val="000000"/>
                </a:solidFill>
                <a:latin typeface="Times New Roman"/>
                <a:ea typeface="MS PGothic"/>
              </a:rPr>
              <a:t> - </a:t>
            </a:r>
            <a:r>
              <a:rPr b="0" lang="en-US" sz="2800" spc="-1" strike="noStrike">
                <a:solidFill>
                  <a:srgbClr val="000000"/>
                </a:solidFill>
                <a:latin typeface="Symbol"/>
                <a:ea typeface="MS PGothic"/>
              </a:rPr>
              <a:t></a:t>
            </a:r>
            <a:r>
              <a:rPr b="0" lang="en-US" sz="2800" spc="-1" strike="noStrike">
                <a:solidFill>
                  <a:srgbClr val="000000"/>
                </a:solidFill>
                <a:latin typeface="Times New Roman"/>
                <a:ea typeface="MS PGothic"/>
              </a:rPr>
              <a:t> </a:t>
            </a:r>
            <a:r>
              <a:rPr b="0" i="1" lang="en-US" sz="2800" spc="-1" strike="noStrike">
                <a:solidFill>
                  <a:srgbClr val="000000"/>
                </a:solidFill>
                <a:latin typeface="Times New Roman"/>
                <a:ea typeface="MS PGothic"/>
              </a:rPr>
              <a:t>x</a:t>
            </a:r>
            <a:r>
              <a:rPr b="0" i="1" lang="en-US" sz="2800" spc="-1" strike="noStrike" baseline="-25000">
                <a:solidFill>
                  <a:srgbClr val="000000"/>
                </a:solidFill>
                <a:latin typeface="Times New Roman"/>
                <a:ea typeface="MS PGothic"/>
              </a:rPr>
              <a:t>i</a:t>
            </a:r>
            <a:r>
              <a:rPr b="0" i="1" lang="en-US" sz="2800" spc="-1" strike="noStrike">
                <a:solidFill>
                  <a:srgbClr val="000000"/>
                </a:solidFill>
                <a:latin typeface="Times New Roman"/>
                <a:ea typeface="MS PGothic"/>
              </a:rPr>
              <a:t> y</a:t>
            </a:r>
            <a:r>
              <a:rPr b="0" i="1" lang="en-US" sz="2800" spc="-1" strike="noStrike" baseline="-25000">
                <a:solidFill>
                  <a:srgbClr val="000000"/>
                </a:solidFill>
                <a:latin typeface="Times New Roman"/>
                <a:ea typeface="MS PGothic"/>
              </a:rPr>
              <a:t>i</a:t>
            </a:r>
            <a:r>
              <a:rPr b="0" i="1" lang="en-US" sz="2800" spc="-1" strike="noStrike">
                <a:solidFill>
                  <a:srgbClr val="000000"/>
                </a:solidFill>
                <a:latin typeface="Times New Roman"/>
                <a:ea typeface="MS PGothic"/>
              </a:rPr>
              <a:t> </a:t>
            </a:r>
            <a:r>
              <a:rPr b="0" lang="en-US" sz="2800" spc="-1" strike="noStrike">
                <a:solidFill>
                  <a:srgbClr val="000000"/>
                </a:solidFill>
                <a:latin typeface="Times New Roman"/>
                <a:ea typeface="MS PGothic"/>
              </a:rPr>
              <a:t>+ </a:t>
            </a:r>
            <a:r>
              <a:rPr b="0" lang="en-US" sz="2800" spc="-1" strike="noStrike">
                <a:solidFill>
                  <a:srgbClr val="000000"/>
                </a:solidFill>
                <a:latin typeface="Symbol"/>
                <a:ea typeface="MS PGothic"/>
              </a:rPr>
              <a:t></a:t>
            </a:r>
            <a:r>
              <a:rPr b="0" lang="en-US" sz="2800" spc="-1" strike="noStrike">
                <a:solidFill>
                  <a:srgbClr val="000000"/>
                </a:solidFill>
                <a:latin typeface="Times New Roman"/>
                <a:ea typeface="MS PGothic"/>
              </a:rPr>
              <a:t> </a:t>
            </a:r>
            <a:r>
              <a:rPr b="0" i="1" lang="en-US" sz="2800" spc="-1" strike="noStrike">
                <a:solidFill>
                  <a:srgbClr val="000000"/>
                </a:solidFill>
                <a:latin typeface="Symbol"/>
                <a:ea typeface="MS PGothic"/>
              </a:rPr>
              <a:t></a:t>
            </a:r>
            <a:r>
              <a:rPr b="0" i="1" lang="en-US" sz="2800" spc="-1" strike="noStrike" baseline="-25000">
                <a:solidFill>
                  <a:srgbClr val="000000"/>
                </a:solidFill>
                <a:latin typeface="Times New Roman"/>
                <a:ea typeface="MS PGothic"/>
              </a:rPr>
              <a:t>i</a:t>
            </a:r>
            <a:r>
              <a:rPr b="0" i="1" lang="en-US" sz="2800" spc="-1" strike="noStrike">
                <a:solidFill>
                  <a:srgbClr val="000000"/>
                </a:solidFill>
                <a:latin typeface="Times New Roman"/>
                <a:ea typeface="MS PGothic"/>
              </a:rPr>
              <a:t> y</a:t>
            </a:r>
            <a:r>
              <a:rPr b="0" i="1" lang="en-US" sz="2800" spc="-1" strike="noStrike" baseline="-25000">
                <a:solidFill>
                  <a:srgbClr val="000000"/>
                </a:solidFill>
                <a:latin typeface="Times New Roman"/>
                <a:ea typeface="MS PGothic"/>
              </a:rPr>
              <a:t>i</a:t>
            </a:r>
            <a:endParaRPr b="0" lang="en-US" sz="2800" spc="-1" strike="noStrike">
              <a:solidFill>
                <a:srgbClr val="000000"/>
              </a:solidFill>
              <a:latin typeface="Calibri"/>
            </a:endParaRPr>
          </a:p>
          <a:p>
            <a:pPr marL="343080" indent="-342720">
              <a:lnSpc>
                <a:spcPct val="70000"/>
              </a:lnSpc>
              <a:spcBef>
                <a:spcPts val="561"/>
              </a:spcBef>
            </a:pPr>
            <a:r>
              <a:rPr b="0" lang="en-US" sz="2800" spc="-1" strike="noStrike">
                <a:solidFill>
                  <a:srgbClr val="000000"/>
                </a:solidFill>
                <a:latin typeface="Times New Roman"/>
                <a:ea typeface="MS PGothic"/>
              </a:rPr>
              <a:t>                                         </a:t>
            </a:r>
            <a:r>
              <a:rPr b="0" i="1" lang="en-US" sz="2000" spc="-1" strike="noStrike">
                <a:solidFill>
                  <a:srgbClr val="000000"/>
                </a:solidFill>
                <a:latin typeface="Times New Roman"/>
                <a:ea typeface="MS PGothic"/>
              </a:rPr>
              <a:t>i</a:t>
            </a:r>
            <a:r>
              <a:rPr b="0" lang="en-US" sz="2000" spc="-1" strike="noStrike">
                <a:solidFill>
                  <a:srgbClr val="000000"/>
                </a:solidFill>
                <a:latin typeface="Times New Roman"/>
                <a:ea typeface="MS PGothic"/>
              </a:rPr>
              <a:t>=1   </a:t>
            </a:r>
            <a:r>
              <a:rPr b="0" i="1" lang="en-US" sz="2000" spc="-1" strike="noStrike">
                <a:solidFill>
                  <a:srgbClr val="000000"/>
                </a:solidFill>
                <a:latin typeface="Times New Roman"/>
                <a:ea typeface="MS PGothic"/>
              </a:rPr>
              <a:t> j</a:t>
            </a:r>
            <a:r>
              <a:rPr b="0" lang="en-US" sz="2000" spc="-1" strike="noStrike">
                <a:solidFill>
                  <a:srgbClr val="000000"/>
                </a:solidFill>
                <a:latin typeface="Times New Roman"/>
                <a:ea typeface="MS PGothic"/>
              </a:rPr>
              <a:t>=1                     </a:t>
            </a:r>
            <a:r>
              <a:rPr b="0" i="1" lang="en-US" sz="2000" spc="-1" strike="noStrike">
                <a:solidFill>
                  <a:srgbClr val="000000"/>
                </a:solidFill>
                <a:latin typeface="Times New Roman"/>
                <a:ea typeface="MS PGothic"/>
              </a:rPr>
              <a:t>i</a:t>
            </a:r>
            <a:r>
              <a:rPr b="0" lang="en-US" sz="2000" spc="-1" strike="noStrike">
                <a:solidFill>
                  <a:srgbClr val="000000"/>
                </a:solidFill>
                <a:latin typeface="Times New Roman"/>
                <a:ea typeface="MS PGothic"/>
              </a:rPr>
              <a:t>=1              </a:t>
            </a:r>
            <a:r>
              <a:rPr b="0" i="1" lang="en-US" sz="2000" spc="-1" strike="noStrike">
                <a:solidFill>
                  <a:srgbClr val="000000"/>
                </a:solidFill>
                <a:latin typeface="Times New Roman"/>
                <a:ea typeface="MS PGothic"/>
              </a:rPr>
              <a:t>i</a:t>
            </a:r>
            <a:r>
              <a:rPr b="0" lang="en-US" sz="2000" spc="-1" strike="noStrike">
                <a:solidFill>
                  <a:srgbClr val="000000"/>
                </a:solidFill>
                <a:latin typeface="Times New Roman"/>
                <a:ea typeface="MS PGothic"/>
              </a:rPr>
              <a:t>=1          </a:t>
            </a:r>
            <a:endParaRPr b="0" lang="en-US" sz="2000" spc="-1" strike="noStrike">
              <a:solidFill>
                <a:srgbClr val="000000"/>
              </a:solidFill>
              <a:latin typeface="Calibri"/>
            </a:endParaRPr>
          </a:p>
          <a:p>
            <a:pPr marL="343080" indent="-342720">
              <a:lnSpc>
                <a:spcPct val="70000"/>
              </a:lnSpc>
              <a:spcBef>
                <a:spcPts val="400"/>
              </a:spcBef>
            </a:pPr>
            <a:r>
              <a:rPr b="0" lang="en-US" sz="2000" spc="-1" strike="noStrike">
                <a:solidFill>
                  <a:srgbClr val="000000"/>
                </a:solidFill>
                <a:latin typeface="Times New Roman"/>
                <a:ea typeface="MS PGothic"/>
              </a:rPr>
              <a:t>                                                                  </a:t>
            </a:r>
            <a:r>
              <a:rPr b="0" i="1" lang="en-US" sz="2000" spc="-1" strike="noStrike">
                <a:solidFill>
                  <a:srgbClr val="000000"/>
                </a:solidFill>
                <a:latin typeface="Times New Roman"/>
                <a:ea typeface="MS PGothic"/>
              </a:rPr>
              <a:t> </a:t>
            </a:r>
            <a:r>
              <a:rPr b="0" i="1" lang="en-US" sz="2000" spc="-1" strike="noStrike">
                <a:solidFill>
                  <a:srgbClr val="000000"/>
                </a:solidFill>
                <a:latin typeface="Times New Roman"/>
                <a:ea typeface="MS PGothic"/>
              </a:rPr>
              <a:t>j</a:t>
            </a:r>
            <a:r>
              <a:rPr b="0" lang="en-US" sz="2000" spc="-1" strike="noStrike">
                <a:solidFill>
                  <a:srgbClr val="000000"/>
                </a:solidFill>
                <a:latin typeface="Symbol"/>
                <a:ea typeface="MS PGothic"/>
              </a:rPr>
              <a:t></a:t>
            </a:r>
            <a:r>
              <a:rPr b="0" i="1" lang="en-US" sz="2000" spc="-1" strike="noStrike">
                <a:solidFill>
                  <a:srgbClr val="000000"/>
                </a:solidFill>
                <a:latin typeface="Times New Roman"/>
                <a:ea typeface="MS PGothic"/>
              </a:rPr>
              <a:t>i </a:t>
            </a:r>
            <a:endParaRPr b="0" lang="en-US" sz="2000" spc="-1" strike="noStrike">
              <a:solidFill>
                <a:srgbClr val="000000"/>
              </a:solidFill>
              <a:latin typeface="Calibri"/>
            </a:endParaRPr>
          </a:p>
          <a:p>
            <a:pPr marL="343080" indent="-342720">
              <a:lnSpc>
                <a:spcPct val="70000"/>
              </a:lnSpc>
              <a:spcBef>
                <a:spcPts val="400"/>
              </a:spcBef>
            </a:pPr>
            <a:endParaRPr b="0" lang="en-US" sz="20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In stable network the energy function decreases during change of state of any node.</a:t>
            </a:r>
            <a:endParaRPr b="0" lang="en-US" sz="2400" spc="-1" strike="noStrike">
              <a:solidFill>
                <a:srgbClr val="000000"/>
              </a:solidFill>
              <a:latin typeface="Calibri"/>
            </a:endParaRPr>
          </a:p>
          <a:p>
            <a:pPr marL="343080" indent="-342720">
              <a:lnSpc>
                <a:spcPct val="70000"/>
              </a:lnSpc>
              <a:spcBef>
                <a:spcPts val="281"/>
              </a:spcBef>
            </a:pP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Assume that node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changes state from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lang="en-US" sz="2400" spc="-1" strike="noStrike" baseline="30000">
                <a:solidFill>
                  <a:srgbClr val="000000"/>
                </a:solidFill>
                <a:latin typeface="Times New Roman"/>
                <a:ea typeface="MS PGothic"/>
              </a:rPr>
              <a:t>(k)</a:t>
            </a:r>
            <a:r>
              <a:rPr b="0" lang="en-US" sz="2400" spc="-1" strike="noStrike">
                <a:solidFill>
                  <a:srgbClr val="000000"/>
                </a:solidFill>
                <a:latin typeface="Times New Roman"/>
                <a:ea typeface="MS PGothic"/>
              </a:rPr>
              <a:t> to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lang="en-US" sz="2400" spc="-1" strike="noStrike" baseline="30000">
                <a:solidFill>
                  <a:srgbClr val="000000"/>
                </a:solidFill>
                <a:latin typeface="Times New Roman"/>
                <a:ea typeface="MS PGothic"/>
              </a:rPr>
              <a:t>(k+1)</a:t>
            </a: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marL="343080" indent="-342720">
              <a:lnSpc>
                <a:spcPct val="100000"/>
              </a:lnSpc>
              <a:spcBef>
                <a:spcPts val="561"/>
              </a:spcBef>
              <a:spcAft>
                <a:spcPts val="601"/>
              </a:spcAft>
              <a:buClr>
                <a:srgbClr val="000000"/>
              </a:buClr>
              <a:buFont typeface="Arial"/>
              <a:buChar char="•"/>
            </a:pPr>
            <a:r>
              <a:rPr b="0" lang="en-US" sz="2400" spc="-1" strike="noStrike">
                <a:solidFill>
                  <a:srgbClr val="000000"/>
                </a:solidFill>
                <a:latin typeface="Times New Roman"/>
                <a:ea typeface="MS PGothic"/>
              </a:rPr>
              <a:t>So its output changes from +1 to –1 or vice versa</a:t>
            </a:r>
            <a:r>
              <a:rPr b="0" lang="en-US" sz="2800" spc="-1" strike="noStrike">
                <a:solidFill>
                  <a:srgbClr val="000000"/>
                </a:solidFill>
                <a:latin typeface="Times New Roman"/>
                <a:ea typeface="MS PGothic"/>
              </a:rPr>
              <a:t>.</a:t>
            </a:r>
            <a:endParaRPr b="0" lang="en-US" sz="2800" spc="-1" strike="noStrike">
              <a:solidFill>
                <a:srgbClr val="000000"/>
              </a:solidFill>
              <a:latin typeface="Calibri"/>
            </a:endParaRPr>
          </a:p>
          <a:p>
            <a:pPr marL="343080" indent="-342720">
              <a:lnSpc>
                <a:spcPct val="70000"/>
              </a:lnSpc>
              <a:spcBef>
                <a:spcPts val="561"/>
              </a:spcBef>
            </a:pPr>
            <a:r>
              <a:rPr b="0" lang="en-US" sz="2800" spc="-1" strike="noStrike" baseline="30000">
                <a:solidFill>
                  <a:srgbClr val="000000"/>
                </a:solidFill>
                <a:latin typeface="Times New Roman"/>
                <a:ea typeface="MS PGothic"/>
              </a:rPr>
              <a:t>                                                                                                                                       </a:t>
            </a:r>
            <a:endParaRPr b="0" lang="en-US" sz="2800" spc="-1" strike="noStrike">
              <a:solidFill>
                <a:srgbClr val="000000"/>
              </a:solidFill>
              <a:latin typeface="Calibri"/>
            </a:endParaRPr>
          </a:p>
          <a:p>
            <a:pPr marL="343080" indent="-342720">
              <a:lnSpc>
                <a:spcPct val="75000"/>
              </a:lnSpc>
              <a:spcBef>
                <a:spcPts val="561"/>
              </a:spcBef>
            </a:pPr>
            <a:endParaRPr b="0" lang="en-US" sz="2800" spc="-1" strike="noStrike">
              <a:solidFill>
                <a:srgbClr val="000000"/>
              </a:solidFill>
              <a:latin typeface="Calibri"/>
            </a:endParaRPr>
          </a:p>
          <a:p>
            <a:pPr marL="343080" indent="-342720">
              <a:lnSpc>
                <a:spcPct val="75000"/>
              </a:lnSpc>
              <a:spcBef>
                <a:spcPts val="561"/>
              </a:spcBef>
            </a:pPr>
            <a:endParaRPr b="0" lang="en-US" sz="2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838080"/>
            <a:ext cx="8229240" cy="5292360"/>
          </a:xfrm>
          <a:prstGeom prst="rect">
            <a:avLst/>
          </a:prstGeom>
          <a:noFill/>
          <a:ln>
            <a:noFill/>
          </a:ln>
        </p:spPr>
        <p:txBody>
          <a:bodyPr>
            <a:normAutofit/>
          </a:bodyPr>
          <a:p>
            <a:pPr marL="343080" indent="-342720">
              <a:lnSpc>
                <a:spcPct val="70000"/>
              </a:lnSpc>
              <a:spcBef>
                <a:spcPts val="879"/>
              </a:spcBef>
              <a:buClr>
                <a:srgbClr val="000000"/>
              </a:buClr>
              <a:buFont typeface="Arial"/>
              <a:buChar char="•"/>
            </a:pPr>
            <a:r>
              <a:rPr b="0" lang="en-US" sz="4400" spc="-1" strike="noStrike">
                <a:solidFill>
                  <a:srgbClr val="000000"/>
                </a:solidFill>
                <a:latin typeface="Times New Roman"/>
              </a:rPr>
              <a:t>Change in</a:t>
            </a:r>
            <a:r>
              <a:rPr b="0" lang="en-US" sz="4400" spc="-1" strike="noStrike" baseline="30000">
                <a:solidFill>
                  <a:srgbClr val="000000"/>
                </a:solidFill>
                <a:latin typeface="Times New Roman"/>
              </a:rPr>
              <a:t> </a:t>
            </a:r>
            <a:r>
              <a:rPr b="0" lang="en-US" sz="4400" spc="-1" strike="noStrike">
                <a:solidFill>
                  <a:srgbClr val="000000"/>
                </a:solidFill>
                <a:latin typeface="Times New Roman"/>
              </a:rPr>
              <a:t>energy:</a:t>
            </a:r>
            <a:endParaRPr b="0" lang="en-US" sz="4400" spc="-1" strike="noStrike">
              <a:solidFill>
                <a:srgbClr val="000000"/>
              </a:solidFill>
              <a:latin typeface="Calibri"/>
            </a:endParaRPr>
          </a:p>
          <a:p>
            <a:pPr marL="343080" indent="-342720">
              <a:lnSpc>
                <a:spcPct val="70000"/>
              </a:lnSpc>
              <a:spcBef>
                <a:spcPts val="641"/>
              </a:spcBef>
            </a:pPr>
            <a:r>
              <a:rPr b="0" lang="en-US" sz="3200" spc="-1" strike="noStrike">
                <a:solidFill>
                  <a:srgbClr val="000000"/>
                </a:solidFill>
                <a:latin typeface="Times New Roman"/>
              </a:rPr>
              <a:t>                                                                 </a:t>
            </a:r>
            <a:r>
              <a:rPr b="0" lang="en-US" sz="3200" spc="-1" strike="noStrike">
                <a:solidFill>
                  <a:srgbClr val="000000"/>
                </a:solidFill>
                <a:latin typeface="Times New Roman"/>
              </a:rPr>
              <a:t>n </a:t>
            </a:r>
            <a:r>
              <a:rPr b="0" lang="en-US" sz="2400" spc="-1" strike="noStrike">
                <a:solidFill>
                  <a:srgbClr val="000000"/>
                </a:solidFill>
                <a:latin typeface="Times New Roman"/>
              </a:rPr>
              <a:t>   </a:t>
            </a:r>
            <a:endParaRPr b="0" lang="en-US" sz="2400" spc="-1" strike="noStrike">
              <a:solidFill>
                <a:srgbClr val="000000"/>
              </a:solidFill>
              <a:latin typeface="Calibri"/>
            </a:endParaRPr>
          </a:p>
          <a:p>
            <a:pPr marL="343080" indent="-342720">
              <a:lnSpc>
                <a:spcPct val="70000"/>
              </a:lnSpc>
              <a:spcBef>
                <a:spcPts val="879"/>
              </a:spcBef>
            </a:pPr>
            <a:r>
              <a:rPr b="0" lang="en-US" sz="4400" spc="-1" strike="noStrike">
                <a:solidFill>
                  <a:srgbClr val="000000"/>
                </a:solidFill>
                <a:latin typeface="Times New Roman"/>
              </a:rPr>
              <a:t> </a:t>
            </a:r>
            <a:r>
              <a:rPr b="0" lang="en-US" sz="4400" spc="-1" strike="noStrike">
                <a:solidFill>
                  <a:srgbClr val="000000"/>
                </a:solidFill>
                <a:latin typeface="Symbol"/>
              </a:rPr>
              <a:t></a:t>
            </a:r>
            <a:r>
              <a:rPr b="0" lang="en-US" sz="4400" spc="-1" strike="noStrike">
                <a:solidFill>
                  <a:srgbClr val="000000"/>
                </a:solidFill>
                <a:latin typeface="Times New Roman"/>
              </a:rPr>
              <a:t>E = E(</a:t>
            </a:r>
            <a:r>
              <a:rPr b="0" i="1" lang="en-US" sz="4400" spc="-1" strike="noStrike">
                <a:solidFill>
                  <a:srgbClr val="000000"/>
                </a:solidFill>
                <a:latin typeface="Times New Roman"/>
              </a:rPr>
              <a:t>y</a:t>
            </a:r>
            <a:r>
              <a:rPr b="0" lang="en-US" sz="4400" spc="-1" strike="noStrike" baseline="-25000">
                <a:solidFill>
                  <a:srgbClr val="000000"/>
                </a:solidFill>
                <a:latin typeface="Times New Roman"/>
              </a:rPr>
              <a:t>i</a:t>
            </a:r>
            <a:r>
              <a:rPr b="0" lang="en-US" sz="4400" spc="-1" strike="noStrike" baseline="30000">
                <a:solidFill>
                  <a:srgbClr val="000000"/>
                </a:solidFill>
                <a:latin typeface="Times New Roman"/>
              </a:rPr>
              <a:t>(</a:t>
            </a:r>
            <a:r>
              <a:rPr b="0" i="1" lang="en-US" sz="4400" spc="-1" strike="noStrike" baseline="30000">
                <a:solidFill>
                  <a:srgbClr val="000000"/>
                </a:solidFill>
                <a:latin typeface="Times New Roman"/>
              </a:rPr>
              <a:t>k</a:t>
            </a:r>
            <a:r>
              <a:rPr b="0" lang="en-US" sz="4400" spc="-1" strike="noStrike" baseline="30000">
                <a:solidFill>
                  <a:srgbClr val="000000"/>
                </a:solidFill>
                <a:latin typeface="Times New Roman"/>
              </a:rPr>
              <a:t>+1)</a:t>
            </a:r>
            <a:r>
              <a:rPr b="0" lang="en-US" sz="4400" spc="-1" strike="noStrike">
                <a:solidFill>
                  <a:srgbClr val="000000"/>
                </a:solidFill>
                <a:latin typeface="Times New Roman"/>
              </a:rPr>
              <a:t>) - E (</a:t>
            </a:r>
            <a:r>
              <a:rPr b="0" i="1" lang="en-US" sz="4400" spc="-1" strike="noStrike">
                <a:solidFill>
                  <a:srgbClr val="000000"/>
                </a:solidFill>
                <a:latin typeface="Times New Roman"/>
              </a:rPr>
              <a:t>y</a:t>
            </a:r>
            <a:r>
              <a:rPr b="0" i="1" lang="en-US" sz="4400" spc="-1" strike="noStrike" baseline="-25000">
                <a:solidFill>
                  <a:srgbClr val="000000"/>
                </a:solidFill>
                <a:latin typeface="Times New Roman"/>
              </a:rPr>
              <a:t>i</a:t>
            </a:r>
            <a:r>
              <a:rPr b="0" lang="en-US" sz="4400" spc="-1" strike="noStrike" baseline="30000">
                <a:solidFill>
                  <a:srgbClr val="000000"/>
                </a:solidFill>
                <a:latin typeface="Times New Roman"/>
              </a:rPr>
              <a:t>(</a:t>
            </a:r>
            <a:r>
              <a:rPr b="0" i="1" lang="en-US" sz="4400" spc="-1" strike="noStrike" baseline="30000">
                <a:solidFill>
                  <a:srgbClr val="000000"/>
                </a:solidFill>
                <a:latin typeface="Times New Roman"/>
              </a:rPr>
              <a:t>k</a:t>
            </a:r>
            <a:r>
              <a:rPr b="0" lang="en-US" sz="4400" spc="-1" strike="noStrike" baseline="30000">
                <a:solidFill>
                  <a:srgbClr val="000000"/>
                </a:solidFill>
                <a:latin typeface="Times New Roman"/>
              </a:rPr>
              <a:t>)</a:t>
            </a:r>
            <a:r>
              <a:rPr b="0" lang="en-US" sz="4400" spc="-1" strike="noStrike">
                <a:solidFill>
                  <a:srgbClr val="000000"/>
                </a:solidFill>
                <a:latin typeface="Times New Roman"/>
              </a:rPr>
              <a:t> ) = - ( </a:t>
            </a:r>
            <a:r>
              <a:rPr b="0" lang="en-US" sz="4400" spc="-1" strike="noStrike">
                <a:solidFill>
                  <a:srgbClr val="000000"/>
                </a:solidFill>
                <a:latin typeface="Symbol"/>
              </a:rPr>
              <a:t></a:t>
            </a:r>
            <a:r>
              <a:rPr b="0" lang="en-US" sz="4400" spc="-1" strike="noStrike">
                <a:solidFill>
                  <a:srgbClr val="000000"/>
                </a:solidFill>
                <a:latin typeface="Times New Roman"/>
              </a:rPr>
              <a:t> </a:t>
            </a:r>
            <a:r>
              <a:rPr b="0" i="1" lang="en-US" sz="4400" spc="-1" strike="noStrike">
                <a:solidFill>
                  <a:srgbClr val="000000"/>
                </a:solidFill>
                <a:latin typeface="Times New Roman"/>
              </a:rPr>
              <a:t>w</a:t>
            </a:r>
            <a:r>
              <a:rPr b="0" i="1" lang="en-US" sz="4400" spc="-1" strike="noStrike" baseline="-25000">
                <a:solidFill>
                  <a:srgbClr val="000000"/>
                </a:solidFill>
                <a:latin typeface="Times New Roman"/>
              </a:rPr>
              <a:t>ij </a:t>
            </a:r>
            <a:r>
              <a:rPr b="0" i="1" lang="en-US" sz="4400" spc="-1" strike="noStrike">
                <a:solidFill>
                  <a:srgbClr val="000000"/>
                </a:solidFill>
                <a:latin typeface="Times New Roman"/>
              </a:rPr>
              <a:t>y</a:t>
            </a:r>
            <a:r>
              <a:rPr b="0" lang="en-US" sz="4400" spc="-1" strike="noStrike" baseline="-25000">
                <a:solidFill>
                  <a:srgbClr val="000000"/>
                </a:solidFill>
                <a:latin typeface="Times New Roman"/>
              </a:rPr>
              <a:t>j</a:t>
            </a:r>
            <a:r>
              <a:rPr b="0" lang="en-US" sz="4400" spc="-1" strike="noStrike" baseline="30000">
                <a:solidFill>
                  <a:srgbClr val="000000"/>
                </a:solidFill>
                <a:latin typeface="Times New Roman"/>
              </a:rPr>
              <a:t>(</a:t>
            </a:r>
            <a:r>
              <a:rPr b="0" i="1" lang="en-US" sz="4400" spc="-1" strike="noStrike" baseline="30000">
                <a:solidFill>
                  <a:srgbClr val="000000"/>
                </a:solidFill>
                <a:latin typeface="Times New Roman"/>
              </a:rPr>
              <a:t>k</a:t>
            </a:r>
            <a:r>
              <a:rPr b="0" lang="en-US" sz="4400" spc="-1" strike="noStrike" baseline="30000">
                <a:solidFill>
                  <a:srgbClr val="000000"/>
                </a:solidFill>
                <a:latin typeface="Times New Roman"/>
              </a:rPr>
              <a:t>)</a:t>
            </a:r>
            <a:r>
              <a:rPr b="0" lang="en-US" sz="4400" spc="-1" strike="noStrike">
                <a:solidFill>
                  <a:srgbClr val="000000"/>
                </a:solidFill>
                <a:latin typeface="Times New Roman"/>
              </a:rPr>
              <a:t> + </a:t>
            </a:r>
            <a:r>
              <a:rPr b="0" i="1" lang="en-US" sz="4400" spc="-1" strike="noStrike">
                <a:solidFill>
                  <a:srgbClr val="000000"/>
                </a:solidFill>
                <a:latin typeface="Times New Roman"/>
              </a:rPr>
              <a:t>x</a:t>
            </a:r>
            <a:r>
              <a:rPr b="0" i="1" lang="en-US" sz="4400" spc="-1" strike="noStrike" baseline="-25000">
                <a:solidFill>
                  <a:srgbClr val="000000"/>
                </a:solidFill>
                <a:latin typeface="Times New Roman"/>
              </a:rPr>
              <a:t>i</a:t>
            </a:r>
            <a:r>
              <a:rPr b="0" lang="en-US" sz="4400" spc="-1" strike="noStrike" baseline="-25000">
                <a:solidFill>
                  <a:srgbClr val="000000"/>
                </a:solidFill>
                <a:latin typeface="Times New Roman"/>
              </a:rPr>
              <a:t> </a:t>
            </a:r>
            <a:r>
              <a:rPr b="0" lang="en-US" sz="4400" spc="-1" strike="noStrike">
                <a:solidFill>
                  <a:srgbClr val="000000"/>
                </a:solidFill>
                <a:latin typeface="Times New Roman"/>
              </a:rPr>
              <a:t>- </a:t>
            </a:r>
            <a:r>
              <a:rPr b="0" lang="en-US" sz="4400" spc="-1" strike="noStrike">
                <a:solidFill>
                  <a:srgbClr val="000000"/>
                </a:solidFill>
                <a:latin typeface="Symbol"/>
              </a:rPr>
              <a:t></a:t>
            </a:r>
            <a:r>
              <a:rPr b="0" i="1" lang="en-US" sz="4400" spc="-1" strike="noStrike" baseline="-25000">
                <a:solidFill>
                  <a:srgbClr val="000000"/>
                </a:solidFill>
                <a:latin typeface="Times New Roman"/>
              </a:rPr>
              <a:t>i </a:t>
            </a:r>
            <a:r>
              <a:rPr b="0" lang="en-US" sz="4400" spc="-1" strike="noStrike">
                <a:solidFill>
                  <a:srgbClr val="000000"/>
                </a:solidFill>
                <a:latin typeface="Times New Roman"/>
              </a:rPr>
              <a:t>) (</a:t>
            </a:r>
            <a:r>
              <a:rPr b="0" i="1" lang="en-US" sz="4400" spc="-1" strike="noStrike">
                <a:solidFill>
                  <a:srgbClr val="000000"/>
                </a:solidFill>
                <a:latin typeface="Times New Roman"/>
              </a:rPr>
              <a:t>y</a:t>
            </a:r>
            <a:r>
              <a:rPr b="0" i="1" lang="en-US" sz="4400" spc="-1" strike="noStrike" baseline="-25000">
                <a:solidFill>
                  <a:srgbClr val="000000"/>
                </a:solidFill>
                <a:latin typeface="Times New Roman"/>
              </a:rPr>
              <a:t>i</a:t>
            </a:r>
            <a:r>
              <a:rPr b="0" lang="en-US" sz="4400" spc="-1" strike="noStrike" baseline="30000">
                <a:solidFill>
                  <a:srgbClr val="000000"/>
                </a:solidFill>
                <a:latin typeface="Times New Roman"/>
              </a:rPr>
              <a:t>(</a:t>
            </a:r>
            <a:r>
              <a:rPr b="0" i="1" lang="en-US" sz="4400" spc="-1" strike="noStrike" baseline="30000">
                <a:solidFill>
                  <a:srgbClr val="000000"/>
                </a:solidFill>
                <a:latin typeface="Times New Roman"/>
              </a:rPr>
              <a:t>k</a:t>
            </a:r>
            <a:r>
              <a:rPr b="0" lang="en-US" sz="4400" spc="-1" strike="noStrike" baseline="30000">
                <a:solidFill>
                  <a:srgbClr val="000000"/>
                </a:solidFill>
                <a:latin typeface="Times New Roman"/>
              </a:rPr>
              <a:t>+1)</a:t>
            </a:r>
            <a:r>
              <a:rPr b="0" lang="en-US" sz="4400" spc="-1" strike="noStrike">
                <a:solidFill>
                  <a:srgbClr val="000000"/>
                </a:solidFill>
                <a:latin typeface="Times New Roman"/>
              </a:rPr>
              <a:t>- </a:t>
            </a:r>
            <a:r>
              <a:rPr b="0" i="1" lang="en-US" sz="4400" spc="-1" strike="noStrike">
                <a:solidFill>
                  <a:srgbClr val="000000"/>
                </a:solidFill>
                <a:latin typeface="Times New Roman"/>
              </a:rPr>
              <a:t>y</a:t>
            </a:r>
            <a:r>
              <a:rPr b="0" i="1" lang="en-US" sz="4400" spc="-1" strike="noStrike" baseline="-25000">
                <a:solidFill>
                  <a:srgbClr val="000000"/>
                </a:solidFill>
                <a:latin typeface="Times New Roman"/>
              </a:rPr>
              <a:t>i</a:t>
            </a:r>
            <a:r>
              <a:rPr b="0" lang="en-US" sz="4400" spc="-1" strike="noStrike" baseline="30000">
                <a:solidFill>
                  <a:srgbClr val="000000"/>
                </a:solidFill>
                <a:latin typeface="Times New Roman"/>
              </a:rPr>
              <a:t>(</a:t>
            </a:r>
            <a:r>
              <a:rPr b="0" i="1" lang="en-US" sz="4400" spc="-1" strike="noStrike" baseline="30000">
                <a:solidFill>
                  <a:srgbClr val="000000"/>
                </a:solidFill>
                <a:latin typeface="Times New Roman"/>
              </a:rPr>
              <a:t>k</a:t>
            </a:r>
            <a:r>
              <a:rPr b="0" lang="en-US" sz="4400" spc="-1" strike="noStrike" baseline="30000">
                <a:solidFill>
                  <a:srgbClr val="000000"/>
                </a:solidFill>
                <a:latin typeface="Times New Roman"/>
              </a:rPr>
              <a:t>)</a:t>
            </a:r>
            <a:r>
              <a:rPr b="0" lang="en-US" sz="4400" spc="-1" strike="noStrike">
                <a:solidFill>
                  <a:srgbClr val="000000"/>
                </a:solidFill>
                <a:latin typeface="Times New Roman"/>
              </a:rPr>
              <a:t>) </a:t>
            </a:r>
            <a:endParaRPr b="0" lang="en-US" sz="4400" spc="-1" strike="noStrike">
              <a:solidFill>
                <a:srgbClr val="000000"/>
              </a:solidFill>
              <a:latin typeface="Calibri"/>
            </a:endParaRPr>
          </a:p>
          <a:p>
            <a:pPr marL="343080" indent="-342720">
              <a:lnSpc>
                <a:spcPct val="70000"/>
              </a:lnSpc>
              <a:spcBef>
                <a:spcPts val="879"/>
              </a:spcBef>
            </a:pPr>
            <a:r>
              <a:rPr b="0" i="1" lang="en-US" sz="4400" spc="-1" strike="noStrike">
                <a:solidFill>
                  <a:srgbClr val="000000"/>
                </a:solidFill>
                <a:latin typeface="Times New Roman"/>
              </a:rPr>
              <a:t>                                                                  </a:t>
            </a:r>
            <a:endParaRPr b="0" lang="en-US" sz="4400" spc="-1" strike="noStrike">
              <a:solidFill>
                <a:srgbClr val="000000"/>
              </a:solidFill>
              <a:latin typeface="Calibri"/>
            </a:endParaRPr>
          </a:p>
          <a:p>
            <a:pPr marL="343080" indent="-342720">
              <a:lnSpc>
                <a:spcPct val="35000"/>
              </a:lnSpc>
              <a:spcBef>
                <a:spcPts val="720"/>
              </a:spcBef>
            </a:pPr>
            <a:r>
              <a:rPr b="0" i="1" lang="en-US" sz="3600" spc="-1" strike="noStrike">
                <a:solidFill>
                  <a:srgbClr val="000000"/>
                </a:solidFill>
                <a:latin typeface="Times New Roman"/>
              </a:rPr>
              <a:t>                                                        </a:t>
            </a:r>
            <a:r>
              <a:rPr b="0" i="1" lang="en-US" sz="3600" spc="-1" strike="noStrike">
                <a:solidFill>
                  <a:srgbClr val="000000"/>
                </a:solidFill>
                <a:latin typeface="Times New Roman"/>
              </a:rPr>
              <a:t>j</a:t>
            </a:r>
            <a:r>
              <a:rPr b="0" lang="en-US" sz="3600" spc="-1" strike="noStrike">
                <a:solidFill>
                  <a:srgbClr val="000000"/>
                </a:solidFill>
                <a:latin typeface="Times New Roman"/>
              </a:rPr>
              <a:t>=1,   </a:t>
            </a:r>
            <a:r>
              <a:rPr b="0" i="1" lang="en-US" sz="3600" spc="-1" strike="noStrike">
                <a:solidFill>
                  <a:srgbClr val="000000"/>
                </a:solidFill>
                <a:latin typeface="Times New Roman"/>
              </a:rPr>
              <a:t>j</a:t>
            </a:r>
            <a:r>
              <a:rPr b="0" lang="en-US" sz="3600" spc="-1" strike="noStrike">
                <a:solidFill>
                  <a:srgbClr val="000000"/>
                </a:solidFill>
                <a:latin typeface="Symbol"/>
              </a:rPr>
              <a:t></a:t>
            </a:r>
            <a:r>
              <a:rPr b="0" i="1" lang="en-US" sz="3600" spc="-1" strike="noStrike">
                <a:solidFill>
                  <a:srgbClr val="000000"/>
                </a:solidFill>
                <a:latin typeface="Times New Roman"/>
              </a:rPr>
              <a:t>i</a:t>
            </a:r>
            <a:endParaRPr b="0" lang="en-US" sz="3600" spc="-1" strike="noStrike">
              <a:solidFill>
                <a:srgbClr val="000000"/>
              </a:solidFill>
              <a:latin typeface="Calibri"/>
            </a:endParaRPr>
          </a:p>
          <a:p>
            <a:pPr marL="343080" indent="-342720">
              <a:lnSpc>
                <a:spcPct val="75000"/>
              </a:lnSpc>
              <a:spcBef>
                <a:spcPts val="720"/>
              </a:spcBef>
            </a:pPr>
            <a:r>
              <a:rPr b="0" lang="en-US" sz="3600" spc="-1" strike="noStrike">
                <a:solidFill>
                  <a:srgbClr val="000000"/>
                </a:solidFill>
                <a:latin typeface="Times New Roman"/>
              </a:rPr>
              <a:t>    </a:t>
            </a:r>
            <a:endParaRPr b="0" lang="en-US" sz="3600" spc="-1" strike="noStrike">
              <a:solidFill>
                <a:srgbClr val="000000"/>
              </a:solidFill>
              <a:latin typeface="Calibri"/>
            </a:endParaRPr>
          </a:p>
          <a:p>
            <a:pPr marL="343080" indent="-342720">
              <a:lnSpc>
                <a:spcPct val="120000"/>
              </a:lnSpc>
            </a:pPr>
            <a:r>
              <a:rPr b="0" lang="en-US" sz="4400" spc="-1" strike="noStrike">
                <a:solidFill>
                  <a:srgbClr val="000000"/>
                </a:solidFill>
                <a:latin typeface="Times New Roman"/>
              </a:rPr>
              <a:t> </a:t>
            </a:r>
            <a:r>
              <a:rPr b="0" lang="en-US" sz="4400" spc="-1" strike="noStrike">
                <a:solidFill>
                  <a:srgbClr val="000000"/>
                </a:solidFill>
                <a:latin typeface="Symbol"/>
              </a:rPr>
              <a:t></a:t>
            </a:r>
            <a:r>
              <a:rPr b="0" lang="en-US" sz="4400" spc="-1" strike="noStrike">
                <a:solidFill>
                  <a:srgbClr val="000000"/>
                </a:solidFill>
                <a:latin typeface="Times New Roman"/>
              </a:rPr>
              <a:t>E = - (net</a:t>
            </a:r>
            <a:r>
              <a:rPr b="0" lang="en-US" sz="4400" spc="-1" strike="noStrike" baseline="-25000">
                <a:solidFill>
                  <a:srgbClr val="000000"/>
                </a:solidFill>
                <a:latin typeface="Times New Roman"/>
              </a:rPr>
              <a:t>i</a:t>
            </a:r>
            <a:r>
              <a:rPr b="0" lang="en-US" sz="4400" spc="-1" strike="noStrike">
                <a:solidFill>
                  <a:srgbClr val="000000"/>
                </a:solidFill>
                <a:latin typeface="Times New Roman"/>
              </a:rPr>
              <a:t>) </a:t>
            </a:r>
            <a:r>
              <a:rPr b="0" i="1" lang="en-US" sz="4400" spc="-1" strike="noStrike">
                <a:solidFill>
                  <a:srgbClr val="000000"/>
                </a:solidFill>
                <a:latin typeface="Symbol"/>
              </a:rPr>
              <a:t></a:t>
            </a:r>
            <a:r>
              <a:rPr b="0" i="1" lang="en-US" sz="4400" spc="-1" strike="noStrike">
                <a:solidFill>
                  <a:srgbClr val="000000"/>
                </a:solidFill>
                <a:latin typeface="Times New Roman"/>
              </a:rPr>
              <a:t>y</a:t>
            </a:r>
            <a:r>
              <a:rPr b="0" i="1" lang="en-US" sz="4400" spc="-1" strike="noStrike" baseline="-25000">
                <a:solidFill>
                  <a:srgbClr val="000000"/>
                </a:solidFill>
                <a:latin typeface="Times New Roman"/>
              </a:rPr>
              <a:t>i</a:t>
            </a:r>
            <a:r>
              <a:rPr b="0" lang="en-US" sz="4400" spc="-1" strike="noStrike">
                <a:solidFill>
                  <a:srgbClr val="000000"/>
                </a:solidFill>
                <a:latin typeface="Times New Roman"/>
              </a:rPr>
              <a:t>  where </a:t>
            </a:r>
            <a:r>
              <a:rPr b="0" i="1" lang="en-US" sz="4400" spc="-1" strike="noStrike">
                <a:solidFill>
                  <a:srgbClr val="000000"/>
                </a:solidFill>
                <a:latin typeface="Symbol"/>
                <a:ea typeface="ＭＳ Ｐゴシック"/>
              </a:rPr>
              <a:t></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a:solidFill>
                  <a:srgbClr val="000000"/>
                </a:solidFill>
                <a:latin typeface="Times New Roman"/>
                <a:ea typeface="ＭＳ Ｐゴシック"/>
              </a:rPr>
              <a:t> = </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baseline="30000">
                <a:solidFill>
                  <a:srgbClr val="000000"/>
                </a:solidFill>
                <a:latin typeface="Times New Roman"/>
                <a:ea typeface="ＭＳ Ｐゴシック"/>
              </a:rPr>
              <a:t>(k+1)</a:t>
            </a:r>
            <a:r>
              <a:rPr b="0" i="1" lang="en-US" sz="4400" spc="-1" strike="noStrike">
                <a:solidFill>
                  <a:srgbClr val="000000"/>
                </a:solidFill>
                <a:latin typeface="Times New Roman"/>
                <a:ea typeface="ＭＳ Ｐゴシック"/>
              </a:rPr>
              <a:t> -  y</a:t>
            </a:r>
            <a:r>
              <a:rPr b="0" i="1" lang="en-US" sz="4400" spc="-1" strike="noStrike" baseline="-25000">
                <a:solidFill>
                  <a:srgbClr val="000000"/>
                </a:solidFill>
                <a:latin typeface="Times New Roman"/>
                <a:ea typeface="ＭＳ Ｐゴシック"/>
              </a:rPr>
              <a:t>i</a:t>
            </a:r>
            <a:r>
              <a:rPr b="0" lang="en-US" sz="4400" spc="-1" strike="noStrike" baseline="30000">
                <a:solidFill>
                  <a:srgbClr val="000000"/>
                </a:solidFill>
                <a:latin typeface="Times New Roman"/>
                <a:ea typeface="ＭＳ Ｐゴシック"/>
              </a:rPr>
              <a:t>(k)</a:t>
            </a:r>
            <a:r>
              <a:rPr b="0" lang="en-US" sz="4400" spc="-1" strike="noStrike">
                <a:solidFill>
                  <a:srgbClr val="000000"/>
                </a:solidFill>
                <a:latin typeface="Times New Roman"/>
                <a:ea typeface="ＭＳ Ｐゴシック"/>
              </a:rPr>
              <a:t>;  </a:t>
            </a:r>
            <a:r>
              <a:rPr b="0" lang="en-US" sz="4400" spc="-1" strike="noStrike" baseline="30000">
                <a:solidFill>
                  <a:srgbClr val="000000"/>
                </a:solidFill>
                <a:latin typeface="Times New Roman"/>
                <a:ea typeface="ＭＳ Ｐゴシック"/>
              </a:rPr>
              <a:t> </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j</a:t>
            </a:r>
            <a:r>
              <a:rPr b="0" lang="en-US" sz="4400" spc="-1" strike="noStrike" baseline="30000">
                <a:solidFill>
                  <a:srgbClr val="000000"/>
                </a:solidFill>
                <a:latin typeface="Times New Roman"/>
                <a:ea typeface="ＭＳ Ｐゴシック"/>
              </a:rPr>
              <a:t>(k+1)</a:t>
            </a:r>
            <a:r>
              <a:rPr b="0" i="1" lang="en-US" sz="4400" spc="-1" strike="noStrike">
                <a:solidFill>
                  <a:srgbClr val="000000"/>
                </a:solidFill>
                <a:latin typeface="Times New Roman"/>
                <a:ea typeface="ＭＳ Ｐゴシック"/>
              </a:rPr>
              <a:t> =  y</a:t>
            </a:r>
            <a:r>
              <a:rPr b="0" i="1" lang="en-US" sz="4400" spc="-1" strike="noStrike" baseline="-25000">
                <a:solidFill>
                  <a:srgbClr val="000000"/>
                </a:solidFill>
                <a:latin typeface="Times New Roman"/>
                <a:ea typeface="ＭＳ Ｐゴシック"/>
              </a:rPr>
              <a:t>j</a:t>
            </a:r>
            <a:r>
              <a:rPr b="0" lang="en-US" sz="4400" spc="-1" strike="noStrike" baseline="30000">
                <a:solidFill>
                  <a:srgbClr val="000000"/>
                </a:solidFill>
                <a:latin typeface="Times New Roman"/>
                <a:ea typeface="ＭＳ Ｐゴシック"/>
              </a:rPr>
              <a:t>(k)</a:t>
            </a:r>
            <a:r>
              <a:rPr b="0" lang="en-US" sz="4400" spc="-1" strike="noStrike">
                <a:solidFill>
                  <a:srgbClr val="000000"/>
                </a:solidFill>
                <a:latin typeface="Times New Roman"/>
                <a:ea typeface="ＭＳ Ｐゴシック"/>
              </a:rPr>
              <a:t>; </a:t>
            </a:r>
            <a:r>
              <a:rPr b="0" i="1" lang="en-US" sz="4400" spc="-1" strike="noStrike">
                <a:solidFill>
                  <a:srgbClr val="000000"/>
                </a:solidFill>
                <a:latin typeface="Times New Roman"/>
                <a:ea typeface="ＭＳ Ｐゴシック"/>
              </a:rPr>
              <a:t>w</a:t>
            </a:r>
            <a:r>
              <a:rPr b="0" i="1" lang="en-US" sz="4400" spc="-1" strike="noStrike" baseline="-25000">
                <a:solidFill>
                  <a:srgbClr val="000000"/>
                </a:solidFill>
                <a:latin typeface="Times New Roman"/>
                <a:ea typeface="ＭＳ Ｐゴシック"/>
              </a:rPr>
              <a:t>ij</a:t>
            </a:r>
            <a:r>
              <a:rPr b="0" i="1" lang="en-US" sz="4400" spc="-1" strike="noStrike">
                <a:solidFill>
                  <a:srgbClr val="000000"/>
                </a:solidFill>
                <a:latin typeface="Times New Roman"/>
                <a:ea typeface="ＭＳ Ｐゴシック"/>
              </a:rPr>
              <a:t> </a:t>
            </a:r>
            <a:r>
              <a:rPr b="0" lang="en-US" sz="4400" spc="-1" strike="noStrike">
                <a:solidFill>
                  <a:srgbClr val="000000"/>
                </a:solidFill>
                <a:latin typeface="Times New Roman"/>
                <a:ea typeface="ＭＳ Ｐゴシック"/>
              </a:rPr>
              <a:t>= </a:t>
            </a:r>
            <a:r>
              <a:rPr b="0" i="1" lang="en-US" sz="4400" spc="-1" strike="noStrike">
                <a:solidFill>
                  <a:srgbClr val="000000"/>
                </a:solidFill>
                <a:latin typeface="Times New Roman"/>
                <a:ea typeface="ＭＳ Ｐゴシック"/>
              </a:rPr>
              <a:t>w</a:t>
            </a:r>
            <a:r>
              <a:rPr b="0" i="1" lang="en-US" sz="4400" spc="-1" strike="noStrike" baseline="-25000">
                <a:solidFill>
                  <a:srgbClr val="000000"/>
                </a:solidFill>
                <a:latin typeface="Times New Roman"/>
                <a:ea typeface="ＭＳ Ｐゴシック"/>
              </a:rPr>
              <a:t>ji</a:t>
            </a:r>
            <a:r>
              <a:rPr b="0" lang="en-US" sz="4400" spc="-1" strike="noStrike">
                <a:solidFill>
                  <a:srgbClr val="000000"/>
                </a:solidFill>
                <a:latin typeface="Times New Roman"/>
                <a:ea typeface="ＭＳ Ｐゴシック"/>
              </a:rPr>
              <a:t> and </a:t>
            </a:r>
            <a:r>
              <a:rPr b="0" i="1" lang="en-US" sz="4400" spc="-1" strike="noStrike">
                <a:solidFill>
                  <a:srgbClr val="000000"/>
                </a:solidFill>
                <a:latin typeface="Times New Roman"/>
                <a:ea typeface="ＭＳ Ｐゴシック"/>
              </a:rPr>
              <a:t>w</a:t>
            </a:r>
            <a:r>
              <a:rPr b="0" i="1" lang="en-US" sz="4400" spc="-1" strike="noStrike" baseline="-25000">
                <a:solidFill>
                  <a:srgbClr val="000000"/>
                </a:solidFill>
                <a:latin typeface="Times New Roman"/>
                <a:ea typeface="ＭＳ Ｐゴシック"/>
              </a:rPr>
              <a:t>ii</a:t>
            </a:r>
            <a:r>
              <a:rPr b="0" lang="en-US" sz="4400" spc="-1" strike="noStrike">
                <a:solidFill>
                  <a:srgbClr val="000000"/>
                </a:solidFill>
                <a:latin typeface="Times New Roman"/>
                <a:ea typeface="ＭＳ Ｐゴシック"/>
              </a:rPr>
              <a:t>=0</a:t>
            </a:r>
            <a:endParaRPr b="0" lang="en-US" sz="4400" spc="-1" strike="noStrike">
              <a:solidFill>
                <a:srgbClr val="000000"/>
              </a:solidFill>
              <a:latin typeface="Calibri"/>
            </a:endParaRPr>
          </a:p>
          <a:p>
            <a:pPr marL="343080" indent="-342720">
              <a:lnSpc>
                <a:spcPct val="75000"/>
              </a:lnSpc>
              <a:spcBef>
                <a:spcPts val="760"/>
              </a:spcBef>
            </a:pPr>
            <a:endParaRPr b="0" lang="en-US" sz="4400" spc="-1" strike="noStrike">
              <a:solidFill>
                <a:srgbClr val="000000"/>
              </a:solidFill>
              <a:latin typeface="Calibri"/>
            </a:endParaRPr>
          </a:p>
          <a:p>
            <a:pPr marL="343080" indent="-342720">
              <a:lnSpc>
                <a:spcPct val="75000"/>
              </a:lnSpc>
              <a:spcBef>
                <a:spcPts val="499"/>
              </a:spcBef>
            </a:pPr>
            <a:endParaRPr b="0" lang="en-US" sz="4400" spc="-1" strike="noStrike">
              <a:solidFill>
                <a:srgbClr val="000000"/>
              </a:solidFill>
              <a:latin typeface="Calibri"/>
            </a:endParaRPr>
          </a:p>
          <a:p>
            <a:pPr marL="343080" indent="-342720">
              <a:lnSpc>
                <a:spcPct val="110000"/>
              </a:lnSpc>
              <a:spcBef>
                <a:spcPts val="879"/>
              </a:spcBef>
              <a:spcAft>
                <a:spcPts val="601"/>
              </a:spcAft>
            </a:pPr>
            <a:r>
              <a:rPr b="0" lang="en-US" sz="4400" spc="-1" strike="noStrike">
                <a:solidFill>
                  <a:srgbClr val="000000"/>
                </a:solidFill>
                <a:latin typeface="Times New Roman"/>
                <a:ea typeface="ＭＳ Ｐゴシック"/>
              </a:rPr>
              <a:t>Case I: If </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baseline="30000">
                <a:solidFill>
                  <a:srgbClr val="000000"/>
                </a:solidFill>
                <a:latin typeface="Times New Roman"/>
                <a:ea typeface="ＭＳ Ｐゴシック"/>
              </a:rPr>
              <a:t>(</a:t>
            </a:r>
            <a:r>
              <a:rPr b="0" i="1" lang="en-US" sz="4400" spc="-1" strike="noStrike" baseline="30000">
                <a:solidFill>
                  <a:srgbClr val="000000"/>
                </a:solidFill>
                <a:latin typeface="Times New Roman"/>
                <a:ea typeface="ＭＳ Ｐゴシック"/>
              </a:rPr>
              <a:t>k</a:t>
            </a:r>
            <a:r>
              <a:rPr b="0" lang="en-US" sz="4400" spc="-1" strike="noStrike" baseline="30000">
                <a:solidFill>
                  <a:srgbClr val="000000"/>
                </a:solidFill>
                <a:latin typeface="Times New Roman"/>
                <a:ea typeface="ＭＳ Ｐゴシック"/>
              </a:rPr>
              <a:t>)</a:t>
            </a:r>
            <a:r>
              <a:rPr b="0" lang="en-US" sz="4400" spc="-1" strike="noStrike">
                <a:solidFill>
                  <a:srgbClr val="000000"/>
                </a:solidFill>
                <a:latin typeface="Times New Roman"/>
                <a:ea typeface="ＭＳ Ｐゴシック"/>
              </a:rPr>
              <a:t> has changed from -1 to +1; i.e. (</a:t>
            </a:r>
            <a:r>
              <a:rPr b="0" lang="en-US" sz="4400" spc="-1" strike="noStrike">
                <a:solidFill>
                  <a:srgbClr val="000000"/>
                </a:solidFill>
                <a:latin typeface="Symbol"/>
                <a:ea typeface="ＭＳ Ｐゴシック"/>
              </a:rPr>
              <a:t></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a:solidFill>
                  <a:srgbClr val="000000"/>
                </a:solidFill>
                <a:latin typeface="Times New Roman"/>
                <a:ea typeface="ＭＳ Ｐゴシック"/>
              </a:rPr>
              <a:t> = +2), then </a:t>
            </a:r>
            <a:r>
              <a:rPr b="0" i="1" lang="en-US" sz="4400" spc="-1" strike="noStrike">
                <a:solidFill>
                  <a:srgbClr val="000000"/>
                </a:solidFill>
                <a:latin typeface="Times New Roman"/>
                <a:ea typeface="ＭＳ Ｐゴシック"/>
              </a:rPr>
              <a:t>net</a:t>
            </a:r>
            <a:r>
              <a:rPr b="0" i="1" lang="en-US" sz="4400" spc="-1" strike="noStrike" baseline="-25000">
                <a:solidFill>
                  <a:srgbClr val="000000"/>
                </a:solidFill>
                <a:latin typeface="Times New Roman"/>
                <a:ea typeface="ＭＳ Ｐゴシック"/>
              </a:rPr>
              <a:t>i</a:t>
            </a:r>
            <a:r>
              <a:rPr b="0" lang="en-US" sz="4400" spc="-1" strike="noStrike">
                <a:solidFill>
                  <a:srgbClr val="000000"/>
                </a:solidFill>
                <a:latin typeface="Times New Roman"/>
                <a:ea typeface="ＭＳ Ｐゴシック"/>
              </a:rPr>
              <a:t> must be positive and </a:t>
            </a:r>
            <a:r>
              <a:rPr b="1" lang="en-US" sz="4400" spc="-1" strike="noStrike">
                <a:solidFill>
                  <a:srgbClr val="000000"/>
                </a:solidFill>
                <a:latin typeface="Symbol"/>
                <a:ea typeface="ＭＳ Ｐゴシック"/>
              </a:rPr>
              <a:t></a:t>
            </a:r>
            <a:r>
              <a:rPr b="1" lang="en-US" sz="4400" spc="-1" strike="noStrike">
                <a:solidFill>
                  <a:srgbClr val="000000"/>
                </a:solidFill>
                <a:latin typeface="Times New Roman"/>
                <a:ea typeface="ＭＳ Ｐゴシック"/>
              </a:rPr>
              <a:t>E </a:t>
            </a:r>
            <a:r>
              <a:rPr b="0" lang="en-US" sz="4400" spc="-1" strike="noStrike">
                <a:solidFill>
                  <a:srgbClr val="000000"/>
                </a:solidFill>
                <a:latin typeface="Times New Roman"/>
                <a:ea typeface="ＭＳ Ｐゴシック"/>
              </a:rPr>
              <a:t>will be negative.</a:t>
            </a:r>
            <a:endParaRPr b="0" lang="en-US" sz="4400" spc="-1" strike="noStrike">
              <a:solidFill>
                <a:srgbClr val="000000"/>
              </a:solidFill>
              <a:latin typeface="Calibri"/>
            </a:endParaRPr>
          </a:p>
          <a:p>
            <a:pPr marL="343080" indent="-342720">
              <a:lnSpc>
                <a:spcPct val="75000"/>
              </a:lnSpc>
              <a:spcBef>
                <a:spcPts val="499"/>
              </a:spcBef>
            </a:pPr>
            <a:endParaRPr b="0" lang="en-US" sz="4400" spc="-1" strike="noStrike">
              <a:solidFill>
                <a:srgbClr val="000000"/>
              </a:solidFill>
              <a:latin typeface="Calibri"/>
            </a:endParaRPr>
          </a:p>
          <a:p>
            <a:pPr marL="343080" indent="-342720">
              <a:lnSpc>
                <a:spcPct val="110000"/>
              </a:lnSpc>
              <a:spcBef>
                <a:spcPts val="879"/>
              </a:spcBef>
              <a:spcAft>
                <a:spcPts val="601"/>
              </a:spcAft>
            </a:pPr>
            <a:r>
              <a:rPr b="0" lang="en-US" sz="4400" spc="-1" strike="noStrike">
                <a:solidFill>
                  <a:srgbClr val="000000"/>
                </a:solidFill>
                <a:latin typeface="Times New Roman"/>
                <a:ea typeface="ＭＳ Ｐゴシック"/>
              </a:rPr>
              <a:t>Case II: If </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baseline="30000">
                <a:solidFill>
                  <a:srgbClr val="000000"/>
                </a:solidFill>
                <a:latin typeface="Times New Roman"/>
                <a:ea typeface="ＭＳ Ｐゴシック"/>
              </a:rPr>
              <a:t>(</a:t>
            </a:r>
            <a:r>
              <a:rPr b="0" i="1" lang="en-US" sz="4400" spc="-1" strike="noStrike" baseline="30000">
                <a:solidFill>
                  <a:srgbClr val="000000"/>
                </a:solidFill>
                <a:latin typeface="Times New Roman"/>
                <a:ea typeface="ＭＳ Ｐゴシック"/>
              </a:rPr>
              <a:t>k</a:t>
            </a:r>
            <a:r>
              <a:rPr b="0" lang="en-US" sz="4400" spc="-1" strike="noStrike" baseline="30000">
                <a:solidFill>
                  <a:srgbClr val="000000"/>
                </a:solidFill>
                <a:latin typeface="Times New Roman"/>
                <a:ea typeface="ＭＳ Ｐゴシック"/>
              </a:rPr>
              <a:t>)</a:t>
            </a:r>
            <a:r>
              <a:rPr b="0" lang="en-US" sz="4400" spc="-1" strike="noStrike">
                <a:solidFill>
                  <a:srgbClr val="000000"/>
                </a:solidFill>
                <a:latin typeface="Times New Roman"/>
                <a:ea typeface="ＭＳ Ｐゴシック"/>
              </a:rPr>
              <a:t>  has changed from +1 to -1; i.e. (</a:t>
            </a:r>
            <a:r>
              <a:rPr b="0" lang="en-US" sz="4400" spc="-1" strike="noStrike">
                <a:solidFill>
                  <a:srgbClr val="000000"/>
                </a:solidFill>
                <a:latin typeface="Symbol"/>
                <a:ea typeface="ＭＳ Ｐゴシック"/>
              </a:rPr>
              <a:t></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a:solidFill>
                  <a:srgbClr val="000000"/>
                </a:solidFill>
                <a:latin typeface="Times New Roman"/>
                <a:ea typeface="ＭＳ Ｐゴシック"/>
              </a:rPr>
              <a:t> = -2), then </a:t>
            </a:r>
            <a:r>
              <a:rPr b="0" i="1" lang="en-US" sz="4400" spc="-1" strike="noStrike">
                <a:solidFill>
                  <a:srgbClr val="000000"/>
                </a:solidFill>
                <a:latin typeface="Times New Roman"/>
                <a:ea typeface="ＭＳ Ｐゴシック"/>
              </a:rPr>
              <a:t>net</a:t>
            </a:r>
            <a:r>
              <a:rPr b="0" i="1" lang="en-US" sz="4400" spc="-1" strike="noStrike" baseline="-25000">
                <a:solidFill>
                  <a:srgbClr val="000000"/>
                </a:solidFill>
                <a:latin typeface="Times New Roman"/>
                <a:ea typeface="ＭＳ Ｐゴシック"/>
              </a:rPr>
              <a:t>i</a:t>
            </a:r>
            <a:r>
              <a:rPr b="0" lang="en-US" sz="4400" spc="-1" strike="noStrike">
                <a:solidFill>
                  <a:srgbClr val="000000"/>
                </a:solidFill>
                <a:latin typeface="Times New Roman"/>
                <a:ea typeface="ＭＳ Ｐゴシック"/>
              </a:rPr>
              <a:t> must have been negative and </a:t>
            </a:r>
            <a:r>
              <a:rPr b="1" lang="en-US" sz="4400" spc="-1" strike="noStrike">
                <a:solidFill>
                  <a:srgbClr val="000000"/>
                </a:solidFill>
                <a:latin typeface="Symbol"/>
                <a:ea typeface="ＭＳ Ｐゴシック"/>
              </a:rPr>
              <a:t></a:t>
            </a:r>
            <a:r>
              <a:rPr b="1" lang="en-US" sz="4400" spc="-1" strike="noStrike">
                <a:solidFill>
                  <a:srgbClr val="000000"/>
                </a:solidFill>
                <a:latin typeface="Times New Roman"/>
                <a:ea typeface="ＭＳ Ｐゴシック"/>
              </a:rPr>
              <a:t>E</a:t>
            </a:r>
            <a:r>
              <a:rPr b="0" lang="en-US" sz="4400" spc="-1" strike="noStrike">
                <a:solidFill>
                  <a:srgbClr val="000000"/>
                </a:solidFill>
                <a:latin typeface="Times New Roman"/>
                <a:ea typeface="ＭＳ Ｐゴシック"/>
              </a:rPr>
              <a:t> will be again negative.</a:t>
            </a:r>
            <a:endParaRPr b="0" lang="en-US" sz="4400" spc="-1" strike="noStrike">
              <a:solidFill>
                <a:srgbClr val="000000"/>
              </a:solidFill>
              <a:latin typeface="Calibri"/>
            </a:endParaRPr>
          </a:p>
          <a:p>
            <a:pPr marL="343080" indent="-342720">
              <a:lnSpc>
                <a:spcPct val="110000"/>
              </a:lnSpc>
              <a:spcBef>
                <a:spcPts val="499"/>
              </a:spcBef>
              <a:spcAft>
                <a:spcPts val="601"/>
              </a:spcAft>
            </a:pPr>
            <a:endParaRPr b="0" lang="en-US" sz="4400" spc="-1" strike="noStrike">
              <a:solidFill>
                <a:srgbClr val="000000"/>
              </a:solidFill>
              <a:latin typeface="Calibri"/>
            </a:endParaRPr>
          </a:p>
          <a:p>
            <a:pPr marL="343080" indent="-342720">
              <a:lnSpc>
                <a:spcPct val="110000"/>
              </a:lnSpc>
              <a:spcBef>
                <a:spcPts val="879"/>
              </a:spcBef>
              <a:spcAft>
                <a:spcPts val="601"/>
              </a:spcAft>
            </a:pPr>
            <a:r>
              <a:rPr b="0" lang="en-US" sz="4400" spc="-1" strike="noStrike">
                <a:solidFill>
                  <a:srgbClr val="000000"/>
                </a:solidFill>
                <a:latin typeface="Times New Roman"/>
                <a:ea typeface="ＭＳ Ｐゴシック"/>
              </a:rPr>
              <a:t>Case III: If </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a:t>
            </a:r>
            <a:r>
              <a:rPr b="0" lang="en-US" sz="4400" spc="-1" strike="noStrike" baseline="30000">
                <a:solidFill>
                  <a:srgbClr val="000000"/>
                </a:solidFill>
                <a:latin typeface="Times New Roman"/>
                <a:ea typeface="ＭＳ Ｐゴシック"/>
              </a:rPr>
              <a:t>(</a:t>
            </a:r>
            <a:r>
              <a:rPr b="0" i="1" lang="en-US" sz="4400" spc="-1" strike="noStrike" baseline="30000">
                <a:solidFill>
                  <a:srgbClr val="000000"/>
                </a:solidFill>
                <a:latin typeface="Times New Roman"/>
                <a:ea typeface="ＭＳ Ｐゴシック"/>
              </a:rPr>
              <a:t>k</a:t>
            </a:r>
            <a:r>
              <a:rPr b="0" lang="en-US" sz="4400" spc="-1" strike="noStrike" baseline="30000">
                <a:solidFill>
                  <a:srgbClr val="000000"/>
                </a:solidFill>
                <a:latin typeface="Times New Roman"/>
                <a:ea typeface="ＭＳ Ｐゴシック"/>
              </a:rPr>
              <a:t>)</a:t>
            </a:r>
            <a:r>
              <a:rPr b="0" lang="en-US" sz="4400" spc="-1" strike="noStrike">
                <a:solidFill>
                  <a:srgbClr val="000000"/>
                </a:solidFill>
                <a:latin typeface="Times New Roman"/>
                <a:ea typeface="ＭＳ Ｐゴシック"/>
              </a:rPr>
              <a:t> </a:t>
            </a:r>
            <a:r>
              <a:rPr b="0" i="1" lang="en-US" sz="4400" spc="-1" strike="noStrike">
                <a:solidFill>
                  <a:srgbClr val="000000"/>
                </a:solidFill>
                <a:latin typeface="Times New Roman"/>
                <a:ea typeface="ＭＳ Ｐゴシック"/>
              </a:rPr>
              <a:t> </a:t>
            </a:r>
            <a:r>
              <a:rPr b="0" lang="en-US" sz="4400" spc="-1" strike="noStrike">
                <a:solidFill>
                  <a:srgbClr val="000000"/>
                </a:solidFill>
                <a:latin typeface="Times New Roman"/>
                <a:ea typeface="ＭＳ Ｐゴシック"/>
              </a:rPr>
              <a:t>has not changed (</a:t>
            </a:r>
            <a:r>
              <a:rPr b="0" lang="en-US" sz="4400" spc="-1" strike="noStrike">
                <a:solidFill>
                  <a:srgbClr val="000000"/>
                </a:solidFill>
                <a:latin typeface="Symbol"/>
                <a:ea typeface="ＭＳ Ｐゴシック"/>
              </a:rPr>
              <a:t></a:t>
            </a:r>
            <a:r>
              <a:rPr b="0" i="1" lang="en-US" sz="4400" spc="-1" strike="noStrike">
                <a:solidFill>
                  <a:srgbClr val="000000"/>
                </a:solidFill>
                <a:latin typeface="Times New Roman"/>
                <a:ea typeface="ＭＳ Ｐゴシック"/>
              </a:rPr>
              <a:t>y</a:t>
            </a:r>
            <a:r>
              <a:rPr b="0" i="1" lang="en-US" sz="4400" spc="-1" strike="noStrike" baseline="-25000">
                <a:solidFill>
                  <a:srgbClr val="000000"/>
                </a:solidFill>
                <a:latin typeface="Times New Roman"/>
                <a:ea typeface="ＭＳ Ｐゴシック"/>
              </a:rPr>
              <a:t>i </a:t>
            </a:r>
            <a:r>
              <a:rPr b="0" lang="en-US" sz="4400" spc="-1" strike="noStrike">
                <a:solidFill>
                  <a:srgbClr val="000000"/>
                </a:solidFill>
                <a:latin typeface="Times New Roman"/>
                <a:ea typeface="ＭＳ Ｐゴシック"/>
              </a:rPr>
              <a:t>= 0), so </a:t>
            </a:r>
            <a:r>
              <a:rPr b="1" lang="en-US" sz="4400" spc="-1" strike="noStrike">
                <a:solidFill>
                  <a:srgbClr val="000000"/>
                </a:solidFill>
                <a:latin typeface="Symbol"/>
                <a:ea typeface="ＭＳ Ｐゴシック"/>
              </a:rPr>
              <a:t></a:t>
            </a:r>
            <a:r>
              <a:rPr b="1" lang="en-US" sz="4400" spc="-1" strike="noStrike">
                <a:solidFill>
                  <a:srgbClr val="000000"/>
                </a:solidFill>
                <a:latin typeface="Times New Roman"/>
                <a:ea typeface="ＭＳ Ｐゴシック"/>
              </a:rPr>
              <a:t>E</a:t>
            </a:r>
            <a:r>
              <a:rPr b="0" lang="en-US" sz="4400" spc="-1" strike="noStrike">
                <a:solidFill>
                  <a:srgbClr val="000000"/>
                </a:solidFill>
                <a:latin typeface="Times New Roman"/>
                <a:ea typeface="ＭＳ Ｐゴシック"/>
              </a:rPr>
              <a:t> = 0.   Thus </a:t>
            </a:r>
            <a:r>
              <a:rPr b="1" lang="en-US" sz="4400" spc="-1" strike="noStrike">
                <a:solidFill>
                  <a:srgbClr val="000000"/>
                </a:solidFill>
                <a:latin typeface="Symbol"/>
                <a:ea typeface="ＭＳ Ｐゴシック"/>
              </a:rPr>
              <a:t></a:t>
            </a:r>
            <a:r>
              <a:rPr b="1" lang="en-US" sz="4400" spc="-1" strike="noStrike">
                <a:solidFill>
                  <a:srgbClr val="000000"/>
                </a:solidFill>
                <a:latin typeface="Times New Roman"/>
                <a:ea typeface="ＭＳ Ｐゴシック"/>
              </a:rPr>
              <a:t>E </a:t>
            </a:r>
            <a:r>
              <a:rPr b="0" lang="en-US" sz="4400" spc="-1" strike="noStrike">
                <a:solidFill>
                  <a:srgbClr val="000000"/>
                </a:solidFill>
                <a:latin typeface="Symbol"/>
                <a:ea typeface="ＭＳ Ｐゴシック"/>
              </a:rPr>
              <a:t></a:t>
            </a:r>
            <a:r>
              <a:rPr b="0" lang="en-US" sz="4400" spc="-1" strike="noStrike">
                <a:solidFill>
                  <a:srgbClr val="000000"/>
                </a:solidFill>
                <a:latin typeface="Times New Roman"/>
                <a:ea typeface="ＭＳ Ｐゴシック"/>
              </a:rPr>
              <a:t> 0 always.</a:t>
            </a:r>
            <a:endParaRPr b="0" lang="en-US" sz="4400" spc="-1" strike="noStrike">
              <a:solidFill>
                <a:srgbClr val="000000"/>
              </a:solidFill>
              <a:latin typeface="Calibri"/>
            </a:endParaRPr>
          </a:p>
          <a:p>
            <a:pPr>
              <a:lnSpc>
                <a:spcPct val="110000"/>
              </a:lnSpc>
              <a:spcBef>
                <a:spcPts val="561"/>
              </a:spcBef>
              <a:spcAft>
                <a:spcPts val="601"/>
              </a:spcAft>
            </a:pPr>
            <a:endParaRPr b="0" lang="en-US" sz="44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Lyapunov Function</a:t>
            </a:r>
            <a:endParaRPr b="0" lang="en-US" sz="4400" spc="-1" strike="noStrike">
              <a:solidFill>
                <a:srgbClr val="000000"/>
              </a:solidFill>
              <a:latin typeface="Tahoma"/>
            </a:endParaRPr>
          </a:p>
        </p:txBody>
      </p:sp>
      <p:sp>
        <p:nvSpPr>
          <p:cNvPr id="224" name="TextShape 2"/>
          <p:cNvSpPr txBox="1"/>
          <p:nvPr/>
        </p:nvSpPr>
        <p:spPr>
          <a:xfrm>
            <a:off x="457200" y="1600200"/>
            <a:ext cx="8229240" cy="4525560"/>
          </a:xfrm>
          <a:prstGeom prst="rect">
            <a:avLst/>
          </a:prstGeom>
          <a:noFill/>
          <a:ln>
            <a:noFill/>
          </a:ln>
        </p:spPr>
        <p:txBody>
          <a:bodyPr/>
          <a:p>
            <a:pPr>
              <a:lnSpc>
                <a:spcPct val="100000"/>
              </a:lnSpc>
              <a:spcBef>
                <a:spcPts val="479"/>
              </a:spcBef>
            </a:pPr>
            <a:endParaRPr b="0" lang="en-US" sz="32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energy function has to reach its local minimum.</a:t>
            </a:r>
            <a:endParaRPr b="0" lang="en-US" sz="2400" spc="-1" strike="noStrike">
              <a:solidFill>
                <a:srgbClr val="000000"/>
              </a:solidFill>
              <a:latin typeface="Calibri"/>
            </a:endParaRPr>
          </a:p>
          <a:p>
            <a:pPr marL="343080" indent="-342720">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Starting at any initial state, a Hopfield network always converges to a stable state after a finite number of node updating steps.</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Lyapunov Stability theorem </a:t>
            </a:r>
            <a:r>
              <a:rPr b="0" lang="en-US" sz="2400" spc="-1" strike="noStrike">
                <a:solidFill>
                  <a:srgbClr val="000000"/>
                </a:solidFill>
                <a:latin typeface="Times New Roman"/>
                <a:ea typeface="MS PGothic"/>
              </a:rPr>
              <a:t>is used to prove the stability of a dynamic system defined with differential equations.</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Boltzmann Machine </a:t>
            </a:r>
            <a:endParaRPr b="0" lang="en-US" sz="4400" spc="-1" strike="noStrike">
              <a:solidFill>
                <a:srgbClr val="000000"/>
              </a:solidFill>
              <a:latin typeface="Tahoma"/>
            </a:endParaRPr>
          </a:p>
        </p:txBody>
      </p:sp>
      <p:sp>
        <p:nvSpPr>
          <p:cNvPr id="22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 Boltzmann Machine is a network of binary units, like a Hopfield net.</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Energy function is exactly the same as discrete Hopfield net.</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In updating units, we use the same rule of summing up all weighted inputs and estimating unit’s output by the sum. </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We use different activation function instead of Hopfield’s binary threshold one.</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Boltzmann Machine is not a memory network. </a:t>
            </a:r>
            <a:endParaRPr b="0" lang="en-US" sz="2400" spc="-1" strike="noStrike">
              <a:solidFill>
                <a:srgbClr val="000000"/>
              </a:solidFill>
              <a:latin typeface="Calibri"/>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6094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Boltzmann Machine </a:t>
            </a:r>
            <a:endParaRPr b="0" lang="en-US" sz="4400" spc="-1" strike="noStrike">
              <a:solidFill>
                <a:srgbClr val="000000"/>
              </a:solidFill>
              <a:latin typeface="Tahoma"/>
            </a:endParaRPr>
          </a:p>
        </p:txBody>
      </p:sp>
      <p:sp>
        <p:nvSpPr>
          <p:cNvPr id="228" name="TextShape 2"/>
          <p:cNvSpPr txBox="1"/>
          <p:nvPr/>
        </p:nvSpPr>
        <p:spPr>
          <a:xfrm>
            <a:off x="457200" y="2103480"/>
            <a:ext cx="8229240" cy="47541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Boltzmann Machines consist of stochastic neurons, which have one of the two possible states, either 1 or 0.</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we apply simulated annealing on discrete Hopfield network, then it would become Boltzmann Machine.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Boltzmann machine is a single layer fully connected recurrent network.</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ability to escape from local minima by changing the weight between the two units it connects and  achieve global minimum - Ackley, Hinton 1985</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Simulated Annealing</a:t>
            </a:r>
            <a:endParaRPr b="0" lang="en-US" sz="4400" spc="-1" strike="noStrike">
              <a:solidFill>
                <a:srgbClr val="000000"/>
              </a:solidFill>
              <a:latin typeface="Tahoma"/>
            </a:endParaRPr>
          </a:p>
        </p:txBody>
      </p:sp>
      <p:sp>
        <p:nvSpPr>
          <p:cNvPr id="23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Simulated Annealing process causes the global energy function of the metal to reach an absolute minimum value eventually.</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the temperature is dropped too quickly, the energy of the metallic lattice will be much higher than the minimum value.</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Cooling procedure in the simulated annealing process is such that the system has a higher probability of achieving an increasing energy-state  change in the early phase of convergence.</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system becomes stable and always changes its state in the direction of decreasing energy i.e. gradient descent method.</a:t>
            </a:r>
            <a:endParaRPr b="0" lang="en-US" sz="2400" spc="-1" strike="noStrike">
              <a:solidFill>
                <a:srgbClr val="00000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State Change Probability</a:t>
            </a:r>
            <a:endParaRPr b="0" lang="en-US" sz="4400" spc="-1" strike="noStrike">
              <a:solidFill>
                <a:srgbClr val="000000"/>
              </a:solidFill>
              <a:latin typeface="Tahoma"/>
            </a:endParaRPr>
          </a:p>
        </p:txBody>
      </p:sp>
      <p:sp>
        <p:nvSpPr>
          <p:cNvPr id="23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 system changes its state from the original state s</a:t>
            </a:r>
            <a:r>
              <a:rPr b="0" lang="en-US" sz="2400" spc="-1" strike="noStrike" baseline="30000">
                <a:solidFill>
                  <a:srgbClr val="000000"/>
                </a:solidFill>
                <a:latin typeface="Times New Roman"/>
                <a:ea typeface="MS PGothic"/>
              </a:rPr>
              <a:t>old</a:t>
            </a:r>
            <a:r>
              <a:rPr b="0" lang="en-US" sz="2400" spc="-1" strike="noStrike">
                <a:solidFill>
                  <a:srgbClr val="000000"/>
                </a:solidFill>
                <a:latin typeface="Times New Roman"/>
                <a:ea typeface="MS PGothic"/>
              </a:rPr>
              <a:t> to a new state s</a:t>
            </a:r>
            <a:r>
              <a:rPr b="0" lang="en-US" sz="2400" spc="-1" strike="noStrike" baseline="30000">
                <a:solidFill>
                  <a:srgbClr val="000000"/>
                </a:solidFill>
                <a:latin typeface="Times New Roman"/>
                <a:ea typeface="MS PGothic"/>
              </a:rPr>
              <a:t>new</a:t>
            </a:r>
            <a:r>
              <a:rPr b="0" lang="en-US" sz="2400" spc="-1" strike="noStrike">
                <a:solidFill>
                  <a:srgbClr val="000000"/>
                </a:solidFill>
                <a:latin typeface="Times New Roman"/>
                <a:ea typeface="MS PGothic"/>
              </a:rPr>
              <a:t> with a probability </a:t>
            </a:r>
            <a:r>
              <a:rPr b="0" i="1" lang="en-US" sz="2400" spc="-1" strike="noStrike">
                <a:solidFill>
                  <a:srgbClr val="000000"/>
                </a:solidFill>
                <a:latin typeface="Times New Roman"/>
                <a:ea typeface="MS PGothic"/>
              </a:rPr>
              <a:t>p.</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i="1" lang="en-US" sz="2400" spc="-1" strike="noStrike">
                <a:solidFill>
                  <a:srgbClr val="000000"/>
                </a:solidFill>
                <a:latin typeface="Times New Roman"/>
                <a:ea typeface="MS PGothic"/>
              </a:rPr>
              <a:t>p </a:t>
            </a:r>
            <a:r>
              <a:rPr b="0" lang="en-US" sz="2400" spc="-1" strike="noStrike">
                <a:solidFill>
                  <a:srgbClr val="000000"/>
                </a:solidFill>
                <a:latin typeface="Times New Roman"/>
                <a:ea typeface="MS PGothic"/>
              </a:rPr>
              <a:t>= [1+exp(-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E / T)]</a:t>
            </a:r>
            <a:r>
              <a:rPr b="0" lang="en-US" sz="2400" spc="-1" strike="noStrike" baseline="30000">
                <a:solidFill>
                  <a:srgbClr val="000000"/>
                </a:solidFill>
                <a:latin typeface="Times New Roman"/>
                <a:ea typeface="MS PGothic"/>
              </a:rPr>
              <a:t>-1 </a:t>
            </a:r>
            <a:r>
              <a:rPr b="0" lang="en-US" sz="2400" spc="-1" strike="noStrike">
                <a:solidFill>
                  <a:srgbClr val="000000"/>
                </a:solidFill>
                <a:latin typeface="Times New Roman"/>
                <a:ea typeface="MS PGothic"/>
              </a:rPr>
              <a:t>where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E = E </a:t>
            </a:r>
            <a:r>
              <a:rPr b="0" lang="en-US" sz="2400" spc="-1" strike="noStrike" baseline="30000">
                <a:solidFill>
                  <a:srgbClr val="000000"/>
                </a:solidFill>
                <a:latin typeface="Times New Roman"/>
                <a:ea typeface="MS PGothic"/>
              </a:rPr>
              <a:t>old</a:t>
            </a:r>
            <a:r>
              <a:rPr b="0" lang="en-US" sz="2400" spc="-1" strike="noStrike">
                <a:solidFill>
                  <a:srgbClr val="000000"/>
                </a:solidFill>
                <a:latin typeface="Times New Roman"/>
                <a:ea typeface="MS PGothic"/>
              </a:rPr>
              <a:t> – E </a:t>
            </a:r>
            <a:r>
              <a:rPr b="0" lang="en-US" sz="2400" spc="-1" strike="noStrike" baseline="30000">
                <a:solidFill>
                  <a:srgbClr val="000000"/>
                </a:solidFill>
                <a:latin typeface="Times New Roman"/>
                <a:ea typeface="MS PGothic"/>
              </a:rPr>
              <a:t>new </a:t>
            </a:r>
            <a:r>
              <a:rPr b="0" lang="en-US" sz="2400" spc="-1" strike="noStrike">
                <a:solidFill>
                  <a:srgbClr val="000000"/>
                </a:solidFill>
                <a:latin typeface="Times New Roman"/>
                <a:ea typeface="MS PGothic"/>
              </a:rPr>
              <a:t> and T is a nonnegative parameter i.e. temperature of a physical system.</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p</a:t>
            </a:r>
            <a:endParaRPr b="0" lang="en-US" sz="2400" spc="-1" strike="noStrike">
              <a:solidFill>
                <a:srgbClr val="000000"/>
              </a:solidFill>
              <a:latin typeface="Calibri"/>
            </a:endParaRPr>
          </a:p>
          <a:p>
            <a:pPr marL="343080" indent="-342720">
              <a:lnSpc>
                <a:spcPct val="100000"/>
              </a:lnSpc>
              <a:spcBef>
                <a:spcPts val="479"/>
              </a:spcBef>
            </a:pPr>
            <a:r>
              <a:rPr b="0" i="1" lang="en-US" sz="2400" spc="-1" strike="noStrike" baseline="30000">
                <a:solidFill>
                  <a:srgbClr val="000000"/>
                </a:solidFill>
                <a:latin typeface="Times New Roman"/>
                <a:ea typeface="MS PGothic"/>
              </a:rPr>
              <a:t>                                       </a:t>
            </a:r>
            <a:r>
              <a:rPr b="0" i="1" lang="en-US" sz="2400" spc="-1" strike="noStrike">
                <a:solidFill>
                  <a:srgbClr val="000000"/>
                </a:solidFill>
                <a:latin typeface="Times New Roman"/>
                <a:ea typeface="MS PGothic"/>
              </a:rPr>
              <a:t>T= </a:t>
            </a:r>
            <a:r>
              <a:rPr b="0" i="1" lang="en-US" sz="2400" spc="-1" strike="noStrike">
                <a:solidFill>
                  <a:srgbClr val="000000"/>
                </a:solidFill>
                <a:latin typeface="Symbol"/>
                <a:ea typeface="MS PGothic"/>
              </a:rPr>
              <a:t></a:t>
            </a:r>
            <a:endParaRPr b="0" lang="en-US" sz="2400" spc="-1" strike="noStrike">
              <a:solidFill>
                <a:srgbClr val="000000"/>
              </a:solidFill>
              <a:latin typeface="Calibri"/>
            </a:endParaRPr>
          </a:p>
          <a:p>
            <a:pPr marL="343080" indent="-342720">
              <a:lnSpc>
                <a:spcPct val="100000"/>
              </a:lnSpc>
              <a:spcBef>
                <a:spcPts val="479"/>
              </a:spcBef>
            </a:pPr>
            <a:r>
              <a:rPr b="0" i="1"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0.5</a:t>
            </a:r>
            <a:endParaRPr b="0" lang="en-US" sz="2400" spc="-1" strike="noStrike">
              <a:solidFill>
                <a:srgbClr val="000000"/>
              </a:solidFill>
              <a:latin typeface="Calibri"/>
            </a:endParaRPr>
          </a:p>
          <a:p>
            <a:pPr marL="343080" indent="-342720">
              <a:lnSpc>
                <a:spcPct val="100000"/>
              </a:lnSpc>
              <a:spcBef>
                <a:spcPts val="479"/>
              </a:spcBef>
            </a:pPr>
            <a:r>
              <a:rPr b="0" i="1"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T</a:t>
            </a:r>
            <a:r>
              <a:rPr b="0" lang="en-US" sz="2400" spc="-1" strike="noStrike">
                <a:solidFill>
                  <a:srgbClr val="000000"/>
                </a:solidFill>
                <a:latin typeface="Times New Roman"/>
                <a:ea typeface="MS PGothic"/>
              </a:rPr>
              <a:t>= 1</a:t>
            </a:r>
            <a:r>
              <a:rPr b="0" i="1" lang="en-US" sz="2400" spc="-1" strike="noStrike">
                <a:solidFill>
                  <a:srgbClr val="000000"/>
                </a:solidFill>
                <a:latin typeface="Times New Roman"/>
                <a:ea typeface="MS PGothic"/>
              </a:rPr>
              <a:t>                      T=0                </a:t>
            </a:r>
            <a:endParaRPr b="0" lang="en-US" sz="2400" spc="-1" strike="noStrike">
              <a:solidFill>
                <a:srgbClr val="000000"/>
              </a:solidFill>
              <a:latin typeface="Calibri"/>
            </a:endParaRPr>
          </a:p>
          <a:p>
            <a:pPr marL="343080" indent="-342720">
              <a:lnSpc>
                <a:spcPct val="100000"/>
              </a:lnSpc>
              <a:spcBef>
                <a:spcPts val="479"/>
              </a:spcBef>
            </a:pPr>
            <a:r>
              <a:rPr b="0" i="1"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marL="343080" indent="-342720">
              <a:lnSpc>
                <a:spcPct val="100000"/>
              </a:lnSpc>
              <a:spcBef>
                <a:spcPts val="479"/>
              </a:spcBef>
            </a:pPr>
            <a:r>
              <a:rPr b="0" i="1" lang="en-US" sz="2400" spc="-1" strike="noStrike">
                <a:solidFill>
                  <a:srgbClr val="000000"/>
                </a:solidFill>
                <a:latin typeface="Times New Roman"/>
                <a:ea typeface="MS PGothic"/>
              </a:rPr>
              <a:t>                                   </a:t>
            </a:r>
            <a:endParaRPr b="0" lang="en-US" sz="2400" spc="-1" strike="noStrike">
              <a:solidFill>
                <a:srgbClr val="000000"/>
              </a:solidFill>
              <a:latin typeface="Calibri"/>
            </a:endParaRPr>
          </a:p>
        </p:txBody>
      </p:sp>
      <p:sp>
        <p:nvSpPr>
          <p:cNvPr id="233" name="Line 3"/>
          <p:cNvSpPr/>
          <p:nvPr/>
        </p:nvSpPr>
        <p:spPr>
          <a:xfrm>
            <a:off x="1752480" y="3733560"/>
            <a:ext cx="4724280" cy="1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4" name="Line 4"/>
          <p:cNvSpPr/>
          <p:nvPr/>
        </p:nvSpPr>
        <p:spPr>
          <a:xfrm>
            <a:off x="1752480" y="3733560"/>
            <a:ext cx="76320" cy="23623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5" name="Line 5"/>
          <p:cNvSpPr/>
          <p:nvPr/>
        </p:nvSpPr>
        <p:spPr>
          <a:xfrm flipH="1">
            <a:off x="6475320" y="3735360"/>
            <a:ext cx="3240" cy="2286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6" name="Line 6"/>
          <p:cNvSpPr/>
          <p:nvPr/>
        </p:nvSpPr>
        <p:spPr>
          <a:xfrm>
            <a:off x="1828800" y="6095880"/>
            <a:ext cx="464796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7" name="Line 7"/>
          <p:cNvSpPr/>
          <p:nvPr/>
        </p:nvSpPr>
        <p:spPr>
          <a:xfrm>
            <a:off x="4038480" y="3733560"/>
            <a:ext cx="76320" cy="23623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8" name="Line 8"/>
          <p:cNvSpPr/>
          <p:nvPr/>
        </p:nvSpPr>
        <p:spPr>
          <a:xfrm>
            <a:off x="1828800" y="5257800"/>
            <a:ext cx="464796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39" name="Line 9"/>
          <p:cNvSpPr/>
          <p:nvPr/>
        </p:nvSpPr>
        <p:spPr>
          <a:xfrm>
            <a:off x="4038480" y="4495680"/>
            <a:ext cx="243828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40" name="CustomShape 10"/>
          <p:cNvSpPr/>
          <p:nvPr/>
        </p:nvSpPr>
        <p:spPr>
          <a:xfrm>
            <a:off x="4083120" y="4460760"/>
            <a:ext cx="2412720" cy="929880"/>
          </a:xfrm>
          <a:custGeom>
            <a:avLst/>
            <a:gdLst/>
            <a:ahLst/>
            <a:rect l="l" t="t" r="r" b="b"/>
            <a:pathLst>
              <a:path w="2412124" h="930166">
                <a:moveTo>
                  <a:pt x="0" y="930166"/>
                </a:moveTo>
                <a:cubicBezTo>
                  <a:pt x="34865" y="895301"/>
                  <a:pt x="56880" y="879470"/>
                  <a:pt x="78828" y="835573"/>
                </a:cubicBezTo>
                <a:cubicBezTo>
                  <a:pt x="86260" y="820709"/>
                  <a:pt x="82842" y="800027"/>
                  <a:pt x="94593" y="788276"/>
                </a:cubicBezTo>
                <a:cubicBezTo>
                  <a:pt x="111211" y="771658"/>
                  <a:pt x="137250" y="768405"/>
                  <a:pt x="157655" y="756745"/>
                </a:cubicBezTo>
                <a:cubicBezTo>
                  <a:pt x="174106" y="747344"/>
                  <a:pt x="189186" y="735724"/>
                  <a:pt x="204952" y="725214"/>
                </a:cubicBezTo>
                <a:cubicBezTo>
                  <a:pt x="232657" y="642097"/>
                  <a:pt x="202406" y="709350"/>
                  <a:pt x="268014" y="630621"/>
                </a:cubicBezTo>
                <a:cubicBezTo>
                  <a:pt x="280144" y="616065"/>
                  <a:pt x="287709" y="598121"/>
                  <a:pt x="299545" y="583325"/>
                </a:cubicBezTo>
                <a:cubicBezTo>
                  <a:pt x="308830" y="571718"/>
                  <a:pt x="321791" y="563400"/>
                  <a:pt x="331076" y="551793"/>
                </a:cubicBezTo>
                <a:cubicBezTo>
                  <a:pt x="342912" y="536997"/>
                  <a:pt x="349209" y="517895"/>
                  <a:pt x="362607" y="504497"/>
                </a:cubicBezTo>
                <a:cubicBezTo>
                  <a:pt x="376005" y="491099"/>
                  <a:pt x="395347" y="485096"/>
                  <a:pt x="409903" y="472966"/>
                </a:cubicBezTo>
                <a:cubicBezTo>
                  <a:pt x="512871" y="387159"/>
                  <a:pt x="400110" y="466994"/>
                  <a:pt x="504497" y="362607"/>
                </a:cubicBezTo>
                <a:cubicBezTo>
                  <a:pt x="526781" y="340323"/>
                  <a:pt x="590124" y="311911"/>
                  <a:pt x="614855" y="299545"/>
                </a:cubicBezTo>
                <a:cubicBezTo>
                  <a:pt x="625365" y="283780"/>
                  <a:pt x="632988" y="265647"/>
                  <a:pt x="646386" y="252249"/>
                </a:cubicBezTo>
                <a:cubicBezTo>
                  <a:pt x="659784" y="238851"/>
                  <a:pt x="676368" y="228413"/>
                  <a:pt x="693683" y="220718"/>
                </a:cubicBezTo>
                <a:cubicBezTo>
                  <a:pt x="761115" y="190748"/>
                  <a:pt x="787139" y="191764"/>
                  <a:pt x="851338" y="173421"/>
                </a:cubicBezTo>
                <a:cubicBezTo>
                  <a:pt x="867317" y="168856"/>
                  <a:pt x="882869" y="162911"/>
                  <a:pt x="898634" y="157656"/>
                </a:cubicBezTo>
                <a:cubicBezTo>
                  <a:pt x="914400" y="147146"/>
                  <a:pt x="928983" y="134599"/>
                  <a:pt x="945931" y="126125"/>
                </a:cubicBezTo>
                <a:cubicBezTo>
                  <a:pt x="960795" y="118693"/>
                  <a:pt x="977249" y="114925"/>
                  <a:pt x="993228" y="110359"/>
                </a:cubicBezTo>
                <a:cubicBezTo>
                  <a:pt x="1105412" y="78306"/>
                  <a:pt x="1111051" y="90682"/>
                  <a:pt x="1277007" y="78828"/>
                </a:cubicBezTo>
                <a:cubicBezTo>
                  <a:pt x="1385451" y="42679"/>
                  <a:pt x="1253739" y="92124"/>
                  <a:pt x="1387365" y="15766"/>
                </a:cubicBezTo>
                <a:cubicBezTo>
                  <a:pt x="1401794" y="7521"/>
                  <a:pt x="1418896" y="5255"/>
                  <a:pt x="1434662" y="0"/>
                </a:cubicBezTo>
                <a:cubicBezTo>
                  <a:pt x="1775697" y="56840"/>
                  <a:pt x="1622937" y="38615"/>
                  <a:pt x="1891862" y="63062"/>
                </a:cubicBezTo>
                <a:cubicBezTo>
                  <a:pt x="1907628" y="68317"/>
                  <a:pt x="1923126" y="74455"/>
                  <a:pt x="1939159" y="78828"/>
                </a:cubicBezTo>
                <a:cubicBezTo>
                  <a:pt x="1980967" y="90230"/>
                  <a:pt x="2065283" y="110359"/>
                  <a:pt x="2065283" y="110359"/>
                </a:cubicBezTo>
                <a:lnTo>
                  <a:pt x="2159876" y="78828"/>
                </a:lnTo>
                <a:cubicBezTo>
                  <a:pt x="2271986" y="41457"/>
                  <a:pt x="2190541" y="63062"/>
                  <a:pt x="2412124" y="63062"/>
                </a:cubicBezTo>
              </a:path>
            </a:pathLst>
          </a:custGeom>
          <a:noFill/>
          <a:ln>
            <a:solidFill>
              <a:srgbClr val="4a7ebb"/>
            </a:solidFill>
            <a:round/>
          </a:ln>
        </p:spPr>
        <p:style>
          <a:lnRef idx="1">
            <a:schemeClr val="accent1"/>
          </a:lnRef>
          <a:fillRef idx="0">
            <a:schemeClr val="accent1"/>
          </a:fillRef>
          <a:effectRef idx="0">
            <a:schemeClr val="accent1"/>
          </a:effectRef>
          <a:fontRef idx="minor"/>
        </p:style>
      </p:sp>
      <p:sp>
        <p:nvSpPr>
          <p:cNvPr id="241" name="CustomShape 11"/>
          <p:cNvSpPr/>
          <p:nvPr/>
        </p:nvSpPr>
        <p:spPr>
          <a:xfrm>
            <a:off x="1892160" y="5281560"/>
            <a:ext cx="2285640" cy="850680"/>
          </a:xfrm>
          <a:custGeom>
            <a:avLst/>
            <a:gdLst/>
            <a:ahLst/>
            <a:rect l="l" t="t" r="r" b="b"/>
            <a:pathLst>
              <a:path w="2286000" h="851338">
                <a:moveTo>
                  <a:pt x="0" y="851338"/>
                </a:moveTo>
                <a:cubicBezTo>
                  <a:pt x="15766" y="830317"/>
                  <a:pt x="21806" y="794649"/>
                  <a:pt x="47297" y="788276"/>
                </a:cubicBezTo>
                <a:cubicBezTo>
                  <a:pt x="80582" y="779955"/>
                  <a:pt x="218674" y="809939"/>
                  <a:pt x="268014" y="819807"/>
                </a:cubicBezTo>
                <a:cubicBezTo>
                  <a:pt x="404648" y="814552"/>
                  <a:pt x="541907" y="818112"/>
                  <a:pt x="677917" y="804042"/>
                </a:cubicBezTo>
                <a:cubicBezTo>
                  <a:pt x="696764" y="802092"/>
                  <a:pt x="707899" y="780206"/>
                  <a:pt x="725214" y="772511"/>
                </a:cubicBezTo>
                <a:cubicBezTo>
                  <a:pt x="792645" y="742542"/>
                  <a:pt x="818671" y="743556"/>
                  <a:pt x="882869" y="725214"/>
                </a:cubicBezTo>
                <a:cubicBezTo>
                  <a:pt x="1041191" y="679979"/>
                  <a:pt x="796087" y="742970"/>
                  <a:pt x="993228" y="693683"/>
                </a:cubicBezTo>
                <a:cubicBezTo>
                  <a:pt x="1003738" y="677917"/>
                  <a:pt x="1008691" y="656428"/>
                  <a:pt x="1024759" y="646386"/>
                </a:cubicBezTo>
                <a:cubicBezTo>
                  <a:pt x="1052944" y="628771"/>
                  <a:pt x="1086761" y="621373"/>
                  <a:pt x="1119352" y="614855"/>
                </a:cubicBezTo>
                <a:cubicBezTo>
                  <a:pt x="1219426" y="594841"/>
                  <a:pt x="1172183" y="605589"/>
                  <a:pt x="1261241" y="583324"/>
                </a:cubicBezTo>
                <a:cubicBezTo>
                  <a:pt x="1266496" y="567559"/>
                  <a:pt x="1264030" y="546409"/>
                  <a:pt x="1277007" y="536028"/>
                </a:cubicBezTo>
                <a:cubicBezTo>
                  <a:pt x="1293927" y="522492"/>
                  <a:pt x="1319235" y="526215"/>
                  <a:pt x="1340069" y="520262"/>
                </a:cubicBezTo>
                <a:cubicBezTo>
                  <a:pt x="1356048" y="515697"/>
                  <a:pt x="1371387" y="509062"/>
                  <a:pt x="1387366" y="504497"/>
                </a:cubicBezTo>
                <a:cubicBezTo>
                  <a:pt x="1456926" y="484623"/>
                  <a:pt x="1437253" y="495642"/>
                  <a:pt x="1497724" y="472966"/>
                </a:cubicBezTo>
                <a:cubicBezTo>
                  <a:pt x="1524222" y="463029"/>
                  <a:pt x="1549097" y="448299"/>
                  <a:pt x="1576552" y="441435"/>
                </a:cubicBezTo>
                <a:cubicBezTo>
                  <a:pt x="1612602" y="432422"/>
                  <a:pt x="1650124" y="430924"/>
                  <a:pt x="1686910" y="425669"/>
                </a:cubicBezTo>
                <a:lnTo>
                  <a:pt x="1781504" y="394138"/>
                </a:lnTo>
                <a:lnTo>
                  <a:pt x="1828800" y="378373"/>
                </a:lnTo>
                <a:cubicBezTo>
                  <a:pt x="1887061" y="290981"/>
                  <a:pt x="1826997" y="360106"/>
                  <a:pt x="1907628" y="315311"/>
                </a:cubicBezTo>
                <a:cubicBezTo>
                  <a:pt x="1940755" y="296907"/>
                  <a:pt x="2002221" y="252249"/>
                  <a:pt x="2002221" y="252249"/>
                </a:cubicBezTo>
                <a:cubicBezTo>
                  <a:pt x="2007476" y="236483"/>
                  <a:pt x="2006235" y="216703"/>
                  <a:pt x="2017986" y="204952"/>
                </a:cubicBezTo>
                <a:cubicBezTo>
                  <a:pt x="2044782" y="178156"/>
                  <a:pt x="2081048" y="162911"/>
                  <a:pt x="2112579" y="141890"/>
                </a:cubicBezTo>
                <a:cubicBezTo>
                  <a:pt x="2179429" y="97324"/>
                  <a:pt x="2142931" y="118832"/>
                  <a:pt x="2222938" y="78828"/>
                </a:cubicBezTo>
                <a:cubicBezTo>
                  <a:pt x="2262714" y="19163"/>
                  <a:pt x="2241071" y="44929"/>
                  <a:pt x="2286000" y="0"/>
                </a:cubicBezTo>
              </a:path>
            </a:pathLst>
          </a:custGeom>
          <a:noFill/>
          <a:ln>
            <a:solidFill>
              <a:srgbClr val="4a7ebb"/>
            </a:solidFill>
            <a:round/>
          </a:ln>
        </p:spPr>
        <p:style>
          <a:lnRef idx="1">
            <a:schemeClr val="accent1"/>
          </a:lnRef>
          <a:fillRef idx="0">
            <a:schemeClr val="accent1"/>
          </a:fillRef>
          <a:effectRef idx="0">
            <a:schemeClr val="accent1"/>
          </a:effectRef>
          <a:fontRef idx="minor"/>
        </p:style>
      </p:sp>
      <p:sp>
        <p:nvSpPr>
          <p:cNvPr id="242" name="CustomShape 12"/>
          <p:cNvSpPr/>
          <p:nvPr/>
        </p:nvSpPr>
        <p:spPr>
          <a:xfrm>
            <a:off x="3657600" y="6172200"/>
            <a:ext cx="9140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ahoma"/>
                <a:ea typeface="MS PGothic"/>
              </a:rPr>
              <a:t>    </a:t>
            </a:r>
            <a:r>
              <a:rPr b="0" lang="en-IN" sz="1800" spc="-1" strike="noStrike">
                <a:solidFill>
                  <a:srgbClr val="000000"/>
                </a:solidFill>
                <a:latin typeface="Tahoma"/>
                <a:ea typeface="MS PGothic"/>
              </a:rPr>
              <a:t>0</a:t>
            </a:r>
            <a:endParaRPr b="0" lang="en-IN" sz="1800" spc="-1" strike="noStrike">
              <a:latin typeface="Arial"/>
            </a:endParaRPr>
          </a:p>
          <a:p>
            <a:pPr>
              <a:lnSpc>
                <a:spcPct val="100000"/>
              </a:lnSpc>
            </a:pPr>
            <a:r>
              <a:rPr b="0" lang="en-IN" sz="1800" spc="-1" strike="noStrike">
                <a:solidFill>
                  <a:srgbClr val="000000"/>
                </a:solidFill>
                <a:latin typeface="Tahoma"/>
                <a:ea typeface="MS PGothic"/>
              </a:rPr>
              <a:t>   </a:t>
            </a:r>
            <a:r>
              <a:rPr b="0" lang="en-IN" sz="1800" spc="-1" strike="noStrike">
                <a:solidFill>
                  <a:srgbClr val="000000"/>
                </a:solidFill>
                <a:latin typeface="Symbol"/>
                <a:ea typeface="MS PGothic"/>
              </a:rPr>
              <a:t></a:t>
            </a:r>
            <a:r>
              <a:rPr b="0" lang="en-IN" sz="1800" spc="-1" strike="noStrike">
                <a:solidFill>
                  <a:srgbClr val="000000"/>
                </a:solidFill>
                <a:latin typeface="Times New Roman"/>
                <a:ea typeface="MS PGothic"/>
              </a:rPr>
              <a:t>E</a:t>
            </a:r>
            <a:endParaRPr b="0" lang="en-IN" sz="1800" spc="-1" strike="noStrike">
              <a:latin typeface="Arial"/>
            </a:endParaRPr>
          </a:p>
        </p:txBody>
      </p:sp>
      <p:sp>
        <p:nvSpPr>
          <p:cNvPr id="243" name="CustomShape 13"/>
          <p:cNvSpPr/>
          <p:nvPr/>
        </p:nvSpPr>
        <p:spPr>
          <a:xfrm>
            <a:off x="6400800" y="6248520"/>
            <a:ext cx="5331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ahoma"/>
                <a:ea typeface="MS PGothic"/>
              </a:rPr>
              <a:t>6</a:t>
            </a:r>
            <a:endParaRPr b="0" lang="en-IN" sz="1800" spc="-1" strike="noStrike">
              <a:latin typeface="Arial"/>
            </a:endParaRPr>
          </a:p>
        </p:txBody>
      </p:sp>
      <p:sp>
        <p:nvSpPr>
          <p:cNvPr id="244" name="CustomShape 14"/>
          <p:cNvSpPr/>
          <p:nvPr/>
        </p:nvSpPr>
        <p:spPr>
          <a:xfrm>
            <a:off x="1676520" y="6172200"/>
            <a:ext cx="4568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ahoma"/>
                <a:ea typeface="MS PGothic"/>
              </a:rPr>
              <a:t>-6</a:t>
            </a:r>
            <a:endParaRPr b="0" lang="en-IN" sz="1800" spc="-1" strike="noStrike">
              <a:latin typeface="Arial"/>
            </a:endParaRPr>
          </a:p>
        </p:txBody>
      </p:sp>
      <p:sp>
        <p:nvSpPr>
          <p:cNvPr id="245" name="CustomShape 15"/>
          <p:cNvSpPr/>
          <p:nvPr/>
        </p:nvSpPr>
        <p:spPr>
          <a:xfrm>
            <a:off x="6705720" y="3718080"/>
            <a:ext cx="2133360" cy="30160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MS PGothic"/>
              </a:rPr>
              <a:t>Probability with </a:t>
            </a:r>
            <a:r>
              <a:rPr b="0" lang="en-IN" sz="1800" spc="-1" strike="noStrike">
                <a:solidFill>
                  <a:srgbClr val="000000"/>
                </a:solidFill>
                <a:latin typeface="Symbol"/>
                <a:ea typeface="MS PGothic"/>
              </a:rPr>
              <a:t></a:t>
            </a:r>
            <a:r>
              <a:rPr b="0" lang="en-IN" sz="1800" spc="-1" strike="noStrike">
                <a:solidFill>
                  <a:srgbClr val="000000"/>
                </a:solidFill>
                <a:latin typeface="Times New Roman"/>
                <a:ea typeface="MS PGothic"/>
              </a:rPr>
              <a:t>E &gt; 0 is always higher than the probability with </a:t>
            </a:r>
            <a:r>
              <a:rPr b="0" lang="en-IN" sz="1800" spc="-1" strike="noStrike">
                <a:solidFill>
                  <a:srgbClr val="000000"/>
                </a:solidFill>
                <a:latin typeface="Symbol"/>
                <a:ea typeface="MS PGothic"/>
              </a:rPr>
              <a:t></a:t>
            </a:r>
            <a:r>
              <a:rPr b="0" lang="en-IN" sz="1800" spc="-1" strike="noStrike">
                <a:solidFill>
                  <a:srgbClr val="000000"/>
                </a:solidFill>
                <a:latin typeface="Times New Roman"/>
                <a:ea typeface="MS PGothic"/>
              </a:rPr>
              <a:t>E &lt; 0 for any temperature.</a:t>
            </a:r>
            <a:endParaRPr b="0" lang="en-IN" sz="1800" spc="-1" strike="noStrike">
              <a:latin typeface="Arial"/>
            </a:endParaRPr>
          </a:p>
          <a:p>
            <a:pPr>
              <a:lnSpc>
                <a:spcPct val="100000"/>
              </a:lnSpc>
            </a:pPr>
            <a:endParaRPr b="0" lang="en-IN" sz="1800" spc="-1" strike="noStrike">
              <a:latin typeface="Arial"/>
            </a:endParaRPr>
          </a:p>
          <a:p>
            <a:pPr marL="216000" indent="-216000">
              <a:lnSpc>
                <a:spcPct val="100000"/>
              </a:lnSpc>
              <a:buClr>
                <a:srgbClr val="000000"/>
              </a:buClr>
              <a:buFont typeface="Arial"/>
              <a:buChar char="•"/>
            </a:pPr>
            <a:r>
              <a:rPr b="0" lang="en-IN" sz="1800" spc="-1" strike="noStrike">
                <a:solidFill>
                  <a:srgbClr val="000000"/>
                </a:solidFill>
                <a:latin typeface="Times New Roman"/>
                <a:ea typeface="MS PGothic"/>
              </a:rPr>
              <a:t> </a:t>
            </a:r>
            <a:r>
              <a:rPr b="0" lang="en-IN" sz="1800" spc="-1" strike="noStrike">
                <a:solidFill>
                  <a:srgbClr val="000000"/>
                </a:solidFill>
                <a:latin typeface="Times New Roman"/>
                <a:ea typeface="MS PGothic"/>
              </a:rPr>
              <a:t>Since system energy always decreases.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MS PGothic"/>
              </a:rPr>
              <a:t> </a:t>
            </a:r>
            <a:endParaRPr b="0" lang="en-IN" sz="1800" spc="-1" strike="noStrike">
              <a:latin typeface="Arial"/>
            </a:endParaRPr>
          </a:p>
        </p:txBody>
      </p:sp>
      <p:sp>
        <p:nvSpPr>
          <p:cNvPr id="246" name="Line 16"/>
          <p:cNvSpPr/>
          <p:nvPr/>
        </p:nvSpPr>
        <p:spPr>
          <a:xfrm>
            <a:off x="1828800" y="5257800"/>
            <a:ext cx="472428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Stochastic Update Rule</a:t>
            </a:r>
            <a:endParaRPr b="0" lang="en-US" sz="4000" spc="-1" strike="noStrike">
              <a:solidFill>
                <a:srgbClr val="000000"/>
              </a:solidFill>
              <a:latin typeface="Tahoma"/>
            </a:endParaRPr>
          </a:p>
        </p:txBody>
      </p:sp>
      <p:sp>
        <p:nvSpPr>
          <p:cNvPr id="24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i="1" lang="en-US" sz="2400" spc="-1" strike="noStrike" baseline="30000">
                <a:solidFill>
                  <a:srgbClr val="000000"/>
                </a:solidFill>
                <a:latin typeface="Times New Roman"/>
                <a:ea typeface="MS PGothic"/>
              </a:rPr>
              <a:t>new</a:t>
            </a:r>
            <a:r>
              <a:rPr b="0" lang="en-US" sz="2400" spc="-1" strike="noStrike">
                <a:solidFill>
                  <a:srgbClr val="000000"/>
                </a:solidFill>
                <a:latin typeface="Times New Roman"/>
                <a:ea typeface="MS PGothic"/>
              </a:rPr>
              <a:t> = 1 if z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p</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 [1+exp(-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E</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 T)]</a:t>
            </a:r>
            <a:r>
              <a:rPr b="0" lang="en-US" sz="2400" spc="-1" strike="noStrike" baseline="30000">
                <a:solidFill>
                  <a:srgbClr val="000000"/>
                </a:solidFill>
                <a:latin typeface="Times New Roman"/>
                <a:ea typeface="MS PGothic"/>
              </a:rPr>
              <a:t>-1 </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baseline="30000">
                <a:solidFill>
                  <a:srgbClr val="000000"/>
                </a:solidFill>
                <a:latin typeface="Times New Roman"/>
                <a:ea typeface="MS PGothic"/>
              </a:rPr>
              <a:t>                     </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i="1" lang="en-US" sz="2400" spc="-1" strike="noStrike" baseline="30000">
                <a:solidFill>
                  <a:srgbClr val="000000"/>
                </a:solidFill>
                <a:latin typeface="Times New Roman"/>
                <a:ea typeface="MS PGothic"/>
              </a:rPr>
              <a:t>old</a:t>
            </a:r>
            <a:r>
              <a:rPr b="0" lang="en-US" sz="2400" spc="-1" strike="noStrike">
                <a:solidFill>
                  <a:srgbClr val="000000"/>
                </a:solidFill>
                <a:latin typeface="Times New Roman"/>
                <a:ea typeface="MS PGothic"/>
              </a:rPr>
              <a:t>    otherwise,</a:t>
            </a:r>
            <a:endParaRPr b="0" lang="en-US" sz="2400" spc="-1" strike="noStrike">
              <a:solidFill>
                <a:srgbClr val="000000"/>
              </a:solidFill>
              <a:latin typeface="Calibri"/>
            </a:endParaRPr>
          </a:p>
          <a:p>
            <a:pPr marL="343080" indent="-342720">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is 1 or 0 for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 1,2,…</a:t>
            </a:r>
            <a:r>
              <a:rPr b="0" i="1" lang="en-US" sz="2400" spc="-1" strike="noStrike">
                <a:solidFill>
                  <a:srgbClr val="000000"/>
                </a:solidFill>
                <a:latin typeface="Times New Roman"/>
                <a:ea typeface="MS PGothic"/>
              </a:rPr>
              <a:t>n</a:t>
            </a:r>
            <a:r>
              <a:rPr b="0" lang="en-US" sz="2400" spc="-1" strike="noStrike">
                <a:solidFill>
                  <a:srgbClr val="000000"/>
                </a:solidFill>
                <a:latin typeface="Times New Roman"/>
                <a:ea typeface="MS PGothic"/>
              </a:rPr>
              <a:t> and z is a random number between 0 and 1.</a:t>
            </a:r>
            <a:endParaRPr b="0" lang="en-US" sz="2400" spc="-1" strike="noStrike">
              <a:solidFill>
                <a:srgbClr val="000000"/>
              </a:solidFill>
              <a:latin typeface="Calibri"/>
            </a:endParaRPr>
          </a:p>
          <a:p>
            <a:pPr marL="343080" indent="-342720">
              <a:lnSpc>
                <a:spcPct val="100000"/>
              </a:lnSpc>
            </a:pPr>
            <a:r>
              <a:rPr b="0" lang="en-US" sz="2400" spc="-1" strike="noStrike">
                <a:solidFill>
                  <a:srgbClr val="000000"/>
                </a:solidFill>
                <a:latin typeface="Times New Roman"/>
                <a:ea typeface="MS PGothic"/>
              </a:rPr>
              <a:t> </a:t>
            </a:r>
            <a:r>
              <a:rPr b="0" lang="en-US" sz="12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                                                    </a:t>
            </a:r>
            <a:r>
              <a:rPr b="0" i="1" lang="en-US" sz="1800" spc="-1" strike="noStrike">
                <a:solidFill>
                  <a:srgbClr val="000000"/>
                </a:solidFill>
                <a:latin typeface="Times New Roman"/>
                <a:ea typeface="MS PGothic"/>
              </a:rPr>
              <a:t>n</a:t>
            </a:r>
            <a:endParaRPr b="0" lang="en-US" sz="1800" spc="-1" strike="noStrike">
              <a:solidFill>
                <a:srgbClr val="000000"/>
              </a:solidFill>
              <a:latin typeface="Calibri"/>
            </a:endParaRPr>
          </a:p>
          <a:p>
            <a:pPr marL="343080" indent="-342720">
              <a:lnSpc>
                <a:spcPct val="100000"/>
              </a:lnSpc>
              <a:buClr>
                <a:srgbClr val="000000"/>
              </a:buClr>
              <a:buFont typeface="Arial"/>
              <a:buChar char="•"/>
            </a:pP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E</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is defined by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E</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 E</a:t>
            </a:r>
            <a:r>
              <a:rPr b="0" i="1" lang="en-US" sz="2400" spc="-1" strike="noStrike" baseline="-25000">
                <a:solidFill>
                  <a:srgbClr val="000000"/>
                </a:solidFill>
                <a:latin typeface="Times New Roman"/>
                <a:ea typeface="MS PGothic"/>
              </a:rPr>
              <a:t>y</a:t>
            </a:r>
            <a:r>
              <a:rPr b="0" i="1" lang="en-US" sz="1700" spc="-1" strike="noStrike" baseline="-25000">
                <a:solidFill>
                  <a:srgbClr val="000000"/>
                </a:solidFill>
                <a:latin typeface="Times New Roman"/>
                <a:ea typeface="MS PGothic"/>
              </a:rPr>
              <a:t>i</a:t>
            </a:r>
            <a:r>
              <a:rPr b="0" lang="en-US" sz="2400" spc="-1" strike="noStrike" baseline="-25000">
                <a:solidFill>
                  <a:srgbClr val="000000"/>
                </a:solidFill>
                <a:latin typeface="Times New Roman"/>
                <a:ea typeface="MS PGothic"/>
              </a:rPr>
              <a:t> =0 </a:t>
            </a:r>
            <a:r>
              <a:rPr b="0" lang="en-US" sz="2400" spc="-1" strike="noStrike">
                <a:solidFill>
                  <a:srgbClr val="000000"/>
                </a:solidFill>
                <a:latin typeface="Times New Roman"/>
                <a:ea typeface="MS PGothic"/>
              </a:rPr>
              <a:t>- E</a:t>
            </a:r>
            <a:r>
              <a:rPr b="0" i="1" lang="en-US" sz="2400" spc="-1" strike="noStrike" baseline="-25000">
                <a:solidFill>
                  <a:srgbClr val="000000"/>
                </a:solidFill>
                <a:latin typeface="Times New Roman"/>
                <a:ea typeface="MS PGothic"/>
              </a:rPr>
              <a:t>yi</a:t>
            </a:r>
            <a:r>
              <a:rPr b="0" lang="en-US" sz="2400" spc="-1" strike="noStrike" baseline="-25000">
                <a:solidFill>
                  <a:srgbClr val="000000"/>
                </a:solidFill>
                <a:latin typeface="Times New Roman"/>
                <a:ea typeface="MS PGothic"/>
              </a:rPr>
              <a:t> =1</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0" i="1" lang="en-US" sz="2400" spc="-1" strike="noStrike">
                <a:solidFill>
                  <a:srgbClr val="000000"/>
                </a:solidFill>
                <a:latin typeface="Times New Roman"/>
                <a:ea typeface="MS PGothic"/>
              </a:rPr>
              <a:t> w</a:t>
            </a:r>
            <a:r>
              <a:rPr b="0" i="1" lang="en-US" sz="2400" spc="-1" strike="noStrike" baseline="-25000">
                <a:solidFill>
                  <a:srgbClr val="000000"/>
                </a:solidFill>
                <a:latin typeface="Times New Roman"/>
                <a:ea typeface="MS PGothic"/>
              </a:rPr>
              <a:t>ij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j</a:t>
            </a:r>
            <a:r>
              <a:rPr b="0" i="1" lang="en-US" sz="2400" spc="-1" strike="noStrike">
                <a:solidFill>
                  <a:srgbClr val="000000"/>
                </a:solidFill>
                <a:latin typeface="Times New Roman"/>
                <a:ea typeface="MS PGothic"/>
              </a:rPr>
              <a:t> = net</a:t>
            </a:r>
            <a:r>
              <a:rPr b="0" i="1" lang="en-US" sz="2400" spc="-1" strike="noStrike" baseline="-25000">
                <a:solidFill>
                  <a:srgbClr val="000000"/>
                </a:solidFill>
                <a:latin typeface="Times New Roman"/>
                <a:ea typeface="MS PGothic"/>
              </a:rPr>
              <a:t>i</a:t>
            </a:r>
            <a:endParaRPr b="0" lang="en-US" sz="2400" spc="-1" strike="noStrike">
              <a:solidFill>
                <a:srgbClr val="000000"/>
              </a:solidFill>
              <a:latin typeface="Calibri"/>
            </a:endParaRPr>
          </a:p>
          <a:p>
            <a:pPr marL="343080" indent="-342720">
              <a:lnSpc>
                <a:spcPct val="100000"/>
              </a:lnSpc>
            </a:pPr>
            <a:r>
              <a:rPr b="0" i="1" lang="en-US" sz="2400" spc="-1" strike="noStrike" baseline="-25000">
                <a:solidFill>
                  <a:srgbClr val="000000"/>
                </a:solidFill>
                <a:latin typeface="Times New Roman"/>
                <a:ea typeface="MS PGothic"/>
              </a:rPr>
              <a:t>                                                                                                   </a:t>
            </a:r>
            <a:r>
              <a:rPr b="0" lang="en-US" sz="2400" spc="-1" strike="noStrike" baseline="-25000">
                <a:solidFill>
                  <a:srgbClr val="000000"/>
                </a:solidFill>
                <a:latin typeface="Times New Roman"/>
                <a:ea typeface="MS PGothic"/>
              </a:rPr>
              <a:t>j=1</a:t>
            </a:r>
            <a:endParaRPr b="0" lang="en-US" sz="2400" spc="-1" strike="noStrike">
              <a:solidFill>
                <a:srgbClr val="000000"/>
              </a:solidFill>
              <a:latin typeface="Calibri"/>
            </a:endParaRPr>
          </a:p>
          <a:p>
            <a:pPr marL="343080" indent="-342720">
              <a:lnSpc>
                <a:spcPct val="100000"/>
              </a:lnSpc>
              <a:buClr>
                <a:srgbClr val="000000"/>
              </a:buClr>
              <a:buFont typeface="Arial"/>
              <a:buChar char="•"/>
            </a:pPr>
            <a:r>
              <a:rPr b="0" lang="en-US" sz="2400" spc="-1" strike="noStrike">
                <a:solidFill>
                  <a:srgbClr val="000000"/>
                </a:solidFill>
                <a:latin typeface="Times New Roman"/>
                <a:ea typeface="MS PGothic"/>
              </a:rPr>
              <a:t>The update rule is performed asynchronously and randomly.</a:t>
            </a:r>
            <a:endParaRPr b="0" lang="en-US" sz="2400" spc="-1" strike="noStrike">
              <a:solidFill>
                <a:srgbClr val="000000"/>
              </a:solidFill>
              <a:latin typeface="Calibri"/>
            </a:endParaRPr>
          </a:p>
          <a:p>
            <a:pPr>
              <a:lnSpc>
                <a:spcPct val="100000"/>
              </a:lnSpc>
            </a:pPr>
            <a:endParaRPr b="0" lang="en-US" sz="2400" spc="-1" strike="noStrike">
              <a:solidFill>
                <a:srgbClr val="000000"/>
              </a:solidFill>
              <a:latin typeface="Calibri"/>
            </a:endParaRPr>
          </a:p>
          <a:p>
            <a:pPr marL="343080" indent="-342720">
              <a:lnSpc>
                <a:spcPct val="100000"/>
              </a:lnSpc>
              <a:buClr>
                <a:srgbClr val="000000"/>
              </a:buClr>
              <a:buFont typeface="Arial"/>
              <a:buChar char="•"/>
            </a:pPr>
            <a:r>
              <a:rPr b="0" lang="en-US" sz="2400" spc="-1" strike="noStrike">
                <a:solidFill>
                  <a:srgbClr val="000000"/>
                </a:solidFill>
                <a:latin typeface="Times New Roman"/>
                <a:ea typeface="MS PGothic"/>
              </a:rPr>
              <a:t>Temperature T is lowered either when the energy has dropped quite a bit or when a sufficiently large number of updates has occurred.</a:t>
            </a:r>
            <a:endParaRPr b="0" lang="en-US" sz="2400" spc="-1" strike="noStrike">
              <a:solidFill>
                <a:srgbClr val="000000"/>
              </a:solidFill>
              <a:latin typeface="Calibri"/>
            </a:endParaRPr>
          </a:p>
          <a:p>
            <a:pPr>
              <a:lnSpc>
                <a:spcPct val="100000"/>
              </a:lnSpc>
            </a:pPr>
            <a:endParaRPr b="0" lang="en-US" sz="2400" spc="-1" strike="noStrike">
              <a:solidFill>
                <a:srgbClr val="000000"/>
              </a:solidFill>
              <a:latin typeface="Calibri"/>
            </a:endParaRPr>
          </a:p>
          <a:p>
            <a:pPr>
              <a:lnSpc>
                <a:spcPct val="100000"/>
              </a:lnSpc>
            </a:pPr>
            <a:endParaRPr b="0" lang="en-US" sz="2400" spc="-1" strike="noStrike">
              <a:solidFill>
                <a:srgbClr val="000000"/>
              </a:solidFill>
              <a:latin typeface="Calibri"/>
            </a:endParaRPr>
          </a:p>
          <a:p>
            <a:pPr>
              <a:lnSpc>
                <a:spcPct val="100000"/>
              </a:lnSpc>
            </a:pPr>
            <a:endParaRPr b="0" lang="en-US" sz="2400" spc="-1" strike="noStrike">
              <a:solidFill>
                <a:srgbClr val="000000"/>
              </a:solidFill>
              <a:latin typeface="Calibri"/>
            </a:endParaRPr>
          </a:p>
          <a:p>
            <a:pPr marL="343080" indent="-342720">
              <a:lnSpc>
                <a:spcPct val="100000"/>
              </a:lnSpc>
            </a:pPr>
            <a:endParaRPr b="0" lang="en-US" sz="2400" spc="-1" strike="noStrike">
              <a:solidFill>
                <a:srgbClr val="000000"/>
              </a:solidFill>
              <a:latin typeface="Calibri"/>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990720"/>
            <a:ext cx="8229240" cy="51811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Boltzmann machine may or may not converge to a final stable state unlike Hopfield network.</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Usually, the state achieves at termination is very close to the global minimum of the energy function 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update rule ensures that in thermal equilibrium the relative probability of two global states is determined by energy difference and follow Boltzmann distribution.</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p</a:t>
            </a:r>
            <a:r>
              <a:rPr b="0" lang="en-US" sz="2400" spc="-1" strike="noStrike" baseline="-25000">
                <a:solidFill>
                  <a:srgbClr val="000000"/>
                </a:solidFill>
                <a:latin typeface="Symbol"/>
                <a:ea typeface="MS PGothic"/>
              </a:rPr>
              <a:t></a:t>
            </a:r>
            <a:r>
              <a:rPr b="0" lang="en-US" sz="2400" spc="-1" strike="noStrike">
                <a:solidFill>
                  <a:srgbClr val="000000"/>
                </a:solidFill>
                <a:latin typeface="Times New Roman"/>
                <a:ea typeface="MS PGothic"/>
              </a:rPr>
              <a:t>  / p</a:t>
            </a:r>
            <a:r>
              <a:rPr b="0" lang="en-US" sz="2400" spc="-1" strike="noStrike" baseline="-25000">
                <a:solidFill>
                  <a:srgbClr val="000000"/>
                </a:solidFill>
                <a:latin typeface="Symbol"/>
                <a:ea typeface="MS PGothic"/>
              </a:rPr>
              <a:t></a:t>
            </a:r>
            <a:r>
              <a:rPr b="0" lang="en-US" sz="2400" spc="-1" strike="noStrike">
                <a:solidFill>
                  <a:srgbClr val="000000"/>
                </a:solidFill>
                <a:latin typeface="Times New Roman"/>
                <a:ea typeface="MS PGothic"/>
              </a:rPr>
              <a:t> = e </a:t>
            </a:r>
            <a:r>
              <a:rPr b="0" lang="en-US" sz="2400" spc="-1" strike="noStrike" baseline="30000">
                <a:solidFill>
                  <a:srgbClr val="000000"/>
                </a:solidFill>
                <a:latin typeface="Times New Roman"/>
                <a:ea typeface="MS PGothic"/>
              </a:rPr>
              <a:t>-(E</a:t>
            </a:r>
            <a:r>
              <a:rPr b="0" lang="en-US" sz="2400" spc="-1" strike="noStrike" baseline="30000">
                <a:solidFill>
                  <a:srgbClr val="000000"/>
                </a:solidFill>
                <a:latin typeface="Symbol"/>
                <a:ea typeface="MS PGothic"/>
              </a:rPr>
              <a:t></a:t>
            </a:r>
            <a:r>
              <a:rPr b="0" lang="en-US" sz="2400" spc="-1" strike="noStrike" baseline="30000">
                <a:solidFill>
                  <a:srgbClr val="000000"/>
                </a:solidFill>
                <a:latin typeface="Times New Roman"/>
                <a:ea typeface="MS PGothic"/>
              </a:rPr>
              <a:t> - E</a:t>
            </a:r>
            <a:r>
              <a:rPr b="0" lang="en-US" sz="2400" spc="-1" strike="noStrike" baseline="30000">
                <a:solidFill>
                  <a:srgbClr val="000000"/>
                </a:solidFill>
                <a:latin typeface="Symbol"/>
                <a:ea typeface="MS PGothic"/>
              </a:rPr>
              <a:t></a:t>
            </a:r>
            <a:r>
              <a:rPr b="0" lang="en-US" sz="2400" spc="-1" strike="noStrike" baseline="30000">
                <a:solidFill>
                  <a:srgbClr val="000000"/>
                </a:solidFill>
                <a:latin typeface="Times New Roman"/>
                <a:ea typeface="MS PGothic"/>
              </a:rPr>
              <a:t> ) / T </a:t>
            </a:r>
            <a:r>
              <a:rPr b="0" lang="en-US" sz="2400" spc="-1" strike="noStrike">
                <a:solidFill>
                  <a:srgbClr val="000000"/>
                </a:solidFill>
                <a:latin typeface="Times New Roman"/>
                <a:ea typeface="MS PGothic"/>
              </a:rPr>
              <a:t>and p</a:t>
            </a:r>
            <a:r>
              <a:rPr b="0" lang="en-US" sz="2400" spc="-1" strike="noStrike" baseline="-25000">
                <a:solidFill>
                  <a:srgbClr val="000000"/>
                </a:solidFill>
                <a:latin typeface="Symbol"/>
                <a:ea typeface="MS PGothic"/>
              </a:rPr>
              <a:t></a:t>
            </a:r>
            <a:r>
              <a:rPr b="0" lang="en-US" sz="2400" spc="-1" strike="noStrike">
                <a:solidFill>
                  <a:srgbClr val="000000"/>
                </a:solidFill>
                <a:latin typeface="Times New Roman"/>
                <a:ea typeface="MS PGothic"/>
              </a:rPr>
              <a:t> = C e </a:t>
            </a:r>
            <a:r>
              <a:rPr b="0" lang="en-US" sz="2400" spc="-1" strike="noStrike" baseline="30000">
                <a:solidFill>
                  <a:srgbClr val="000000"/>
                </a:solidFill>
                <a:latin typeface="Times New Roman"/>
                <a:ea typeface="MS PGothic"/>
              </a:rPr>
              <a:t>–E</a:t>
            </a:r>
            <a:r>
              <a:rPr b="0" lang="en-US" sz="2400" spc="-1" strike="noStrike" baseline="30000">
                <a:solidFill>
                  <a:srgbClr val="000000"/>
                </a:solidFill>
                <a:latin typeface="Symbol"/>
                <a:ea typeface="MS PGothic"/>
              </a:rPr>
              <a:t></a:t>
            </a:r>
            <a:r>
              <a:rPr b="0" lang="en-US" sz="2400" spc="-1" strike="noStrike" baseline="30000">
                <a:solidFill>
                  <a:srgbClr val="000000"/>
                </a:solidFill>
                <a:latin typeface="Times New Roman"/>
                <a:ea typeface="MS PGothic"/>
              </a:rPr>
              <a:t> / T</a:t>
            </a: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Times New Roman"/>
                <a:ea typeface="MS PGothic"/>
              </a:rPr>
              <a:t>Where p</a:t>
            </a:r>
            <a:r>
              <a:rPr b="0" lang="en-US" sz="2400" spc="-1" strike="noStrike" baseline="-25000">
                <a:solidFill>
                  <a:srgbClr val="000000"/>
                </a:solidFill>
                <a:latin typeface="Symbol"/>
                <a:ea typeface="MS PGothic"/>
              </a:rPr>
              <a:t></a:t>
            </a:r>
            <a:r>
              <a:rPr b="0" lang="en-US" sz="2400" spc="-1" strike="noStrike">
                <a:solidFill>
                  <a:srgbClr val="000000"/>
                </a:solidFill>
                <a:latin typeface="Times New Roman"/>
                <a:ea typeface="MS PGothic"/>
              </a:rPr>
              <a:t> is the probability of being in the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-th global state, E</a:t>
            </a:r>
            <a:r>
              <a:rPr b="0" lang="en-US" sz="2400" spc="-1" strike="noStrike" baseline="-25000">
                <a:solidFill>
                  <a:srgbClr val="000000"/>
                </a:solidFill>
                <a:latin typeface="Symbol"/>
                <a:ea typeface="MS PGothic"/>
              </a:rPr>
              <a:t></a:t>
            </a:r>
            <a:r>
              <a:rPr b="0" lang="en-US" sz="2400" spc="-1" strike="noStrike" baseline="30000">
                <a:solidFill>
                  <a:srgbClr val="000000"/>
                </a:solidFill>
                <a:latin typeface="Times New Roman"/>
                <a:ea typeface="MS PGothic"/>
              </a:rPr>
              <a:t> </a:t>
            </a:r>
            <a:r>
              <a:rPr b="0" lang="en-US" sz="2400" spc="-1" strike="noStrike">
                <a:solidFill>
                  <a:srgbClr val="000000"/>
                </a:solidFill>
                <a:latin typeface="Times New Roman"/>
                <a:ea typeface="MS PGothic"/>
              </a:rPr>
              <a:t>is the energy of that state.  C is a constant: C = (</a:t>
            </a:r>
            <a:r>
              <a:rPr b="0" lang="en-US" sz="2400" spc="-1" strike="noStrike">
                <a:solidFill>
                  <a:srgbClr val="000000"/>
                </a:solidFill>
                <a:latin typeface="Symbol"/>
                <a:ea typeface="MS PGothic"/>
              </a:rPr>
              <a:t></a:t>
            </a:r>
            <a:r>
              <a:rPr b="0" lang="en-US" sz="2400" spc="-1" strike="noStrike" baseline="-25000">
                <a:solidFill>
                  <a:srgbClr val="000000"/>
                </a:solidFill>
                <a:latin typeface="Times New Roman"/>
                <a:ea typeface="MS PGothic"/>
              </a:rPr>
              <a:t> </a:t>
            </a:r>
            <a:r>
              <a:rPr b="0" lang="en-US" sz="2400" spc="-1" strike="noStrike" baseline="-25000">
                <a:solidFill>
                  <a:srgbClr val="000000"/>
                </a:solidFill>
                <a:latin typeface="Symbol"/>
                <a:ea typeface="MS PGothic"/>
              </a:rPr>
              <a:t></a:t>
            </a:r>
            <a:r>
              <a:rPr b="0" lang="en-US" sz="2400" spc="-1" strike="noStrike" baseline="-25000">
                <a:solidFill>
                  <a:srgbClr val="000000"/>
                </a:solidFill>
                <a:latin typeface="Times New Roman"/>
                <a:ea typeface="MS PGothic"/>
              </a:rPr>
              <a:t> </a:t>
            </a:r>
            <a:r>
              <a:rPr b="0" lang="en-US" sz="2400" spc="-1" strike="noStrike">
                <a:solidFill>
                  <a:srgbClr val="000000"/>
                </a:solidFill>
                <a:latin typeface="Times New Roman"/>
                <a:ea typeface="MS PGothic"/>
              </a:rPr>
              <a:t>e </a:t>
            </a:r>
            <a:r>
              <a:rPr b="0" lang="en-US" sz="2400" spc="-1" strike="noStrike" baseline="30000">
                <a:solidFill>
                  <a:srgbClr val="000000"/>
                </a:solidFill>
                <a:latin typeface="Times New Roman"/>
                <a:ea typeface="MS PGothic"/>
              </a:rPr>
              <a:t>–E</a:t>
            </a:r>
            <a:r>
              <a:rPr b="0" lang="en-US" sz="2400" spc="-1" strike="noStrike" baseline="30000">
                <a:solidFill>
                  <a:srgbClr val="000000"/>
                </a:solidFill>
                <a:latin typeface="Symbol"/>
                <a:ea typeface="MS PGothic"/>
              </a:rPr>
              <a:t></a:t>
            </a:r>
            <a:r>
              <a:rPr b="0" lang="en-US" sz="2400" spc="-1" strike="noStrike" baseline="30000">
                <a:solidFill>
                  <a:srgbClr val="000000"/>
                </a:solidFill>
                <a:latin typeface="Times New Roman"/>
                <a:ea typeface="MS PGothic"/>
              </a:rPr>
              <a:t> / T</a:t>
            </a:r>
            <a:r>
              <a:rPr b="0" lang="en-US" sz="2400" spc="-1" strike="noStrike">
                <a:solidFill>
                  <a:srgbClr val="000000"/>
                </a:solidFill>
                <a:latin typeface="Times New Roman"/>
                <a:ea typeface="MS PGothic"/>
              </a:rPr>
              <a:t> )</a:t>
            </a:r>
            <a:r>
              <a:rPr b="0" lang="en-US" sz="2400" spc="-1" strike="noStrike" baseline="30000">
                <a:solidFill>
                  <a:srgbClr val="000000"/>
                </a:solidFill>
                <a:latin typeface="Times New Roman"/>
                <a:ea typeface="MS PGothic"/>
              </a:rPr>
              <a:t>-1 </a:t>
            </a:r>
            <a:r>
              <a:rPr b="0" lang="en-US" sz="2400" spc="-1" strike="noStrike">
                <a:solidFill>
                  <a:srgbClr val="000000"/>
                </a:solidFill>
                <a:latin typeface="Times New Roman"/>
                <a:ea typeface="MS PGothic"/>
              </a:rPr>
              <a:t> from the fact that </a:t>
            </a:r>
            <a:r>
              <a:rPr b="0" lang="en-US" sz="2400" spc="-1" strike="noStrike">
                <a:solidFill>
                  <a:srgbClr val="000000"/>
                </a:solidFill>
                <a:latin typeface="Symbol"/>
                <a:ea typeface="MS PGothic"/>
              </a:rPr>
              <a:t></a:t>
            </a:r>
            <a:r>
              <a:rPr b="0" lang="en-US" sz="2400" spc="-1" strike="noStrike" baseline="-25000">
                <a:solidFill>
                  <a:srgbClr val="000000"/>
                </a:solidFill>
                <a:latin typeface="Symbol"/>
                <a:ea typeface="MS PGothic"/>
              </a:rPr>
              <a:t></a:t>
            </a:r>
            <a:r>
              <a:rPr b="0" lang="en-US" sz="2400" spc="-1" strike="noStrike" baseline="-25000">
                <a:solidFill>
                  <a:srgbClr val="000000"/>
                </a:solidFill>
                <a:latin typeface="Times New Roman"/>
                <a:ea typeface="MS PGothic"/>
              </a:rPr>
              <a:t> </a:t>
            </a:r>
            <a:r>
              <a:rPr b="0" lang="en-US" sz="2400" spc="-1" strike="noStrike">
                <a:solidFill>
                  <a:srgbClr val="000000"/>
                </a:solidFill>
                <a:latin typeface="Times New Roman"/>
                <a:ea typeface="MS PGothic"/>
              </a:rPr>
              <a:t>p</a:t>
            </a:r>
            <a:r>
              <a:rPr b="0" lang="en-US" sz="2400" spc="-1" strike="noStrike" baseline="-25000">
                <a:solidFill>
                  <a:srgbClr val="000000"/>
                </a:solidFill>
                <a:latin typeface="Symbol"/>
                <a:ea typeface="MS PGothic"/>
              </a:rPr>
              <a:t></a:t>
            </a:r>
            <a:r>
              <a:rPr b="0" lang="en-US" sz="2400" spc="-1" strike="noStrike">
                <a:solidFill>
                  <a:srgbClr val="000000"/>
                </a:solidFill>
                <a:latin typeface="Times New Roman"/>
                <a:ea typeface="MS PGothic"/>
              </a:rPr>
              <a:t> = 1</a:t>
            </a:r>
            <a:endParaRPr b="0" lang="en-US" sz="2400" spc="-1" strike="noStrike">
              <a:solidFill>
                <a:srgbClr val="000000"/>
              </a:solidFill>
              <a:latin typeface="Calibri"/>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SELF ORGANIZED LEARNING</a:t>
            </a:r>
            <a:endParaRPr b="0" lang="en-US" sz="4000" spc="-1" strike="noStrike">
              <a:solidFill>
                <a:srgbClr val="000000"/>
              </a:solidFill>
              <a:latin typeface="Tahoma"/>
            </a:endParaRPr>
          </a:p>
        </p:txBody>
      </p:sp>
      <p:sp>
        <p:nvSpPr>
          <p:cNvPr id="9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Motivated by neurobiological consideration and implemented with a set of rules of local behaviour.</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Local means adjustment of synaptic weights of each neuron in the network confined to the immediate local neighborhood of the neuron.</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Modification of the synaptic weights of the neuron based on presynaptic and postsynaptic signals available at the local level.</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The neurobiologically motivated rules of self-organization mechanism is the very essence of Hebbian learning.</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Boltzmann Machine</a:t>
            </a:r>
            <a:endParaRPr b="0" lang="en-US" sz="4400" spc="-1" strike="noStrike">
              <a:solidFill>
                <a:srgbClr val="000000"/>
              </a:solidFill>
              <a:latin typeface="Tahoma"/>
            </a:endParaRPr>
          </a:p>
        </p:txBody>
      </p:sp>
      <p:sp>
        <p:nvSpPr>
          <p:cNvPr id="25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Boltzmann machine is useful to solve certain types of optimization problems.</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Proper weights are required to solve optimization problems.</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Memory unit</a:t>
            </a:r>
            <a:endParaRPr b="0" lang="en-US" sz="4400" spc="-1" strike="noStrike">
              <a:solidFill>
                <a:srgbClr val="000000"/>
              </a:solidFill>
              <a:latin typeface="Tahoma"/>
            </a:endParaRPr>
          </a:p>
        </p:txBody>
      </p:sp>
      <p:sp>
        <p:nvSpPr>
          <p:cNvPr id="25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Boltzmann machine is also used as an associative memory where some nodes to be hidden nodes.</a:t>
            </a:r>
            <a:endParaRPr b="0" lang="en-US" sz="2400" spc="-1" strike="noStrike">
              <a:solidFill>
                <a:srgbClr val="000000"/>
              </a:solidFill>
              <a:latin typeface="Calibri"/>
            </a:endParaRPr>
          </a:p>
          <a:p>
            <a:pPr>
              <a:lnSpc>
                <a:spcPct val="100000"/>
              </a:lnSpc>
              <a:spcBef>
                <a:spcPts val="320"/>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Part of the nodes are treated as visible nods and rest as hidden nodes.</a:t>
            </a:r>
            <a:endParaRPr b="0" lang="en-US" sz="2400" spc="-1" strike="noStrike">
              <a:solidFill>
                <a:srgbClr val="000000"/>
              </a:solidFill>
              <a:latin typeface="Calibri"/>
            </a:endParaRPr>
          </a:p>
          <a:p>
            <a:pPr>
              <a:lnSpc>
                <a:spcPct val="100000"/>
              </a:lnSpc>
              <a:spcBef>
                <a:spcPts val="320"/>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visible nodes are further divided as input and output nodes, called heteroassociative  memory.</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hidden nodes have no connection with the outside world.</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Learning of Boltzmann Machine</a:t>
            </a:r>
            <a:endParaRPr b="0" lang="en-US" sz="4000" spc="-1" strike="noStrike">
              <a:solidFill>
                <a:srgbClr val="000000"/>
              </a:solidFill>
              <a:latin typeface="Tahoma"/>
            </a:endParaRPr>
          </a:p>
        </p:txBody>
      </p:sp>
      <p:sp>
        <p:nvSpPr>
          <p:cNvPr id="255" name="TextShape 2"/>
          <p:cNvSpPr txBox="1"/>
          <p:nvPr/>
        </p:nvSpPr>
        <p:spPr>
          <a:xfrm>
            <a:off x="457200" y="1600200"/>
            <a:ext cx="8229240" cy="4525560"/>
          </a:xfrm>
          <a:prstGeom prst="rect">
            <a:avLst/>
          </a:prstGeom>
          <a:noFill/>
          <a:ln>
            <a:noFill/>
          </a:ln>
        </p:spPr>
        <p:txBody>
          <a:bodyPr/>
          <a:p>
            <a:pPr>
              <a:lnSpc>
                <a:spcPct val="100000"/>
              </a:lnSpc>
              <a:spcBef>
                <a:spcPts val="241"/>
              </a:spcBef>
            </a:pPr>
            <a:endParaRPr b="0" lang="en-US" sz="32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Adjust weight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to give the states of the visible nodes a particular desired probability distribution.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This step is for storing the patterns in the memory.</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Learning is accomplished using simulated annealing process.</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Let q(</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 be a probability distribution over </a:t>
            </a:r>
            <a:r>
              <a:rPr b="1" lang="en-US" sz="2400" spc="-1" strike="noStrike">
                <a:solidFill>
                  <a:srgbClr val="000000"/>
                </a:solidFill>
                <a:latin typeface="Times New Roman"/>
                <a:ea typeface="MS PGothic"/>
              </a:rPr>
              <a:t>y </a:t>
            </a:r>
            <a:r>
              <a:rPr b="0" lang="en-US" sz="2400" spc="-1" strike="noStrike">
                <a:solidFill>
                  <a:srgbClr val="000000"/>
                </a:solidFill>
                <a:latin typeface="Times New Roman"/>
                <a:ea typeface="MS PGothic"/>
              </a:rPr>
              <a:t>presented to the machine.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Adjust weight so that p(</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 becomes close to q(</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Learning Rule</a:t>
            </a:r>
            <a:endParaRPr b="0" lang="en-US" sz="4400" spc="-1" strike="noStrike">
              <a:solidFill>
                <a:srgbClr val="000000"/>
              </a:solidFill>
              <a:latin typeface="Tahoma"/>
            </a:endParaRPr>
          </a:p>
        </p:txBody>
      </p:sp>
      <p:sp>
        <p:nvSpPr>
          <p:cNvPr id="257"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Symbol"/>
                <a:ea typeface="MS PGothic"/>
              </a:rPr>
              <a:t></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ji</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(q</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–p</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is a small constant</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q</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E</a:t>
            </a:r>
            <a:r>
              <a:rPr b="0" lang="en-US" sz="2400" spc="-1" strike="noStrike" baseline="-25000">
                <a:solidFill>
                  <a:srgbClr val="000000"/>
                </a:solidFill>
                <a:latin typeface="Times New Roman"/>
                <a:ea typeface="MS PGothic"/>
              </a:rPr>
              <a:t>q</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 y</a:t>
            </a:r>
            <a:r>
              <a:rPr b="0" i="1"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1" lang="en-US" sz="2400" spc="-1" strike="noStrike" baseline="-25000">
                <a:solidFill>
                  <a:srgbClr val="000000"/>
                </a:solidFill>
                <a:latin typeface="Times New Roman"/>
                <a:ea typeface="MS PGothic"/>
              </a:rPr>
              <a:t>y</a:t>
            </a:r>
            <a:r>
              <a:rPr b="0" lang="en-US" sz="2400" spc="-1" strike="noStrike">
                <a:solidFill>
                  <a:srgbClr val="000000"/>
                </a:solidFill>
                <a:latin typeface="Times New Roman"/>
                <a:ea typeface="MS PGothic"/>
              </a:rPr>
              <a:t> q(</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a:t>
            </a:r>
            <a:r>
              <a:rPr b="0" i="1" lang="en-US" sz="2400" spc="-1" strike="noStrike">
                <a:solidFill>
                  <a:srgbClr val="000000"/>
                </a:solidFill>
                <a:latin typeface="Times New Roman"/>
                <a:ea typeface="MS PGothic"/>
              </a:rPr>
              <a:t> y</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 y</a:t>
            </a:r>
            <a:r>
              <a:rPr b="0" i="1" lang="en-US" sz="2400" spc="-1" strike="noStrike" baseline="-25000">
                <a:solidFill>
                  <a:srgbClr val="000000"/>
                </a:solidFill>
                <a:latin typeface="Times New Roman"/>
                <a:ea typeface="MS PGothic"/>
              </a:rPr>
              <a:t>j </a:t>
            </a:r>
            <a:r>
              <a:rPr b="0" lang="en-US" sz="2400" spc="-1" strike="noStrike">
                <a:solidFill>
                  <a:srgbClr val="000000"/>
                </a:solidFill>
                <a:latin typeface="Times New Roman"/>
                <a:ea typeface="MS PGothic"/>
              </a:rPr>
              <a:t>and p</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E</a:t>
            </a:r>
            <a:r>
              <a:rPr b="0" lang="en-US" sz="2400" spc="-1" strike="noStrike" baseline="-25000">
                <a:solidFill>
                  <a:srgbClr val="000000"/>
                </a:solidFill>
                <a:latin typeface="Times New Roman"/>
                <a:ea typeface="MS PGothic"/>
              </a:rPr>
              <a:t>p</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 y</a:t>
            </a:r>
            <a:r>
              <a:rPr b="0" i="1"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 </a:t>
            </a:r>
            <a:r>
              <a:rPr b="0" lang="en-US" sz="2400" spc="-1" strike="noStrike">
                <a:solidFill>
                  <a:srgbClr val="000000"/>
                </a:solidFill>
                <a:latin typeface="Symbol"/>
                <a:ea typeface="MS PGothic"/>
              </a:rPr>
              <a:t></a:t>
            </a:r>
            <a:r>
              <a:rPr b="1" lang="en-US" sz="2400" spc="-1" strike="noStrike" baseline="-25000">
                <a:solidFill>
                  <a:srgbClr val="000000"/>
                </a:solidFill>
                <a:latin typeface="Times New Roman"/>
                <a:ea typeface="MS PGothic"/>
              </a:rPr>
              <a:t>y</a:t>
            </a:r>
            <a:r>
              <a:rPr b="0" lang="en-US" sz="2400" spc="-1" strike="noStrike">
                <a:solidFill>
                  <a:srgbClr val="000000"/>
                </a:solidFill>
                <a:latin typeface="Times New Roman"/>
                <a:ea typeface="MS PGothic"/>
              </a:rPr>
              <a:t> p(</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a:t>
            </a:r>
            <a:r>
              <a:rPr b="0" i="1" lang="en-US" sz="2400" spc="-1" strike="noStrike">
                <a:solidFill>
                  <a:srgbClr val="000000"/>
                </a:solidFill>
                <a:latin typeface="Times New Roman"/>
                <a:ea typeface="MS PGothic"/>
              </a:rPr>
              <a:t> y</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 y</a:t>
            </a:r>
            <a:r>
              <a:rPr b="0" i="1" lang="en-US" sz="2400" spc="-1" strike="noStrike" baseline="-25000">
                <a:solidFill>
                  <a:srgbClr val="000000"/>
                </a:solidFill>
                <a:latin typeface="Times New Roman"/>
                <a:ea typeface="MS PGothic"/>
              </a:rPr>
              <a:t>j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i="1" lang="en-US" sz="2400" spc="-1" strike="noStrike">
                <a:solidFill>
                  <a:srgbClr val="000000"/>
                </a:solidFill>
                <a:latin typeface="Times New Roman"/>
                <a:ea typeface="MS PGothic"/>
              </a:rPr>
              <a:t>E</a:t>
            </a:r>
            <a:r>
              <a:rPr b="0" lang="en-US" sz="2400" spc="-1" strike="noStrike" baseline="-25000">
                <a:solidFill>
                  <a:srgbClr val="000000"/>
                </a:solidFill>
                <a:latin typeface="Times New Roman"/>
                <a:ea typeface="MS PGothic"/>
              </a:rPr>
              <a:t>q </a:t>
            </a:r>
            <a:r>
              <a:rPr b="0" lang="en-US" sz="2400" spc="-1" strike="noStrike">
                <a:solidFill>
                  <a:srgbClr val="000000"/>
                </a:solidFill>
                <a:latin typeface="Times New Roman"/>
                <a:ea typeface="MS PGothic"/>
              </a:rPr>
              <a:t>and </a:t>
            </a:r>
            <a:r>
              <a:rPr b="0" i="1" lang="en-US" sz="2400" spc="-1" strike="noStrike">
                <a:solidFill>
                  <a:srgbClr val="000000"/>
                </a:solidFill>
                <a:latin typeface="Times New Roman"/>
                <a:ea typeface="MS PGothic"/>
              </a:rPr>
              <a:t>E</a:t>
            </a:r>
            <a:r>
              <a:rPr b="0" lang="en-US" sz="2400" spc="-1" strike="noStrike" baseline="-25000">
                <a:solidFill>
                  <a:srgbClr val="000000"/>
                </a:solidFill>
                <a:latin typeface="Times New Roman"/>
                <a:ea typeface="MS PGothic"/>
              </a:rPr>
              <a:t>p</a:t>
            </a:r>
            <a:r>
              <a:rPr b="0" lang="en-US" sz="2400" spc="-1" strike="noStrike">
                <a:solidFill>
                  <a:srgbClr val="000000"/>
                </a:solidFill>
                <a:latin typeface="Times New Roman"/>
                <a:ea typeface="MS PGothic"/>
              </a:rPr>
              <a:t> denote expectation operation w.r.t. the probability distributions q(</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 and p(</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q</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is the relative frequency at which both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  </a:t>
            </a:r>
            <a:r>
              <a:rPr b="0" lang="en-US" sz="2400" spc="-1" strike="noStrike">
                <a:solidFill>
                  <a:srgbClr val="000000"/>
                </a:solidFill>
                <a:latin typeface="Times New Roman"/>
                <a:ea typeface="MS PGothic"/>
              </a:rPr>
              <a:t>and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j  </a:t>
            </a:r>
            <a:r>
              <a:rPr b="0" lang="en-US" sz="2400" spc="-1" strike="noStrike">
                <a:solidFill>
                  <a:srgbClr val="000000"/>
                </a:solidFill>
                <a:latin typeface="Times New Roman"/>
                <a:ea typeface="MS PGothic"/>
              </a:rPr>
              <a:t>are jointly excited under the probability distribution q(</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 called q phase.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p</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is the relative frequency at which both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  </a:t>
            </a:r>
            <a:r>
              <a:rPr b="0" lang="en-US" sz="2400" spc="-1" strike="noStrike">
                <a:solidFill>
                  <a:srgbClr val="000000"/>
                </a:solidFill>
                <a:latin typeface="Times New Roman"/>
                <a:ea typeface="MS PGothic"/>
              </a:rPr>
              <a:t>and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j  </a:t>
            </a:r>
            <a:r>
              <a:rPr b="0" lang="en-US" sz="2400" spc="-1" strike="noStrike">
                <a:solidFill>
                  <a:srgbClr val="000000"/>
                </a:solidFill>
                <a:latin typeface="Times New Roman"/>
                <a:ea typeface="MS PGothic"/>
              </a:rPr>
              <a:t>are jointly excited under the probability distribution p(</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 called p phase.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Learning Rule</a:t>
            </a:r>
            <a:endParaRPr b="0" lang="en-US" sz="4400" spc="-1" strike="noStrike">
              <a:solidFill>
                <a:srgbClr val="000000"/>
              </a:solidFill>
              <a:latin typeface="Tahoma"/>
            </a:endParaRPr>
          </a:p>
        </p:txBody>
      </p:sp>
      <p:sp>
        <p:nvSpPr>
          <p:cNvPr id="25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learning is realized by Hebbian synaptic modification method in two phases.</a:t>
            </a:r>
            <a:endParaRPr b="0" lang="en-US" sz="2400" spc="-1" strike="noStrike">
              <a:solidFill>
                <a:srgbClr val="000000"/>
              </a:solidFill>
              <a:latin typeface="Calibri"/>
            </a:endParaRPr>
          </a:p>
          <a:p>
            <a:pPr>
              <a:lnSpc>
                <a:spcPct val="100000"/>
              </a:lnSpc>
              <a:spcBef>
                <a:spcPts val="28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First phase: Input learning phase, weight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is increased by a small amount whenever both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  </a:t>
            </a:r>
            <a:r>
              <a:rPr b="0" lang="en-US" sz="2400" spc="-1" strike="noStrike">
                <a:solidFill>
                  <a:srgbClr val="000000"/>
                </a:solidFill>
                <a:latin typeface="Times New Roman"/>
                <a:ea typeface="MS PGothic"/>
              </a:rPr>
              <a:t>and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are excited by an input </a:t>
            </a:r>
            <a:r>
              <a:rPr b="1" lang="en-US" sz="2400" spc="-1" strike="noStrike">
                <a:solidFill>
                  <a:srgbClr val="000000"/>
                </a:solidFill>
                <a:latin typeface="Times New Roman"/>
                <a:ea typeface="MS PGothic"/>
              </a:rPr>
              <a:t>y</a:t>
            </a:r>
            <a:r>
              <a:rPr b="0" lang="en-US" sz="2400" spc="-1" strike="noStrike">
                <a:solidFill>
                  <a:srgbClr val="000000"/>
                </a:solidFill>
                <a:latin typeface="Times New Roman"/>
                <a:ea typeface="MS PGothic"/>
              </a:rPr>
              <a:t>; hence on average the increment of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is proportional to q</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Second phase: Unlearning phase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is decreased by the same small amount when ever both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  </a:t>
            </a:r>
            <a:r>
              <a:rPr b="0" lang="en-US" sz="2400" spc="-1" strike="noStrike">
                <a:solidFill>
                  <a:srgbClr val="000000"/>
                </a:solidFill>
                <a:latin typeface="Times New Roman"/>
                <a:ea typeface="MS PGothic"/>
              </a:rPr>
              <a:t>and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j</a:t>
            </a:r>
            <a:r>
              <a:rPr b="0" lang="en-US" sz="2400" spc="-1" strike="noStrike">
                <a:solidFill>
                  <a:srgbClr val="000000"/>
                </a:solidFill>
                <a:latin typeface="Times New Roman"/>
                <a:ea typeface="MS PGothic"/>
              </a:rPr>
              <a:t> are excited by a free state transition; decrement of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  </a:t>
            </a:r>
            <a:r>
              <a:rPr b="0" lang="en-US" sz="2400" spc="-1" strike="noStrike">
                <a:solidFill>
                  <a:srgbClr val="000000"/>
                </a:solidFill>
                <a:latin typeface="Times New Roman"/>
                <a:ea typeface="MS PGothic"/>
              </a:rPr>
              <a:t>proportional to p</a:t>
            </a:r>
            <a:r>
              <a:rPr b="0" i="1" lang="en-US" sz="2400" spc="-1" strike="noStrike" baseline="-25000">
                <a:solidFill>
                  <a:srgbClr val="000000"/>
                </a:solidFill>
                <a:latin typeface="Times New Roman"/>
                <a:ea typeface="MS PGothic"/>
              </a:rPr>
              <a:t>ij</a:t>
            </a:r>
            <a:r>
              <a:rPr b="0" lang="en-US" sz="2400" spc="-1" strike="noStrike">
                <a:solidFill>
                  <a:srgbClr val="000000"/>
                </a:solidFill>
                <a:latin typeface="Times New Roman"/>
                <a:ea typeface="MS PGothic"/>
              </a:rPr>
              <a:t> on an average.  </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Continuous Hopfield Networks</a:t>
            </a:r>
            <a:endParaRPr b="0" lang="en-US" sz="4400" spc="-1" strike="noStrike">
              <a:solidFill>
                <a:srgbClr val="000000"/>
              </a:solidFill>
              <a:latin typeface="Tahoma"/>
            </a:endParaRPr>
          </a:p>
        </p:txBody>
      </p:sp>
      <p:sp>
        <p:nvSpPr>
          <p:cNvPr id="26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 discrete Hopfield network is generalized to a continuous model in which time is a continuous variable and the nodes have a continuous graded output.</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energy of the continuous Hopfield network decreases continuously with time.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Continuous Hopfield network is analogous to an electronic circuit.</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model of a continuous Hopfield network is realized using electronic components - nonlinear amplifiers and resistors .</a:t>
            </a:r>
            <a:endParaRPr b="0" lang="en-US" sz="2400" spc="-1" strike="noStrike">
              <a:solidFill>
                <a:srgbClr val="000000"/>
              </a:solidFill>
              <a:latin typeface="Calibri"/>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09480" y="5410080"/>
            <a:ext cx="7543440" cy="128772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Arial"/>
              <a:buChar char="•"/>
            </a:pPr>
            <a:r>
              <a:rPr b="0" lang="en-IN" sz="2400" spc="-1" strike="noStrike">
                <a:solidFill>
                  <a:srgbClr val="000000"/>
                </a:solidFill>
                <a:latin typeface="Times New Roman"/>
                <a:ea typeface="MS PGothic"/>
              </a:rPr>
              <a:t> </a:t>
            </a:r>
            <a:r>
              <a:rPr b="0" lang="en-IN" sz="2400" spc="-1" strike="noStrike">
                <a:solidFill>
                  <a:srgbClr val="000000"/>
                </a:solidFill>
                <a:latin typeface="Times New Roman"/>
                <a:ea typeface="MS PGothic"/>
              </a:rPr>
              <a:t>The circuit consists of </a:t>
            </a:r>
            <a:r>
              <a:rPr b="0" i="1" lang="en-IN" sz="2400" spc="-1" strike="noStrike">
                <a:solidFill>
                  <a:srgbClr val="000000"/>
                </a:solidFill>
                <a:latin typeface="Times New Roman"/>
                <a:ea typeface="MS PGothic"/>
              </a:rPr>
              <a:t>n</a:t>
            </a:r>
            <a:r>
              <a:rPr b="0" lang="en-IN" sz="2400" spc="-1" strike="noStrike">
                <a:solidFill>
                  <a:srgbClr val="000000"/>
                </a:solidFill>
                <a:latin typeface="Times New Roman"/>
                <a:ea typeface="MS PGothic"/>
              </a:rPr>
              <a:t> amplifiers (nodes). </a:t>
            </a:r>
            <a:endParaRPr b="0" lang="en-IN" sz="2400" spc="-1" strike="noStrike">
              <a:latin typeface="Arial"/>
            </a:endParaRPr>
          </a:p>
          <a:p>
            <a:pPr marL="216000" indent="-216000">
              <a:lnSpc>
                <a:spcPct val="100000"/>
              </a:lnSpc>
              <a:buClr>
                <a:srgbClr val="000000"/>
              </a:buClr>
              <a:buFont typeface="Arial"/>
              <a:buChar char="•"/>
            </a:pPr>
            <a:r>
              <a:rPr b="0" lang="en-IN" sz="2400" spc="-1" strike="noStrike">
                <a:solidFill>
                  <a:srgbClr val="000000"/>
                </a:solidFill>
                <a:latin typeface="Times New Roman"/>
                <a:ea typeface="MS PGothic"/>
              </a:rPr>
              <a:t> </a:t>
            </a:r>
            <a:r>
              <a:rPr b="0" lang="en-IN" sz="2400" spc="-1" strike="noStrike">
                <a:solidFill>
                  <a:srgbClr val="000000"/>
                </a:solidFill>
                <a:latin typeface="Times New Roman"/>
                <a:ea typeface="MS PGothic"/>
              </a:rPr>
              <a:t>Mapping input voltage </a:t>
            </a:r>
            <a:r>
              <a:rPr b="0" i="1" lang="en-IN" sz="2400" spc="-1" strike="noStrike">
                <a:solidFill>
                  <a:srgbClr val="000000"/>
                </a:solidFill>
                <a:latin typeface="Times New Roman"/>
                <a:ea typeface="MS PGothic"/>
              </a:rPr>
              <a:t>u</a:t>
            </a:r>
            <a:r>
              <a:rPr b="0" i="1" lang="en-IN" sz="2400" spc="-1" strike="noStrike" baseline="-25000">
                <a:solidFill>
                  <a:srgbClr val="000000"/>
                </a:solidFill>
                <a:latin typeface="Times New Roman"/>
                <a:ea typeface="MS PGothic"/>
              </a:rPr>
              <a:t>i</a:t>
            </a:r>
            <a:r>
              <a:rPr b="0" lang="en-IN" sz="2400" spc="-1" strike="noStrike" baseline="-25000">
                <a:solidFill>
                  <a:srgbClr val="000000"/>
                </a:solidFill>
                <a:latin typeface="Times New Roman"/>
                <a:ea typeface="MS PGothic"/>
              </a:rPr>
              <a:t> </a:t>
            </a:r>
            <a:r>
              <a:rPr b="0" lang="en-IN" sz="2400" spc="-1" strike="noStrike">
                <a:solidFill>
                  <a:srgbClr val="000000"/>
                </a:solidFill>
                <a:latin typeface="Times New Roman"/>
                <a:ea typeface="MS PGothic"/>
              </a:rPr>
              <a:t>into an output voltage </a:t>
            </a:r>
            <a:r>
              <a:rPr b="0" i="1" lang="en-IN" sz="2400" spc="-1" strike="noStrike">
                <a:solidFill>
                  <a:srgbClr val="000000"/>
                </a:solidFill>
                <a:latin typeface="Times New Roman"/>
                <a:ea typeface="MS PGothic"/>
              </a:rPr>
              <a:t>y</a:t>
            </a:r>
            <a:r>
              <a:rPr b="0" i="1" lang="en-IN" sz="2400" spc="-1" strike="noStrike" baseline="-25000">
                <a:solidFill>
                  <a:srgbClr val="000000"/>
                </a:solidFill>
                <a:latin typeface="Times New Roman"/>
                <a:ea typeface="MS PGothic"/>
              </a:rPr>
              <a:t>i</a:t>
            </a:r>
            <a:r>
              <a:rPr b="0" lang="en-IN" sz="2400" spc="-1" strike="noStrike">
                <a:solidFill>
                  <a:srgbClr val="000000"/>
                </a:solidFill>
                <a:latin typeface="Times New Roman"/>
                <a:ea typeface="MS PGothic"/>
              </a:rPr>
              <a:t> through the activation function </a:t>
            </a:r>
            <a:r>
              <a:rPr b="0" i="1" lang="en-IN" sz="2400" spc="-1" strike="noStrike">
                <a:solidFill>
                  <a:srgbClr val="000000"/>
                </a:solidFill>
                <a:latin typeface="Times New Roman"/>
                <a:ea typeface="MS PGothic"/>
              </a:rPr>
              <a:t>a</a:t>
            </a:r>
            <a:r>
              <a:rPr b="0" lang="en-IN" sz="2400" spc="-1" strike="noStrike">
                <a:solidFill>
                  <a:srgbClr val="000000"/>
                </a:solidFill>
                <a:latin typeface="Times New Roman"/>
                <a:ea typeface="MS PGothic"/>
              </a:rPr>
              <a:t>(</a:t>
            </a:r>
            <a:r>
              <a:rPr b="0" i="1" lang="en-IN" sz="2400" spc="-1" strike="noStrike">
                <a:solidFill>
                  <a:srgbClr val="000000"/>
                </a:solidFill>
                <a:latin typeface="Times New Roman"/>
                <a:ea typeface="MS PGothic"/>
              </a:rPr>
              <a:t>u</a:t>
            </a:r>
            <a:r>
              <a:rPr b="0" i="1" lang="en-IN" sz="2400" spc="-1" strike="noStrike" baseline="-25000">
                <a:solidFill>
                  <a:srgbClr val="000000"/>
                </a:solidFill>
                <a:latin typeface="Times New Roman"/>
                <a:ea typeface="MS PGothic"/>
              </a:rPr>
              <a:t>i</a:t>
            </a:r>
            <a:r>
              <a:rPr b="0" lang="en-IN" sz="2400" spc="-1" strike="noStrike" baseline="-25000">
                <a:solidFill>
                  <a:srgbClr val="000000"/>
                </a:solidFill>
                <a:latin typeface="Times New Roman"/>
                <a:ea typeface="MS PGothic"/>
              </a:rPr>
              <a:t> </a:t>
            </a:r>
            <a:r>
              <a:rPr b="0" lang="en-IN" sz="2400" spc="-1" strike="noStrike">
                <a:solidFill>
                  <a:srgbClr val="000000"/>
                </a:solidFill>
                <a:latin typeface="Times New Roman"/>
                <a:ea typeface="MS PGothic"/>
              </a:rPr>
              <a:t>).</a:t>
            </a:r>
            <a:endParaRPr b="0" lang="en-IN" sz="2400" spc="-1" strike="noStrike">
              <a:latin typeface="Arial"/>
            </a:endParaRPr>
          </a:p>
        </p:txBody>
      </p:sp>
      <p:sp>
        <p:nvSpPr>
          <p:cNvPr id="263" name="CustomShape 2"/>
          <p:cNvSpPr/>
          <p:nvPr/>
        </p:nvSpPr>
        <p:spPr>
          <a:xfrm>
            <a:off x="533520" y="2666880"/>
            <a:ext cx="533160" cy="401400"/>
          </a:xfrm>
          <a:prstGeom prst="rect">
            <a:avLst/>
          </a:prstGeom>
          <a:noFill/>
          <a:ln>
            <a:noFill/>
          </a:ln>
        </p:spPr>
        <p:style>
          <a:lnRef idx="0"/>
          <a:fillRef idx="0"/>
          <a:effectRef idx="0"/>
          <a:fontRef idx="minor"/>
        </p:style>
        <p:txBody>
          <a:bodyPr lIns="90000" rIns="90000" tIns="45000" bIns="45000"/>
          <a:p>
            <a:pPr>
              <a:lnSpc>
                <a:spcPct val="100000"/>
              </a:lnSpc>
            </a:pPr>
            <a:r>
              <a:rPr b="0" i="1" lang="en-IN" sz="1800" spc="-1" strike="noStrike">
                <a:solidFill>
                  <a:srgbClr val="000000"/>
                </a:solidFill>
                <a:latin typeface="Times New Roman"/>
                <a:ea typeface="MS PGothic"/>
              </a:rPr>
              <a:t>u</a:t>
            </a:r>
            <a:r>
              <a:rPr b="0" i="1" lang="en-IN" sz="1800" spc="-1" strike="noStrike" baseline="-25000">
                <a:solidFill>
                  <a:srgbClr val="000000"/>
                </a:solidFill>
                <a:latin typeface="Times New Roman"/>
                <a:ea typeface="MS PGothic"/>
              </a:rPr>
              <a:t>i</a:t>
            </a:r>
            <a:endParaRPr b="0" lang="en-IN" sz="1800" spc="-1" strike="noStrike">
              <a:latin typeface="Arial"/>
            </a:endParaRPr>
          </a:p>
        </p:txBody>
      </p:sp>
      <p:sp>
        <p:nvSpPr>
          <p:cNvPr id="264" name="CustomShape 3"/>
          <p:cNvSpPr/>
          <p:nvPr/>
        </p:nvSpPr>
        <p:spPr>
          <a:xfrm>
            <a:off x="1066680" y="2851200"/>
            <a:ext cx="1294920" cy="3488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65" name="CustomShape 4"/>
          <p:cNvSpPr/>
          <p:nvPr/>
        </p:nvSpPr>
        <p:spPr>
          <a:xfrm>
            <a:off x="5334120" y="1828800"/>
            <a:ext cx="837720" cy="401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MS PGothic"/>
              </a:rPr>
              <a:t>w</a:t>
            </a:r>
            <a:r>
              <a:rPr b="0" lang="en-IN" sz="1800" spc="-1" strike="noStrike" baseline="-25000">
                <a:solidFill>
                  <a:srgbClr val="000000"/>
                </a:solidFill>
                <a:latin typeface="Times New Roman"/>
                <a:ea typeface="MS PGothic"/>
              </a:rPr>
              <a:t>1n</a:t>
            </a:r>
            <a:endParaRPr b="0" lang="en-IN" sz="1800" spc="-1" strike="noStrike">
              <a:latin typeface="Arial"/>
            </a:endParaRPr>
          </a:p>
        </p:txBody>
      </p:sp>
      <p:sp>
        <p:nvSpPr>
          <p:cNvPr id="266" name="CustomShape 5"/>
          <p:cNvSpPr/>
          <p:nvPr/>
        </p:nvSpPr>
        <p:spPr>
          <a:xfrm>
            <a:off x="9144000" y="3200400"/>
            <a:ext cx="1218960" cy="7617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267" name="Picture 1" descr=""/>
          <p:cNvPicPr/>
          <p:nvPr/>
        </p:nvPicPr>
        <p:blipFill>
          <a:blip r:embed="rId1"/>
          <a:stretch/>
        </p:blipFill>
        <p:spPr>
          <a:xfrm>
            <a:off x="2209680" y="457200"/>
            <a:ext cx="4627800" cy="4525560"/>
          </a:xfrm>
          <a:prstGeom prst="rect">
            <a:avLst/>
          </a:prstGeom>
          <a:ln w="9360">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Electronic Circuit</a:t>
            </a:r>
            <a:endParaRPr b="0" lang="en-US" sz="4400" spc="-1" strike="noStrike">
              <a:solidFill>
                <a:srgbClr val="000000"/>
              </a:solidFill>
              <a:latin typeface="Tahoma"/>
            </a:endParaRPr>
          </a:p>
        </p:txBody>
      </p:sp>
      <p:sp>
        <p:nvSpPr>
          <p:cNvPr id="269" name="TextShape 2"/>
          <p:cNvSpPr txBox="1"/>
          <p:nvPr/>
        </p:nvSpPr>
        <p:spPr>
          <a:xfrm>
            <a:off x="457200" y="1447920"/>
            <a:ext cx="8229240" cy="4677840"/>
          </a:xfrm>
          <a:prstGeom prst="rect">
            <a:avLst/>
          </a:prstGeom>
          <a:noFill/>
          <a:ln>
            <a:noFill/>
          </a:ln>
        </p:spPr>
        <p:txBody>
          <a:bodyPr/>
          <a:p>
            <a:pPr>
              <a:lnSpc>
                <a:spcPct val="100000"/>
              </a:lnSpc>
              <a:spcBef>
                <a:spcPts val="241"/>
              </a:spcBef>
            </a:pPr>
            <a:endParaRPr b="0" lang="en-US" sz="32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i="1" lang="en-US" sz="2400" spc="-1" strike="noStrike">
                <a:solidFill>
                  <a:srgbClr val="000000"/>
                </a:solidFill>
                <a:latin typeface="Times New Roman"/>
                <a:ea typeface="MS PGothic"/>
              </a:rPr>
              <a:t>a</a:t>
            </a:r>
            <a:r>
              <a:rPr b="0" lang="en-US" sz="2400" spc="-1" strike="noStrike">
                <a:solidFill>
                  <a:srgbClr val="000000"/>
                </a:solidFill>
                <a:latin typeface="Times New Roman"/>
                <a:ea typeface="MS PGothic"/>
              </a:rPr>
              <a:t>(</a:t>
            </a:r>
            <a:r>
              <a:rPr b="0" lang="en-US" sz="2400" spc="-1" strike="noStrike">
                <a:solidFill>
                  <a:srgbClr val="000000"/>
                </a:solidFill>
                <a:latin typeface="Symbol"/>
                <a:ea typeface="MS PGothic"/>
              </a:rPr>
              <a:t></a:t>
            </a:r>
            <a:r>
              <a:rPr b="0" i="1" lang="en-US" sz="2400" spc="-1" strike="noStrike">
                <a:solidFill>
                  <a:srgbClr val="000000"/>
                </a:solidFill>
                <a:latin typeface="Times New Roman"/>
                <a:ea typeface="MS PGothic"/>
              </a:rPr>
              <a:t>u</a:t>
            </a:r>
            <a:r>
              <a:rPr b="0" i="1" lang="en-US" sz="2400" spc="-1" strike="noStrike" baseline="-25000">
                <a:solidFill>
                  <a:srgbClr val="000000"/>
                </a:solidFill>
                <a:latin typeface="Times New Roman"/>
                <a:ea typeface="MS PGothic"/>
              </a:rPr>
              <a:t>i</a:t>
            </a:r>
            <a:r>
              <a:rPr b="0" lang="en-US" sz="2400" spc="-1" strike="noStrike" baseline="-25000">
                <a:solidFill>
                  <a:srgbClr val="000000"/>
                </a:solidFill>
                <a:latin typeface="Times New Roman"/>
                <a:ea typeface="MS PGothic"/>
              </a:rPr>
              <a:t> </a:t>
            </a:r>
            <a:r>
              <a:rPr b="0" lang="en-US" sz="2400" spc="-1" strike="noStrike">
                <a:solidFill>
                  <a:srgbClr val="000000"/>
                </a:solidFill>
                <a:latin typeface="Times New Roman"/>
                <a:ea typeface="MS PGothic"/>
              </a:rPr>
              <a:t>) = (1 + e</a:t>
            </a:r>
            <a:r>
              <a:rPr b="0" lang="en-US" sz="2400" spc="-1" strike="noStrike" baseline="30000">
                <a:solidFill>
                  <a:srgbClr val="000000"/>
                </a:solidFill>
                <a:latin typeface="Times New Roman"/>
                <a:ea typeface="MS PGothic"/>
              </a:rPr>
              <a:t>-</a:t>
            </a:r>
            <a:r>
              <a:rPr b="0" lang="en-US" sz="2400" spc="-1" strike="noStrike" baseline="30000">
                <a:solidFill>
                  <a:srgbClr val="000000"/>
                </a:solidFill>
                <a:latin typeface="Symbol"/>
                <a:ea typeface="MS PGothic"/>
              </a:rPr>
              <a:t></a:t>
            </a:r>
            <a:r>
              <a:rPr b="0" lang="en-US" sz="2400" spc="-1" strike="noStrike" baseline="30000">
                <a:solidFill>
                  <a:srgbClr val="000000"/>
                </a:solidFill>
                <a:latin typeface="Times New Roman"/>
                <a:ea typeface="MS PGothic"/>
              </a:rPr>
              <a:t>u</a:t>
            </a:r>
            <a:r>
              <a:rPr b="0" i="1" lang="en-US" sz="2400" spc="-1" strike="noStrike" baseline="-25000">
                <a:solidFill>
                  <a:srgbClr val="000000"/>
                </a:solidFill>
                <a:latin typeface="Times New Roman"/>
                <a:ea typeface="MS PGothic"/>
              </a:rPr>
              <a:t>i </a:t>
            </a:r>
            <a:r>
              <a:rPr b="0" lang="en-US" sz="2400" spc="-1" strike="noStrike">
                <a:solidFill>
                  <a:srgbClr val="000000"/>
                </a:solidFill>
                <a:latin typeface="Times New Roman"/>
                <a:ea typeface="MS PGothic"/>
              </a:rPr>
              <a:t>)</a:t>
            </a:r>
            <a:r>
              <a:rPr b="0" lang="en-US" sz="2400" spc="-1" strike="noStrike" baseline="30000">
                <a:solidFill>
                  <a:srgbClr val="000000"/>
                </a:solidFill>
                <a:latin typeface="Times New Roman"/>
                <a:ea typeface="MS PGothic"/>
              </a:rPr>
              <a:t>-1 </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is called the gain parameter.</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When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 continuous model becomes a discrete one.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Each amplifier has an input conductance </a:t>
            </a:r>
            <a:r>
              <a:rPr b="0" i="1" lang="en-US" sz="2400" spc="-1" strike="noStrike">
                <a:solidFill>
                  <a:srgbClr val="000000"/>
                </a:solidFill>
                <a:latin typeface="Times New Roman"/>
                <a:ea typeface="MS PGothic"/>
              </a:rPr>
              <a:t>g</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 and an output capacitance </a:t>
            </a:r>
            <a:r>
              <a:rPr b="0" i="1" lang="en-US" sz="2400" spc="-1" strike="noStrike">
                <a:solidFill>
                  <a:srgbClr val="000000"/>
                </a:solidFill>
                <a:latin typeface="Times New Roman"/>
                <a:ea typeface="MS PGothic"/>
              </a:rPr>
              <a:t>c</a:t>
            </a:r>
            <a:r>
              <a:rPr b="0" i="1" lang="en-US" sz="2400" spc="-1" strike="noStrike" baseline="-25000">
                <a:solidFill>
                  <a:srgbClr val="000000"/>
                </a:solidFill>
                <a:latin typeface="Times New Roman"/>
                <a:ea typeface="MS PGothic"/>
              </a:rPr>
              <a:t>i </a:t>
            </a:r>
            <a:r>
              <a:rPr b="0" i="1"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and have an external input signal </a:t>
            </a:r>
            <a:r>
              <a:rPr b="0" i="1" lang="en-US" sz="2400" spc="-1" strike="noStrike">
                <a:solidFill>
                  <a:srgbClr val="000000"/>
                </a:solidFill>
                <a:latin typeface="Times New Roman"/>
                <a:ea typeface="MS PGothic"/>
              </a:rPr>
              <a:t>x</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Conductance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ij</a:t>
            </a:r>
            <a:r>
              <a:rPr b="0" i="1"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connects the output of the </a:t>
            </a:r>
            <a:r>
              <a:rPr b="0" i="1" lang="en-US" sz="2400" spc="-1" strike="noStrike">
                <a:solidFill>
                  <a:srgbClr val="000000"/>
                </a:solidFill>
                <a:latin typeface="Times New Roman"/>
                <a:ea typeface="MS PGothic"/>
              </a:rPr>
              <a:t>j-</a:t>
            </a:r>
            <a:r>
              <a:rPr b="0" lang="en-US" sz="2400" spc="-1" strike="noStrike">
                <a:solidFill>
                  <a:srgbClr val="000000"/>
                </a:solidFill>
                <a:latin typeface="Times New Roman"/>
                <a:ea typeface="MS PGothic"/>
              </a:rPr>
              <a:t>th node to the input of the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th node.</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Inverted node outputs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are used to simulate inhibitory signals as real resister values are positive.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
        <p:nvSpPr>
          <p:cNvPr id="270" name="Line 3"/>
          <p:cNvSpPr/>
          <p:nvPr/>
        </p:nvSpPr>
        <p:spPr>
          <a:xfrm>
            <a:off x="3657600" y="5105160"/>
            <a:ext cx="75960" cy="1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Electronic Circuit</a:t>
            </a:r>
            <a:endParaRPr b="0" lang="en-US" sz="4400" spc="-1" strike="noStrike">
              <a:solidFill>
                <a:srgbClr val="000000"/>
              </a:solidFill>
              <a:latin typeface="Tahoma"/>
            </a:endParaRPr>
          </a:p>
        </p:txBody>
      </p:sp>
      <p:sp>
        <p:nvSpPr>
          <p:cNvPr id="27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the output of a particular node excites some other node, then the connection is made with the signal from the noninverted output.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the connection is inhibitory then it is made from the inverted output.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Symmetric weight requirements is imposed.</a:t>
            </a:r>
            <a:endParaRPr b="0" lang="en-US" sz="2400" spc="-1" strike="noStrike">
              <a:solidFill>
                <a:srgbClr val="000000"/>
              </a:solidFill>
              <a:latin typeface="Calibri"/>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Evolving Rule of each node</a:t>
            </a:r>
            <a:endParaRPr b="0" lang="en-US" sz="4400" spc="-1" strike="noStrike">
              <a:solidFill>
                <a:srgbClr val="000000"/>
              </a:solidFill>
              <a:latin typeface="Tahoma"/>
            </a:endParaRPr>
          </a:p>
        </p:txBody>
      </p:sp>
      <p:sp>
        <p:nvSpPr>
          <p:cNvPr id="27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r>
              <a:rPr b="0" lang="en-US" sz="3200" spc="-1" strike="noStrike">
                <a:solidFill>
                  <a:srgbClr val="000000"/>
                </a:solidFill>
                <a:latin typeface="Calibri"/>
                <a:ea typeface="MS PGothic"/>
              </a:rPr>
              <a:t>                                             </a:t>
            </a:r>
            <a:r>
              <a:rPr b="0" lang="en-US" sz="1800" spc="-1" strike="noStrike">
                <a:solidFill>
                  <a:srgbClr val="000000"/>
                </a:solidFill>
                <a:latin typeface="Times New Roman"/>
                <a:ea typeface="MS PGothic"/>
              </a:rPr>
              <a:t>(</a:t>
            </a:r>
            <a:r>
              <a:rPr b="0" i="1" lang="en-US" sz="1800" spc="-1" strike="noStrike">
                <a:solidFill>
                  <a:srgbClr val="000000"/>
                </a:solidFill>
                <a:latin typeface="Times New Roman"/>
                <a:ea typeface="MS PGothic"/>
              </a:rPr>
              <a:t>y</a:t>
            </a:r>
            <a:r>
              <a:rPr b="0" lang="en-US" sz="1800" spc="-1" strike="noStrike" baseline="-25000">
                <a:solidFill>
                  <a:srgbClr val="000000"/>
                </a:solidFill>
                <a:latin typeface="Times New Roman"/>
                <a:ea typeface="MS PGothic"/>
              </a:rPr>
              <a:t>1</a:t>
            </a:r>
            <a:r>
              <a:rPr b="0" lang="en-US" sz="1800" spc="-1" strike="noStrike">
                <a:solidFill>
                  <a:srgbClr val="000000"/>
                </a:solidFill>
                <a:latin typeface="Times New Roman"/>
                <a:ea typeface="MS PGothic"/>
              </a:rPr>
              <a:t>-</a:t>
            </a:r>
            <a:r>
              <a:rPr b="0" i="1" lang="en-US" sz="1800" spc="-1" strike="noStrike">
                <a:solidFill>
                  <a:srgbClr val="000000"/>
                </a:solidFill>
                <a:latin typeface="Times New Roman"/>
                <a:ea typeface="MS PGothic"/>
              </a:rPr>
              <a:t>u</a:t>
            </a:r>
            <a:r>
              <a:rPr b="0" i="1" lang="en-US" sz="1800" spc="-1" strike="noStrike" baseline="-25000">
                <a:solidFill>
                  <a:srgbClr val="000000"/>
                </a:solidFill>
                <a:latin typeface="Times New Roman"/>
                <a:ea typeface="MS PGothic"/>
              </a:rPr>
              <a:t>i</a:t>
            </a:r>
            <a:r>
              <a:rPr b="0" lang="en-US" sz="1800" spc="-1" strike="noStrike">
                <a:solidFill>
                  <a:srgbClr val="000000"/>
                </a:solidFill>
                <a:latin typeface="Times New Roman"/>
                <a:ea typeface="MS PGothic"/>
              </a:rPr>
              <a:t>)</a:t>
            </a:r>
            <a:r>
              <a:rPr b="0" i="1" lang="en-US" sz="1800" spc="-1" strike="noStrike">
                <a:solidFill>
                  <a:srgbClr val="000000"/>
                </a:solidFill>
                <a:latin typeface="Times New Roman"/>
                <a:ea typeface="MS PGothic"/>
              </a:rPr>
              <a:t>w</a:t>
            </a:r>
            <a:r>
              <a:rPr b="0" i="1" lang="en-US" sz="1800" spc="-1" strike="noStrike" baseline="-25000">
                <a:solidFill>
                  <a:srgbClr val="000000"/>
                </a:solidFill>
                <a:latin typeface="Times New Roman"/>
                <a:ea typeface="MS PGothic"/>
              </a:rPr>
              <a:t>i</a:t>
            </a:r>
            <a:r>
              <a:rPr b="0" lang="en-US" sz="1800" spc="-1" strike="noStrike" baseline="-25000">
                <a:solidFill>
                  <a:srgbClr val="000000"/>
                </a:solidFill>
                <a:latin typeface="Times New Roman"/>
                <a:ea typeface="MS PGothic"/>
              </a:rPr>
              <a:t>1</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Times New Roman"/>
                <a:ea typeface="MS PGothic"/>
              </a:rPr>
              <a:t>Kirchhoff current law- total current entering a junction is equal to that leaving the same junction.</a:t>
            </a:r>
            <a:endParaRPr b="0" lang="en-US" sz="2400" spc="-1" strike="noStrike">
              <a:solidFill>
                <a:srgbClr val="000000"/>
              </a:solidFill>
              <a:latin typeface="Calibri"/>
            </a:endParaRPr>
          </a:p>
        </p:txBody>
      </p:sp>
      <p:pic>
        <p:nvPicPr>
          <p:cNvPr id="275" name="Picture 6" descr=""/>
          <p:cNvPicPr/>
          <p:nvPr/>
        </p:nvPicPr>
        <p:blipFill>
          <a:blip r:embed="rId1"/>
          <a:stretch/>
        </p:blipFill>
        <p:spPr>
          <a:xfrm>
            <a:off x="2224080" y="2133720"/>
            <a:ext cx="4695480" cy="259056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609480"/>
            <a:ext cx="8229240" cy="8078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HEBBIAN NETWORK (1949)</a:t>
            </a:r>
            <a:br/>
            <a:endParaRPr b="0" lang="en-US" sz="4000" spc="-1" strike="noStrike">
              <a:solidFill>
                <a:srgbClr val="000000"/>
              </a:solidFill>
              <a:latin typeface="Tahoma"/>
            </a:endParaRPr>
          </a:p>
        </p:txBody>
      </p:sp>
      <p:sp>
        <p:nvSpPr>
          <p:cNvPr id="95" name="TextShape 2"/>
          <p:cNvSpPr txBox="1"/>
          <p:nvPr/>
        </p:nvSpPr>
        <p:spPr>
          <a:xfrm>
            <a:off x="457200" y="1447920"/>
            <a:ext cx="8229240" cy="4677840"/>
          </a:xfrm>
          <a:prstGeom prst="rect">
            <a:avLst/>
          </a:prstGeom>
          <a:noFill/>
          <a:ln>
            <a:noFill/>
          </a:ln>
        </p:spPr>
        <p:txBody>
          <a:bodyPr/>
          <a:p>
            <a:pPr marL="343080" indent="-342720" algn="just">
              <a:lnSpc>
                <a:spcPct val="100000"/>
              </a:lnSpc>
              <a:buClr>
                <a:srgbClr val="000000"/>
              </a:buClr>
              <a:buFont typeface="Arial"/>
              <a:buChar char="•"/>
            </a:pPr>
            <a:r>
              <a:rPr b="0" lang="en-US" sz="2400" spc="-1" strike="noStrike">
                <a:solidFill>
                  <a:srgbClr val="000000"/>
                </a:solidFill>
                <a:latin typeface="Times New Roman"/>
                <a:ea typeface="MS PGothic"/>
              </a:rPr>
              <a:t>When an axon of cell or neuron A excites a cell or neuron B,  neuron B fires, and if this situation occurs repeatedly or persistently, then some growth process or metabolic changes take place in one or both the cells or neurons such that A’s efficiency to fire neuron B  is increased. </a:t>
            </a:r>
            <a:endParaRPr b="0" lang="en-US" sz="2400" spc="-1" strike="noStrike">
              <a:solidFill>
                <a:srgbClr val="000000"/>
              </a:solidFill>
              <a:latin typeface="Calibri"/>
            </a:endParaRPr>
          </a:p>
        </p:txBody>
      </p:sp>
      <p:sp>
        <p:nvSpPr>
          <p:cNvPr id="96" name="CustomShape 3"/>
          <p:cNvSpPr/>
          <p:nvPr/>
        </p:nvSpPr>
        <p:spPr>
          <a:xfrm>
            <a:off x="4419720" y="3801960"/>
            <a:ext cx="914040" cy="837720"/>
          </a:xfrm>
          <a:prstGeom prst="ellipse">
            <a:avLst/>
          </a:prstGeom>
          <a:solidFill>
            <a:schemeClr val="accent1"/>
          </a:solidFill>
          <a:ln w="9360">
            <a:solidFill>
              <a:schemeClr val="tx1"/>
            </a:solidFill>
            <a:round/>
          </a:ln>
        </p:spPr>
        <p:style>
          <a:lnRef idx="0"/>
          <a:fillRef idx="0"/>
          <a:effectRef idx="0"/>
          <a:fontRef idx="minor"/>
        </p:style>
      </p:sp>
      <p:sp>
        <p:nvSpPr>
          <p:cNvPr id="97" name="CustomShape 4"/>
          <p:cNvSpPr/>
          <p:nvPr/>
        </p:nvSpPr>
        <p:spPr>
          <a:xfrm>
            <a:off x="1676520" y="3840120"/>
            <a:ext cx="761760" cy="761760"/>
          </a:xfrm>
          <a:prstGeom prst="ellipse">
            <a:avLst/>
          </a:prstGeom>
          <a:solidFill>
            <a:schemeClr val="accent1"/>
          </a:solidFill>
          <a:ln w="9360">
            <a:solidFill>
              <a:schemeClr val="tx1"/>
            </a:solidFill>
            <a:round/>
          </a:ln>
        </p:spPr>
        <p:style>
          <a:lnRef idx="0"/>
          <a:fillRef idx="0"/>
          <a:effectRef idx="0"/>
          <a:fontRef idx="minor"/>
        </p:style>
      </p:sp>
      <p:sp>
        <p:nvSpPr>
          <p:cNvPr id="98" name="Line 5"/>
          <p:cNvSpPr/>
          <p:nvPr/>
        </p:nvSpPr>
        <p:spPr>
          <a:xfrm>
            <a:off x="609480" y="4297320"/>
            <a:ext cx="1066680" cy="360"/>
          </a:xfrm>
          <a:prstGeom prst="line">
            <a:avLst/>
          </a:prstGeom>
          <a:ln w="9360">
            <a:solidFill>
              <a:schemeClr val="tx1"/>
            </a:solidFill>
            <a:round/>
            <a:tailEnd len="med" type="triangle" w="med"/>
          </a:ln>
        </p:spPr>
        <p:style>
          <a:lnRef idx="0"/>
          <a:fillRef idx="0"/>
          <a:effectRef idx="0"/>
          <a:fontRef idx="minor"/>
        </p:style>
      </p:sp>
      <p:sp>
        <p:nvSpPr>
          <p:cNvPr id="99" name="Line 6"/>
          <p:cNvSpPr/>
          <p:nvPr/>
        </p:nvSpPr>
        <p:spPr>
          <a:xfrm>
            <a:off x="2438280" y="4252680"/>
            <a:ext cx="1981080" cy="360"/>
          </a:xfrm>
          <a:prstGeom prst="line">
            <a:avLst/>
          </a:prstGeom>
          <a:ln w="9360">
            <a:solidFill>
              <a:schemeClr val="tx1"/>
            </a:solidFill>
            <a:round/>
            <a:tailEnd len="med" type="triangle" w="med"/>
          </a:ln>
        </p:spPr>
        <p:style>
          <a:lnRef idx="0"/>
          <a:fillRef idx="0"/>
          <a:effectRef idx="0"/>
          <a:fontRef idx="minor"/>
        </p:style>
      </p:sp>
      <p:sp>
        <p:nvSpPr>
          <p:cNvPr id="100" name="CustomShape 7"/>
          <p:cNvSpPr/>
          <p:nvPr/>
        </p:nvSpPr>
        <p:spPr>
          <a:xfrm>
            <a:off x="1752480" y="4114800"/>
            <a:ext cx="533160" cy="364680"/>
          </a:xfrm>
          <a:prstGeom prst="rect">
            <a:avLst/>
          </a:prstGeom>
          <a:noFill/>
          <a:ln>
            <a:noFill/>
          </a:ln>
        </p:spPr>
        <p:style>
          <a:lnRef idx="0"/>
          <a:fillRef idx="0"/>
          <a:effectRef idx="0"/>
          <a:fontRef idx="minor"/>
        </p:style>
        <p:txBody>
          <a:bodyPr lIns="90000" rIns="90000" tIns="45000" bIns="45000"/>
          <a:p>
            <a:pPr algn="ctr">
              <a:lnSpc>
                <a:spcPct val="100000"/>
              </a:lnSpc>
              <a:spcBef>
                <a:spcPts val="901"/>
              </a:spcBef>
            </a:pPr>
            <a:r>
              <a:rPr b="0" lang="en-IN" sz="1800" spc="-1" strike="noStrike">
                <a:solidFill>
                  <a:srgbClr val="000000"/>
                </a:solidFill>
                <a:latin typeface="Tahoma"/>
                <a:ea typeface="MS PGothic"/>
              </a:rPr>
              <a:t> </a:t>
            </a:r>
            <a:r>
              <a:rPr b="0" lang="en-IN" sz="1800" spc="-1" strike="noStrike">
                <a:solidFill>
                  <a:srgbClr val="ffffff"/>
                </a:solidFill>
                <a:latin typeface="Tahoma"/>
                <a:ea typeface="MS PGothic"/>
              </a:rPr>
              <a:t>A</a:t>
            </a:r>
            <a:endParaRPr b="0" lang="en-IN" sz="1800" spc="-1" strike="noStrike">
              <a:latin typeface="Arial"/>
            </a:endParaRPr>
          </a:p>
        </p:txBody>
      </p:sp>
      <p:sp>
        <p:nvSpPr>
          <p:cNvPr id="101" name="CustomShape 8"/>
          <p:cNvSpPr/>
          <p:nvPr/>
        </p:nvSpPr>
        <p:spPr>
          <a:xfrm>
            <a:off x="4648320" y="4006800"/>
            <a:ext cx="380520" cy="364680"/>
          </a:xfrm>
          <a:prstGeom prst="rect">
            <a:avLst/>
          </a:prstGeom>
          <a:noFill/>
          <a:ln>
            <a:noFill/>
          </a:ln>
        </p:spPr>
        <p:style>
          <a:lnRef idx="0"/>
          <a:fillRef idx="0"/>
          <a:effectRef idx="0"/>
          <a:fontRef idx="minor"/>
        </p:style>
        <p:txBody>
          <a:bodyPr lIns="90000" rIns="90000" tIns="45000" bIns="45000"/>
          <a:p>
            <a:pPr algn="ctr">
              <a:lnSpc>
                <a:spcPct val="100000"/>
              </a:lnSpc>
              <a:spcBef>
                <a:spcPts val="901"/>
              </a:spcBef>
            </a:pPr>
            <a:r>
              <a:rPr b="0" lang="en-IN" sz="1800" spc="-1" strike="noStrike">
                <a:solidFill>
                  <a:srgbClr val="ffffff"/>
                </a:solidFill>
                <a:latin typeface="Tahoma"/>
                <a:ea typeface="MS PGothic"/>
              </a:rPr>
              <a:t>B</a:t>
            </a:r>
            <a:endParaRPr b="0" lang="en-IN" sz="1800" spc="-1" strike="noStrike">
              <a:latin typeface="Arial"/>
            </a:endParaRPr>
          </a:p>
        </p:txBody>
      </p:sp>
      <p:sp>
        <p:nvSpPr>
          <p:cNvPr id="102" name="Line 9"/>
          <p:cNvSpPr/>
          <p:nvPr/>
        </p:nvSpPr>
        <p:spPr>
          <a:xfrm>
            <a:off x="5333760" y="4114800"/>
            <a:ext cx="1295640" cy="360"/>
          </a:xfrm>
          <a:prstGeom prst="line">
            <a:avLst/>
          </a:prstGeom>
          <a:ln w="9360">
            <a:solidFill>
              <a:schemeClr val="tx1"/>
            </a:solidFill>
            <a:round/>
            <a:tailEnd len="med" type="triangle" w="med"/>
          </a:ln>
        </p:spPr>
        <p:style>
          <a:lnRef idx="0"/>
          <a:fillRef idx="0"/>
          <a:effectRef idx="0"/>
          <a:fontRef idx="minor"/>
        </p:style>
      </p:sp>
      <p:sp>
        <p:nvSpPr>
          <p:cNvPr id="103" name="CustomShape 10"/>
          <p:cNvSpPr/>
          <p:nvPr/>
        </p:nvSpPr>
        <p:spPr>
          <a:xfrm>
            <a:off x="609480" y="4800600"/>
            <a:ext cx="8152920" cy="213228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endParaRPr b="0" lang="en-IN" sz="1800" spc="-1" strike="noStrike">
              <a:latin typeface="Arial"/>
            </a:endParaRPr>
          </a:p>
          <a:p>
            <a:pPr>
              <a:lnSpc>
                <a:spcPct val="100000"/>
              </a:lnSpc>
              <a:spcBef>
                <a:spcPts val="479"/>
              </a:spcBef>
            </a:pPr>
            <a:r>
              <a:rPr b="1" i="1" lang="en-IN" sz="2400" spc="-1" strike="noStrike">
                <a:solidFill>
                  <a:srgbClr val="000000"/>
                </a:solidFill>
                <a:latin typeface="Times New Roman"/>
                <a:ea typeface="MS PGothic"/>
              </a:rPr>
              <a:t>Hebbian Hypothesis</a:t>
            </a:r>
            <a:r>
              <a:rPr b="1" lang="en-IN" sz="2400" spc="-1" strike="noStrike">
                <a:solidFill>
                  <a:srgbClr val="000000"/>
                </a:solidFill>
                <a:latin typeface="Times New Roman"/>
                <a:ea typeface="MS PGothic"/>
              </a:rPr>
              <a:t>:</a:t>
            </a:r>
            <a:r>
              <a:rPr b="1" i="1" lang="en-IN" sz="2400" spc="-1" strike="noStrike">
                <a:solidFill>
                  <a:srgbClr val="000000"/>
                </a:solidFill>
                <a:latin typeface="Times New Roman"/>
                <a:ea typeface="MS PGothic"/>
              </a:rPr>
              <a:t> </a:t>
            </a:r>
            <a:r>
              <a:rPr b="0" i="1" lang="en-IN" sz="2400" spc="-1" strike="noStrike">
                <a:solidFill>
                  <a:srgbClr val="000000"/>
                </a:solidFill>
                <a:latin typeface="Times New Roman"/>
                <a:ea typeface="MS PGothic"/>
              </a:rPr>
              <a:t>The synaptic strength of brain changes proportionately to the correlation between the firing of the pre and postsynaptic neurons.</a:t>
            </a:r>
            <a:endParaRPr b="0" lang="en-IN" sz="2400" spc="-1" strike="noStrike">
              <a:latin typeface="Arial"/>
            </a:endParaRPr>
          </a:p>
          <a:p>
            <a:pPr>
              <a:lnSpc>
                <a:spcPct val="100000"/>
              </a:lnSpc>
              <a:spcBef>
                <a:spcPts val="1199"/>
              </a:spcBef>
            </a:pPr>
            <a:endParaRPr b="0" lang="en-IN" sz="2400" spc="-1" strike="noStrike">
              <a:latin typeface="Arial"/>
            </a:endParaRPr>
          </a:p>
        </p:txBody>
      </p:sp>
      <p:sp>
        <p:nvSpPr>
          <p:cNvPr id="104" name="CustomShape 11"/>
          <p:cNvSpPr/>
          <p:nvPr/>
        </p:nvSpPr>
        <p:spPr>
          <a:xfrm>
            <a:off x="725400" y="3747960"/>
            <a:ext cx="45684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000000"/>
                </a:solidFill>
                <a:latin typeface="Times New Roman"/>
                <a:ea typeface="MS PGothic"/>
              </a:rPr>
              <a:t>x</a:t>
            </a:r>
            <a:r>
              <a:rPr b="0" i="1" lang="en-IN" sz="1800" spc="-1" strike="noStrike" baseline="-25000">
                <a:solidFill>
                  <a:srgbClr val="000000"/>
                </a:solidFill>
                <a:latin typeface="Times New Roman"/>
                <a:ea typeface="MS PGothic"/>
              </a:rPr>
              <a:t>j</a:t>
            </a:r>
            <a:endParaRPr b="0" lang="en-IN" sz="1800" spc="-1" strike="noStrike">
              <a:latin typeface="Arial"/>
            </a:endParaRPr>
          </a:p>
        </p:txBody>
      </p:sp>
      <p:sp>
        <p:nvSpPr>
          <p:cNvPr id="105" name="CustomShape 12"/>
          <p:cNvSpPr/>
          <p:nvPr/>
        </p:nvSpPr>
        <p:spPr>
          <a:xfrm>
            <a:off x="5473800" y="3657600"/>
            <a:ext cx="609120" cy="4014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i="1" lang="en-IN" sz="1800" spc="-1" strike="noStrike">
                <a:solidFill>
                  <a:srgbClr val="000000"/>
                </a:solidFill>
                <a:latin typeface="Times New Roman"/>
                <a:ea typeface="MS PGothic"/>
              </a:rPr>
              <a:t>y</a:t>
            </a:r>
            <a:r>
              <a:rPr b="0" i="1" lang="en-IN" sz="1800" spc="-1" strike="noStrike" baseline="-25000">
                <a:solidFill>
                  <a:srgbClr val="000000"/>
                </a:solidFill>
                <a:latin typeface="Times New Roman"/>
                <a:ea typeface="MS PGothic"/>
              </a:rPr>
              <a:t>i</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Energy Function</a:t>
            </a:r>
            <a:endParaRPr b="0" lang="en-US" sz="4400" spc="-1" strike="noStrike">
              <a:solidFill>
                <a:srgbClr val="000000"/>
              </a:solidFill>
              <a:latin typeface="Tahoma"/>
            </a:endParaRPr>
          </a:p>
        </p:txBody>
      </p:sp>
      <p:sp>
        <p:nvSpPr>
          <p:cNvPr id="277"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Each node is given an initial value </a:t>
            </a:r>
            <a:r>
              <a:rPr b="0" i="1" lang="en-US" sz="2400" spc="-1" strike="noStrike">
                <a:solidFill>
                  <a:srgbClr val="000000"/>
                </a:solidFill>
                <a:latin typeface="Times New Roman"/>
                <a:ea typeface="MS PGothic"/>
              </a:rPr>
              <a:t>u</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(0) then the value </a:t>
            </a:r>
            <a:r>
              <a:rPr b="0" i="1" lang="en-US" sz="2400" spc="-1" strike="noStrike">
                <a:solidFill>
                  <a:srgbClr val="000000"/>
                </a:solidFill>
                <a:latin typeface="Times New Roman"/>
                <a:ea typeface="MS PGothic"/>
              </a:rPr>
              <a:t>u</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(t) and amplifier output </a:t>
            </a:r>
            <a:r>
              <a:rPr b="0" i="1" lang="en-US" sz="2400" spc="-1" strike="noStrike">
                <a:solidFill>
                  <a:srgbClr val="000000"/>
                </a:solidFill>
                <a:latin typeface="Times New Roman"/>
                <a:ea typeface="MS PGothic"/>
              </a:rPr>
              <a:t>y</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(t)  = </a:t>
            </a:r>
            <a:r>
              <a:rPr b="0" i="1" lang="en-US" sz="2400" spc="-1" strike="noStrike">
                <a:solidFill>
                  <a:srgbClr val="000000"/>
                </a:solidFill>
                <a:latin typeface="Times New Roman"/>
                <a:ea typeface="MS PGothic"/>
              </a:rPr>
              <a:t>a(u</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(t)) at time</a:t>
            </a:r>
            <a:r>
              <a:rPr b="0" i="1" lang="en-US" sz="2400" spc="-1" strike="noStrike">
                <a:solidFill>
                  <a:srgbClr val="000000"/>
                </a:solidFill>
                <a:latin typeface="Times New Roman"/>
                <a:ea typeface="MS PGothic"/>
              </a:rPr>
              <a:t> t </a:t>
            </a:r>
            <a:r>
              <a:rPr b="0" lang="en-US" sz="2400" spc="-1" strike="noStrike">
                <a:solidFill>
                  <a:srgbClr val="000000"/>
                </a:solidFill>
                <a:latin typeface="Times New Roman"/>
                <a:ea typeface="MS PGothic"/>
              </a:rPr>
              <a:t>is solved taking differentiation.</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For evaluating stability property define a continuous energy function such that evolution of the system is in the direction of negative gradient of the energy function.</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Finally converges to one of the stable minima in the state space.</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685800" y="685800"/>
            <a:ext cx="8000640" cy="5630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UNSUPERVISED LEARNING</a:t>
            </a:r>
            <a:endParaRPr b="0" lang="en-US" sz="4000" spc="-1" strike="noStrike">
              <a:solidFill>
                <a:srgbClr val="000000"/>
              </a:solidFill>
              <a:latin typeface="Tahoma"/>
            </a:endParaRPr>
          </a:p>
        </p:txBody>
      </p:sp>
      <p:sp>
        <p:nvSpPr>
          <p:cNvPr id="279" name="TextShape 2"/>
          <p:cNvSpPr txBox="1"/>
          <p:nvPr/>
        </p:nvSpPr>
        <p:spPr>
          <a:xfrm>
            <a:off x="609480" y="1676520"/>
            <a:ext cx="8076960" cy="51811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In unsupervised learning only input data (X) is given and no corresponding output variables.</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goal for unsupervised learning is to model the underlying structure or distribution in the data in order to learn more about the data.</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an input space is to be processed by a neural network, the first issue of importance is the structure of this space.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 neural network with real inputs computes a function </a:t>
            </a:r>
            <a:r>
              <a:rPr b="0" i="1" lang="en-US" sz="2400" spc="-1" strike="noStrike">
                <a:solidFill>
                  <a:srgbClr val="000000"/>
                </a:solidFill>
                <a:latin typeface="Times New Roman"/>
                <a:ea typeface="MS PGothic"/>
              </a:rPr>
              <a:t>f</a:t>
            </a:r>
            <a:r>
              <a:rPr b="0" lang="en-US" sz="2400" spc="-1" strike="noStrike">
                <a:solidFill>
                  <a:srgbClr val="000000"/>
                </a:solidFill>
                <a:latin typeface="Times New Roman"/>
                <a:ea typeface="MS PGothic"/>
              </a:rPr>
              <a:t> defined from an input space A to an output space B.</a:t>
            </a:r>
            <a:endParaRPr b="0" lang="en-US" sz="2400" spc="-1" strike="noStrike">
              <a:solidFill>
                <a:srgbClr val="000000"/>
              </a:solidFill>
              <a:latin typeface="Calibri"/>
            </a:endParaRPr>
          </a:p>
          <a:p>
            <a:pPr>
              <a:lnSpc>
                <a:spcPct val="80000"/>
              </a:lnSpc>
              <a:spcBef>
                <a:spcPts val="241"/>
              </a:spcBef>
            </a:pPr>
            <a:endParaRPr b="0" lang="en-US" sz="2400" spc="-1" strike="noStrike">
              <a:solidFill>
                <a:srgbClr val="000000"/>
              </a:solidFill>
              <a:latin typeface="Calibri"/>
            </a:endParaRPr>
          </a:p>
          <a:p>
            <a:pPr>
              <a:lnSpc>
                <a:spcPct val="100000"/>
              </a:lnSpc>
              <a:spcBef>
                <a:spcPts val="479"/>
              </a:spcBef>
              <a:spcAft>
                <a:spcPts val="601"/>
              </a:spcAft>
            </a:pPr>
            <a:endParaRPr b="0" lang="en-US" sz="2400" spc="-1" strike="noStrike">
              <a:solidFill>
                <a:srgbClr val="000000"/>
              </a:solidFill>
              <a:latin typeface="Calibri"/>
            </a:endParaRPr>
          </a:p>
          <a:p>
            <a:pPr marL="343080" indent="-342720">
              <a:lnSpc>
                <a:spcPct val="80000"/>
              </a:lnSpc>
              <a:spcBef>
                <a:spcPts val="400"/>
              </a:spcBef>
            </a:pPr>
            <a:endParaRPr b="0" lang="en-US" sz="2400" spc="-1" strike="noStrike">
              <a:solidFill>
                <a:srgbClr val="000000"/>
              </a:solidFill>
              <a:latin typeface="Calibri"/>
            </a:endParaRPr>
          </a:p>
          <a:p>
            <a:pPr marL="343080" indent="-342720">
              <a:lnSpc>
                <a:spcPct val="80000"/>
              </a:lnSpc>
              <a:spcBef>
                <a:spcPts val="479"/>
              </a:spcBef>
            </a:pPr>
            <a:endParaRPr b="0" lang="en-US" sz="2400" spc="-1" strike="noStrike">
              <a:solidFill>
                <a:srgbClr val="000000"/>
              </a:solidFill>
              <a:latin typeface="Calibri"/>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UNSUPERVISED LEARNING</a:t>
            </a:r>
            <a:endParaRPr b="0" lang="en-US" sz="4400" spc="-1" strike="noStrike">
              <a:solidFill>
                <a:srgbClr val="000000"/>
              </a:solidFill>
              <a:latin typeface="Tahoma"/>
            </a:endParaRPr>
          </a:p>
        </p:txBody>
      </p:sp>
      <p:sp>
        <p:nvSpPr>
          <p:cNvPr id="28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During training of the ANN, the input vectors of similar type are combined to form the clusters.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When a new input pattern is applied, then the ANN gives an output response indicating the class to which the new input pattern belongs.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No feedback from the environment as to what should be the desired output and whether it is correct or incorrect.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network itself must discover the input patterns and  relationship.</a:t>
            </a:r>
            <a:endParaRPr b="0" lang="en-US" sz="2400" spc="-1" strike="noStrike">
              <a:solidFill>
                <a:srgbClr val="000000"/>
              </a:solidFill>
              <a:latin typeface="Calibri"/>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57200" y="6094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UNSUPERVISED LEARNING</a:t>
            </a:r>
            <a:endParaRPr b="0" lang="en-US" sz="4400" spc="-1" strike="noStrike">
              <a:solidFill>
                <a:srgbClr val="000000"/>
              </a:solidFill>
              <a:latin typeface="Tahoma"/>
            </a:endParaRPr>
          </a:p>
        </p:txBody>
      </p:sp>
      <p:sp>
        <p:nvSpPr>
          <p:cNvPr id="283" name="TextShape 2"/>
          <p:cNvSpPr txBox="1"/>
          <p:nvPr/>
        </p:nvSpPr>
        <p:spPr>
          <a:xfrm>
            <a:off x="457200" y="1951200"/>
            <a:ext cx="8229240" cy="4525560"/>
          </a:xfrm>
          <a:prstGeom prst="rect">
            <a:avLst/>
          </a:prstGeom>
          <a:noFill/>
          <a:ln>
            <a:noFill/>
          </a:ln>
        </p:spPr>
        <p:txBody>
          <a:bodyPr/>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Relationships of interest that may exist in the input data:- similarity and correlation.</a:t>
            </a:r>
            <a:endParaRPr b="0" lang="en-US" sz="2400" spc="-1" strike="noStrike">
              <a:solidFill>
                <a:srgbClr val="000000"/>
              </a:solidFill>
              <a:latin typeface="Calibri"/>
            </a:endParaRPr>
          </a:p>
          <a:p>
            <a:pPr>
              <a:lnSpc>
                <a:spcPct val="80000"/>
              </a:lnSpc>
              <a:spcBef>
                <a:spcPts val="241"/>
              </a:spcBef>
            </a:pPr>
            <a:endParaRPr b="0" lang="en-US" sz="24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Times New Roman"/>
                <a:ea typeface="MS PGothic"/>
              </a:rPr>
              <a:t>Translate the discovered relationship into outputs.</a:t>
            </a:r>
            <a:endParaRPr b="0" lang="en-US" sz="2400" spc="-1" strike="noStrike">
              <a:solidFill>
                <a:srgbClr val="000000"/>
              </a:solidFill>
              <a:latin typeface="Calibri"/>
            </a:endParaRPr>
          </a:p>
          <a:p>
            <a:pPr>
              <a:lnSpc>
                <a:spcPct val="8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Unsupervised learning problems are grouped into clustering (discover inherent similarity or dissimilarity in the data) and association problems (discover rules describing association of data).</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Examples: k-means for clustering and Apriori algorithm.</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networks are called </a:t>
            </a:r>
            <a:r>
              <a:rPr b="1" i="1" lang="en-US" sz="2400" spc="-1" strike="noStrike">
                <a:solidFill>
                  <a:srgbClr val="000000"/>
                </a:solidFill>
                <a:latin typeface="Times New Roman"/>
                <a:ea typeface="MS PGothic"/>
              </a:rPr>
              <a:t>self-organizing</a:t>
            </a:r>
            <a:r>
              <a:rPr b="0" lang="en-US" sz="2400" spc="-1" strike="noStrike">
                <a:solidFill>
                  <a:srgbClr val="000000"/>
                </a:solidFill>
                <a:latin typeface="Times New Roman"/>
                <a:ea typeface="MS PGothic"/>
              </a:rPr>
              <a:t> networks.</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457200" y="45720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Topographic Maps </a:t>
            </a:r>
            <a:br/>
            <a:endParaRPr b="0" lang="en-US" sz="4000" spc="-1" strike="noStrike">
              <a:solidFill>
                <a:srgbClr val="000000"/>
              </a:solidFill>
              <a:latin typeface="Tahoma"/>
            </a:endParaRPr>
          </a:p>
        </p:txBody>
      </p:sp>
      <p:sp>
        <p:nvSpPr>
          <p:cNvPr id="285" name="TextShape 2"/>
          <p:cNvSpPr txBox="1"/>
          <p:nvPr/>
        </p:nvSpPr>
        <p:spPr>
          <a:xfrm>
            <a:off x="457200" y="1523880"/>
            <a:ext cx="8229240" cy="47541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Neurobiological studies indicate that different sensory inputs (motor, visual, auditory, etc.) are mapped and processed in different regions of cerebral cortex of our brain.</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visual cortex is a well-studied region in the posterior part of the human brain. </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At each stage of representation, or processing, each piece of incoming information is kept in its proper context/neighbour.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visual information is mapped as one or two dimensional projection on the cortex.</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KOHONEN’s NETWORK</a:t>
            </a:r>
            <a:endParaRPr b="0" lang="en-US" sz="4000" spc="-1" strike="noStrike">
              <a:solidFill>
                <a:srgbClr val="000000"/>
              </a:solidFill>
              <a:latin typeface="Tahoma"/>
            </a:endParaRPr>
          </a:p>
        </p:txBody>
      </p:sp>
      <p:sp>
        <p:nvSpPr>
          <p:cNvPr id="287" name="TextShape 2"/>
          <p:cNvSpPr txBox="1"/>
          <p:nvPr/>
        </p:nvSpPr>
        <p:spPr>
          <a:xfrm>
            <a:off x="457200" y="1447920"/>
            <a:ext cx="8229240" cy="467784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Neurons work together to decode and process visual impressions.</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Neurons dealing with closely related pieces of information are kept close together so that they can interact via short synaptic connections.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Goal is to building artificial topographic maps that learn through self-organization in a neurobiologically inspired manner.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Kohonen’s model has a biological and mathematical background, </a:t>
            </a:r>
            <a:r>
              <a:rPr b="0" lang="en-US" sz="2400" spc="-1" strike="noStrike">
                <a:solidFill>
                  <a:srgbClr val="000000"/>
                </a:solidFill>
                <a:latin typeface="Times New Roman"/>
                <a:ea typeface="MS PGothic"/>
              </a:rPr>
              <a:t>called </a:t>
            </a:r>
            <a:r>
              <a:rPr b="1" i="1" lang="en-US" sz="2400" spc="-1" strike="noStrike">
                <a:solidFill>
                  <a:srgbClr val="000000"/>
                </a:solidFill>
                <a:latin typeface="Times New Roman"/>
                <a:ea typeface="MS PGothic"/>
              </a:rPr>
              <a:t>self-organizing</a:t>
            </a:r>
            <a:r>
              <a:rPr b="0" lang="en-US" sz="2400" spc="-1" strike="noStrike">
                <a:solidFill>
                  <a:srgbClr val="000000"/>
                </a:solidFill>
                <a:latin typeface="Times New Roman"/>
                <a:ea typeface="MS PGothic"/>
              </a:rPr>
              <a:t> networks. </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685800" y="457200"/>
            <a:ext cx="8000640" cy="5630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WINNER-TAKES-ALL NETWORKS</a:t>
            </a:r>
            <a:endParaRPr b="0" lang="en-US" sz="4000" spc="-1" strike="noStrike">
              <a:solidFill>
                <a:srgbClr val="000000"/>
              </a:solidFill>
              <a:latin typeface="Tahoma"/>
            </a:endParaRPr>
          </a:p>
        </p:txBody>
      </p:sp>
      <p:sp>
        <p:nvSpPr>
          <p:cNvPr id="289" name="TextShape 2"/>
          <p:cNvSpPr txBox="1"/>
          <p:nvPr/>
        </p:nvSpPr>
        <p:spPr>
          <a:xfrm>
            <a:off x="533520" y="1447920"/>
            <a:ext cx="8076960" cy="5105160"/>
          </a:xfrm>
          <a:prstGeom prst="rect">
            <a:avLst/>
          </a:prstGeom>
          <a:noFill/>
          <a:ln>
            <a:noFill/>
          </a:ln>
        </p:spPr>
        <p:txBody>
          <a:bodyPr/>
          <a:p>
            <a:pPr marL="343080" indent="-342720">
              <a:lnSpc>
                <a:spcPct val="80000"/>
              </a:lnSpc>
              <a:spcBef>
                <a:spcPts val="479"/>
              </a:spcBef>
              <a:buClr>
                <a:srgbClr val="000000"/>
              </a:buClr>
              <a:buFont typeface="Arial"/>
              <a:buChar char="•"/>
            </a:pPr>
            <a:r>
              <a:rPr b="1"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Networks are based on the competitive learning rule.</a:t>
            </a:r>
            <a:endParaRPr b="0" lang="en-US" sz="2400" spc="-1" strike="noStrike">
              <a:solidFill>
                <a:srgbClr val="000000"/>
              </a:solidFill>
              <a:latin typeface="Calibri"/>
            </a:endParaRPr>
          </a:p>
          <a:p>
            <a:pPr>
              <a:lnSpc>
                <a:spcPct val="80000"/>
              </a:lnSpc>
              <a:spcBef>
                <a:spcPts val="241"/>
              </a:spcBef>
            </a:pPr>
            <a:endParaRPr b="0" lang="en-US" sz="24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Calibri"/>
                <a:ea typeface="MS PGothic"/>
              </a:rPr>
              <a:t> </a:t>
            </a:r>
            <a:r>
              <a:rPr b="0" lang="en-US" sz="2400" spc="-1" strike="noStrike">
                <a:solidFill>
                  <a:srgbClr val="000000"/>
                </a:solidFill>
                <a:latin typeface="Times New Roman"/>
                <a:ea typeface="MS PGothic"/>
              </a:rPr>
              <a:t>The output nodes try to compete with each other to  </a:t>
            </a:r>
            <a:endParaRPr b="0" lang="en-US" sz="2400" spc="-1" strike="noStrike">
              <a:solidFill>
                <a:srgbClr val="000000"/>
              </a:solidFill>
              <a:latin typeface="Calibri"/>
            </a:endParaRPr>
          </a:p>
          <a:p>
            <a:pPr>
              <a:lnSpc>
                <a:spcPct val="80000"/>
              </a:lnSpc>
              <a:spcBef>
                <a:spcPts val="479"/>
              </a:spcBef>
            </a:pPr>
            <a:r>
              <a:rPr b="0"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represent the input pattern. </a:t>
            </a:r>
            <a:endParaRPr b="0" lang="en-US" sz="2400" spc="-1" strike="noStrike">
              <a:solidFill>
                <a:srgbClr val="000000"/>
              </a:solidFill>
              <a:latin typeface="Calibri"/>
            </a:endParaRPr>
          </a:p>
          <a:p>
            <a:pPr marL="343080" indent="-342720">
              <a:lnSpc>
                <a:spcPct val="80000"/>
              </a:lnSpc>
              <a:spcBef>
                <a:spcPts val="201"/>
              </a:spcBef>
            </a:pPr>
            <a:endParaRPr b="0" lang="en-US" sz="24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Times New Roman"/>
                <a:ea typeface="MS PGothic"/>
              </a:rPr>
              <a:t>D</a:t>
            </a:r>
            <a:r>
              <a:rPr b="0" lang="en-US" sz="2400" spc="-1" strike="noStrike">
                <a:solidFill>
                  <a:srgbClr val="000000"/>
                </a:solidFill>
                <a:latin typeface="Times New Roman"/>
                <a:ea typeface="MS PGothic"/>
              </a:rPr>
              <a:t>uring training, the output unit with highest activation to a given input pattern, will be declared the winner. </a:t>
            </a:r>
            <a:endParaRPr b="0" lang="en-US" sz="2400" spc="-1" strike="noStrike">
              <a:solidFill>
                <a:srgbClr val="000000"/>
              </a:solidFill>
              <a:latin typeface="Calibri"/>
            </a:endParaRPr>
          </a:p>
        </p:txBody>
      </p:sp>
      <p:pic>
        <p:nvPicPr>
          <p:cNvPr id="290" name="Picture 1" descr=""/>
          <p:cNvPicPr/>
          <p:nvPr/>
        </p:nvPicPr>
        <p:blipFill>
          <a:blip r:embed="rId1"/>
          <a:stretch/>
        </p:blipFill>
        <p:spPr>
          <a:xfrm>
            <a:off x="2362320" y="3733920"/>
            <a:ext cx="4800240" cy="267948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533520" y="277920"/>
            <a:ext cx="8152920" cy="63936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KOHONEN’s NETWORK</a:t>
            </a:r>
            <a:endParaRPr b="0" lang="en-US" sz="4000" spc="-1" strike="noStrike">
              <a:solidFill>
                <a:srgbClr val="000000"/>
              </a:solidFill>
              <a:latin typeface="Tahoma"/>
            </a:endParaRPr>
          </a:p>
        </p:txBody>
      </p:sp>
      <p:sp>
        <p:nvSpPr>
          <p:cNvPr id="292" name="TextShape 2"/>
          <p:cNvSpPr txBox="1"/>
          <p:nvPr/>
        </p:nvSpPr>
        <p:spPr>
          <a:xfrm>
            <a:off x="457200" y="914400"/>
            <a:ext cx="8229240" cy="5211360"/>
          </a:xfrm>
          <a:prstGeom prst="rect">
            <a:avLst/>
          </a:prstGeom>
          <a:noFill/>
          <a:ln>
            <a:noFill/>
          </a:ln>
        </p:spPr>
        <p:txBody>
          <a:bodyPr/>
          <a:p>
            <a:pPr marL="343080" indent="-342720">
              <a:lnSpc>
                <a:spcPct val="80000"/>
              </a:lnSpc>
              <a:spcBef>
                <a:spcPts val="400"/>
              </a:spcBef>
            </a:pPr>
            <a:r>
              <a:rPr b="0" lang="en-US" sz="1600" spc="-1" strike="noStrike">
                <a:solidFill>
                  <a:srgbClr val="000000"/>
                </a:solidFill>
                <a:latin typeface="Calibri"/>
                <a:ea typeface="MS PGothic"/>
              </a:rPr>
              <a:t>                                                                                 </a:t>
            </a:r>
            <a:r>
              <a:rPr b="0" i="1" lang="en-US" sz="2000" spc="-1" strike="noStrike">
                <a:solidFill>
                  <a:srgbClr val="000000"/>
                </a:solidFill>
                <a:latin typeface="Times New Roman"/>
                <a:ea typeface="MS PGothic"/>
              </a:rPr>
              <a:t>y</a:t>
            </a:r>
            <a:r>
              <a:rPr b="0" lang="en-US" sz="2000" spc="-1" strike="noStrike" baseline="-25000">
                <a:solidFill>
                  <a:srgbClr val="000000"/>
                </a:solidFill>
                <a:latin typeface="Calibri"/>
                <a:ea typeface="MS PGothic"/>
              </a:rPr>
              <a:t>1                   </a:t>
            </a:r>
            <a:r>
              <a:rPr b="0" lang="en-US" sz="2000" spc="-1" strike="noStrike">
                <a:solidFill>
                  <a:srgbClr val="000000"/>
                </a:solidFill>
                <a:latin typeface="Times New Roman"/>
                <a:ea typeface="MS PGothic"/>
              </a:rPr>
              <a:t>[w</a:t>
            </a:r>
            <a:r>
              <a:rPr b="0" lang="en-US" sz="2000" spc="-1" strike="noStrike" baseline="-25000">
                <a:solidFill>
                  <a:srgbClr val="000000"/>
                </a:solidFill>
                <a:latin typeface="Times New Roman"/>
                <a:ea typeface="MS PGothic"/>
              </a:rPr>
              <a:t>11</a:t>
            </a:r>
            <a:r>
              <a:rPr b="0" lang="en-US" sz="2000" spc="-1" strike="noStrike">
                <a:solidFill>
                  <a:srgbClr val="000000"/>
                </a:solidFill>
                <a:latin typeface="Times New Roman"/>
                <a:ea typeface="MS PGothic"/>
              </a:rPr>
              <a:t>, w</a:t>
            </a:r>
            <a:r>
              <a:rPr b="0" lang="en-US" sz="2000" spc="-1" strike="noStrike" baseline="-25000">
                <a:solidFill>
                  <a:srgbClr val="000000"/>
                </a:solidFill>
                <a:latin typeface="Times New Roman"/>
                <a:ea typeface="MS PGothic"/>
              </a:rPr>
              <a:t>21</a:t>
            </a:r>
            <a:r>
              <a:rPr b="0" lang="en-US" sz="2000" spc="-1" strike="noStrike">
                <a:solidFill>
                  <a:srgbClr val="000000"/>
                </a:solidFill>
                <a:latin typeface="Times New Roman"/>
                <a:ea typeface="MS PGothic"/>
              </a:rPr>
              <a:t>, w</a:t>
            </a:r>
            <a:r>
              <a:rPr b="0" lang="en-US" sz="2000" spc="-1" strike="noStrike" baseline="-25000">
                <a:solidFill>
                  <a:srgbClr val="000000"/>
                </a:solidFill>
                <a:latin typeface="Times New Roman"/>
                <a:ea typeface="MS PGothic"/>
              </a:rPr>
              <a:t>32</a:t>
            </a:r>
            <a:r>
              <a:rPr b="0" lang="en-US" sz="2000" spc="-1" strike="noStrike">
                <a:solidFill>
                  <a:srgbClr val="000000"/>
                </a:solidFill>
                <a:latin typeface="Times New Roman"/>
                <a:ea typeface="MS PGothic"/>
              </a:rPr>
              <a:t>]</a:t>
            </a:r>
            <a:endParaRPr b="0" lang="en-US" sz="2000" spc="-1" strike="noStrike">
              <a:solidFill>
                <a:srgbClr val="000000"/>
              </a:solidFill>
              <a:latin typeface="Calibri"/>
            </a:endParaRPr>
          </a:p>
          <a:p>
            <a:pPr marL="343080" indent="-342720">
              <a:lnSpc>
                <a:spcPct val="80000"/>
              </a:lnSpc>
              <a:spcBef>
                <a:spcPts val="320"/>
              </a:spcBef>
            </a:pPr>
            <a:r>
              <a:rPr b="0" lang="en-US" sz="1600" spc="-1" strike="noStrike">
                <a:solidFill>
                  <a:srgbClr val="000000"/>
                </a:solidFill>
                <a:latin typeface="Calibri"/>
                <a:ea typeface="MS PGothic"/>
              </a:rPr>
              <a:t>    </a:t>
            </a:r>
            <a:r>
              <a:rPr b="0" i="1" lang="en-US" sz="1600" spc="-1" strike="noStrike">
                <a:solidFill>
                  <a:srgbClr val="000000"/>
                </a:solidFill>
                <a:latin typeface="Times New Roman"/>
                <a:ea typeface="MS PGothic"/>
              </a:rPr>
              <a:t>x</a:t>
            </a:r>
            <a:r>
              <a:rPr b="0" lang="en-US" sz="1600" spc="-1" strike="noStrike" baseline="-25000">
                <a:solidFill>
                  <a:srgbClr val="000000"/>
                </a:solidFill>
                <a:latin typeface="Calibri"/>
                <a:ea typeface="MS PGothic"/>
              </a:rPr>
              <a:t>1</a:t>
            </a:r>
            <a:endParaRPr b="0" lang="en-US" sz="1600" spc="-1" strike="noStrike">
              <a:solidFill>
                <a:srgbClr val="000000"/>
              </a:solidFill>
              <a:latin typeface="Calibri"/>
            </a:endParaRPr>
          </a:p>
          <a:p>
            <a:pPr marL="343080" indent="-342720">
              <a:lnSpc>
                <a:spcPct val="80000"/>
              </a:lnSpc>
              <a:spcBef>
                <a:spcPts val="320"/>
              </a:spcBef>
            </a:pPr>
            <a:r>
              <a:rPr b="0" lang="en-US" sz="1600" spc="-1" strike="noStrike">
                <a:solidFill>
                  <a:srgbClr val="000000"/>
                </a:solidFill>
                <a:latin typeface="Calibri"/>
                <a:ea typeface="MS PGothic"/>
              </a:rPr>
              <a:t>	</a:t>
            </a:r>
            <a:r>
              <a:rPr b="0" lang="en-US" sz="1600" spc="-1" strike="noStrike">
                <a:solidFill>
                  <a:srgbClr val="000000"/>
                </a:solidFill>
                <a:latin typeface="Calibri"/>
                <a:ea typeface="MS PGothic"/>
              </a:rPr>
              <a:t>	</a:t>
            </a:r>
            <a:r>
              <a:rPr b="0" lang="en-US" sz="1600" spc="-1" strike="noStrike">
                <a:solidFill>
                  <a:srgbClr val="000000"/>
                </a:solidFill>
                <a:latin typeface="Calibri"/>
                <a:ea typeface="MS PGothic"/>
              </a:rPr>
              <a:t>	</a:t>
            </a:r>
            <a:r>
              <a:rPr b="0" lang="en-US" sz="1600" spc="-1" strike="noStrike">
                <a:solidFill>
                  <a:srgbClr val="000000"/>
                </a:solidFill>
                <a:latin typeface="Calibri"/>
                <a:ea typeface="MS PGothic"/>
              </a:rPr>
              <a:t>	</a:t>
            </a:r>
            <a:r>
              <a:rPr b="0" lang="en-US" sz="1600" spc="-1" strike="noStrike">
                <a:solidFill>
                  <a:srgbClr val="000000"/>
                </a:solidFill>
                <a:latin typeface="Calibri"/>
                <a:ea typeface="MS PGothic"/>
              </a:rPr>
              <a:t>	</a:t>
            </a:r>
            <a:r>
              <a:rPr b="0" lang="en-US" sz="1600" spc="-1" strike="noStrike">
                <a:solidFill>
                  <a:srgbClr val="000000"/>
                </a:solidFill>
                <a:latin typeface="Calibri"/>
                <a:ea typeface="MS PGothic"/>
              </a:rPr>
              <a:t>       </a:t>
            </a:r>
            <a:r>
              <a:rPr b="0" i="1" lang="en-US" sz="1600" spc="-1" strike="noStrike">
                <a:solidFill>
                  <a:srgbClr val="000000"/>
                </a:solidFill>
                <a:latin typeface="Times New Roman"/>
                <a:ea typeface="MS PGothic"/>
              </a:rPr>
              <a:t>y</a:t>
            </a:r>
            <a:r>
              <a:rPr b="0" lang="en-US" sz="1600" spc="-1" strike="noStrike" baseline="-25000">
                <a:solidFill>
                  <a:srgbClr val="000000"/>
                </a:solidFill>
                <a:latin typeface="Calibri"/>
                <a:ea typeface="MS PGothic"/>
              </a:rPr>
              <a:t>i</a:t>
            </a:r>
            <a:endParaRPr b="0" lang="en-US" sz="1600" spc="-1" strike="noStrike">
              <a:solidFill>
                <a:srgbClr val="000000"/>
              </a:solidFill>
              <a:latin typeface="Calibri"/>
            </a:endParaRPr>
          </a:p>
          <a:p>
            <a:pPr marL="343080" indent="-342720">
              <a:lnSpc>
                <a:spcPct val="80000"/>
              </a:lnSpc>
              <a:spcBef>
                <a:spcPts val="320"/>
              </a:spcBef>
            </a:pPr>
            <a:r>
              <a:rPr b="0" lang="en-US" sz="1600" spc="-1" strike="noStrike">
                <a:solidFill>
                  <a:srgbClr val="000000"/>
                </a:solidFill>
                <a:latin typeface="Calibri"/>
                <a:ea typeface="MS PGothic"/>
              </a:rPr>
              <a:t>    </a:t>
            </a:r>
            <a:r>
              <a:rPr b="0" i="1" lang="en-US" sz="1600" spc="-1" strike="noStrike">
                <a:solidFill>
                  <a:srgbClr val="000000"/>
                </a:solidFill>
                <a:latin typeface="Times New Roman"/>
                <a:ea typeface="MS PGothic"/>
              </a:rPr>
              <a:t>x</a:t>
            </a:r>
            <a:r>
              <a:rPr b="0" lang="en-US" sz="1600" spc="-1" strike="noStrike" baseline="-25000">
                <a:solidFill>
                  <a:srgbClr val="000000"/>
                </a:solidFill>
                <a:latin typeface="Calibri"/>
                <a:ea typeface="MS PGothic"/>
              </a:rPr>
              <a:t>2</a:t>
            </a:r>
            <a:endParaRPr b="0" lang="en-US" sz="1600" spc="-1" strike="noStrike">
              <a:solidFill>
                <a:srgbClr val="000000"/>
              </a:solidFill>
              <a:latin typeface="Calibri"/>
            </a:endParaRPr>
          </a:p>
          <a:p>
            <a:pPr>
              <a:lnSpc>
                <a:spcPct val="80000"/>
              </a:lnSpc>
              <a:spcBef>
                <a:spcPts val="320"/>
              </a:spcBef>
            </a:pPr>
            <a:endParaRPr b="0" lang="en-US" sz="1600" spc="-1" strike="noStrike">
              <a:solidFill>
                <a:srgbClr val="000000"/>
              </a:solidFill>
              <a:latin typeface="Calibri"/>
            </a:endParaRPr>
          </a:p>
          <a:p>
            <a:pPr marL="343080" indent="-342720">
              <a:lnSpc>
                <a:spcPct val="80000"/>
              </a:lnSpc>
              <a:spcBef>
                <a:spcPts val="320"/>
              </a:spcBef>
            </a:pPr>
            <a:r>
              <a:rPr b="0" lang="en-US" sz="1600" spc="-1" strike="noStrike">
                <a:solidFill>
                  <a:srgbClr val="000000"/>
                </a:solidFill>
                <a:latin typeface="Calibri"/>
                <a:ea typeface="MS PGothic"/>
              </a:rPr>
              <a:t>                                                                                    </a:t>
            </a:r>
            <a:r>
              <a:rPr b="0" i="1" lang="en-US" sz="1600" spc="-1" strike="noStrike">
                <a:solidFill>
                  <a:srgbClr val="000000"/>
                </a:solidFill>
                <a:latin typeface="Times New Roman"/>
                <a:ea typeface="MS PGothic"/>
              </a:rPr>
              <a:t>y</a:t>
            </a:r>
            <a:r>
              <a:rPr b="0" i="1" lang="en-US" sz="1600" spc="-1" strike="noStrike" baseline="-25000">
                <a:solidFill>
                  <a:srgbClr val="000000"/>
                </a:solidFill>
                <a:latin typeface="Calibri"/>
                <a:ea typeface="MS PGothic"/>
              </a:rPr>
              <a:t>n</a:t>
            </a:r>
            <a:endParaRPr b="0" lang="en-US" sz="1600" spc="-1" strike="noStrike">
              <a:solidFill>
                <a:srgbClr val="000000"/>
              </a:solidFill>
              <a:latin typeface="Calibri"/>
            </a:endParaRPr>
          </a:p>
          <a:p>
            <a:pPr marL="343080" indent="-342720">
              <a:lnSpc>
                <a:spcPct val="80000"/>
              </a:lnSpc>
              <a:spcBef>
                <a:spcPts val="320"/>
              </a:spcBef>
            </a:pPr>
            <a:r>
              <a:rPr b="0" lang="en-US" sz="1600" spc="-1" strike="noStrike">
                <a:solidFill>
                  <a:srgbClr val="000000"/>
                </a:solidFill>
                <a:latin typeface="Calibri"/>
                <a:ea typeface="MS PGothic"/>
              </a:rPr>
              <a:t>    </a:t>
            </a:r>
            <a:r>
              <a:rPr b="0" i="1" lang="en-US" sz="1600" spc="-1" strike="noStrike">
                <a:solidFill>
                  <a:srgbClr val="000000"/>
                </a:solidFill>
                <a:latin typeface="Times New Roman"/>
                <a:ea typeface="MS PGothic"/>
              </a:rPr>
              <a:t>x</a:t>
            </a:r>
            <a:r>
              <a:rPr b="0" i="1" lang="en-US" sz="1600" spc="-1" strike="noStrike" baseline="-25000">
                <a:solidFill>
                  <a:srgbClr val="000000"/>
                </a:solidFill>
                <a:latin typeface="Times New Roman"/>
                <a:ea typeface="MS PGothic"/>
              </a:rPr>
              <a:t>m</a:t>
            </a:r>
            <a:r>
              <a:rPr b="0" lang="en-US" sz="1600" spc="-1" strike="noStrike" baseline="-25000">
                <a:solidFill>
                  <a:srgbClr val="000000"/>
                </a:solidFill>
                <a:latin typeface="Calibri"/>
                <a:ea typeface="MS PGothic"/>
              </a:rPr>
              <a:t>                                                  </a:t>
            </a:r>
            <a:endParaRPr b="0" lang="en-US" sz="1600" spc="-1" strike="noStrike">
              <a:solidFill>
                <a:srgbClr val="000000"/>
              </a:solidFill>
              <a:latin typeface="Calibri"/>
            </a:endParaRPr>
          </a:p>
          <a:p>
            <a:pPr>
              <a:lnSpc>
                <a:spcPct val="80000"/>
              </a:lnSpc>
              <a:spcBef>
                <a:spcPts val="320"/>
              </a:spcBef>
            </a:pPr>
            <a:endParaRPr b="0" lang="en-US" sz="1600" spc="-1" strike="noStrike">
              <a:solidFill>
                <a:srgbClr val="000000"/>
              </a:solidFill>
              <a:latin typeface="Calibri"/>
            </a:endParaRPr>
          </a:p>
          <a:p>
            <a:pPr marL="343080" indent="-342720">
              <a:lnSpc>
                <a:spcPct val="80000"/>
              </a:lnSpc>
              <a:spcBef>
                <a:spcPts val="400"/>
              </a:spcBef>
            </a:pPr>
            <a:r>
              <a:rPr b="0" lang="en-US" sz="2000" spc="-1" strike="noStrike">
                <a:solidFill>
                  <a:srgbClr val="000000"/>
                </a:solidFill>
                <a:latin typeface="Calibri"/>
                <a:ea typeface="MS PGothic"/>
              </a:rPr>
              <a:t>                             </a:t>
            </a:r>
            <a:r>
              <a:rPr b="1" i="1" lang="en-US" sz="2000" spc="-1" strike="noStrike">
                <a:solidFill>
                  <a:srgbClr val="000000"/>
                </a:solidFill>
                <a:latin typeface="Times New Roman"/>
                <a:ea typeface="MS PGothic"/>
              </a:rPr>
              <a:t>W</a:t>
            </a:r>
            <a:endParaRPr b="0" lang="en-US" sz="2000" spc="-1" strike="noStrike">
              <a:solidFill>
                <a:srgbClr val="000000"/>
              </a:solidFill>
              <a:latin typeface="Calibri"/>
            </a:endParaRPr>
          </a:p>
          <a:p>
            <a:pPr>
              <a:lnSpc>
                <a:spcPct val="80000"/>
              </a:lnSpc>
              <a:spcBef>
                <a:spcPts val="241"/>
              </a:spcBef>
            </a:pPr>
            <a:endParaRPr b="0" lang="en-US" sz="20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Times New Roman"/>
                <a:ea typeface="MS PGothic"/>
              </a:rPr>
              <a:t>The objective of a Kohonen’s network is to transform input vectors (patterns) of arbitrary dimension N onto a discrete map, </a:t>
            </a:r>
            <a:r>
              <a:rPr b="0" lang="en-US" sz="2400" spc="-1" strike="noStrike">
                <a:solidFill>
                  <a:srgbClr val="000000"/>
                </a:solidFill>
                <a:latin typeface="Times New Roman"/>
                <a:ea typeface="MS PGothic"/>
              </a:rPr>
              <a:t>and perform this transformation adaptively in a topologically ordered fashion. </a:t>
            </a:r>
            <a:endParaRPr b="0" lang="en-US" sz="2400" spc="-1" strike="noStrike">
              <a:solidFill>
                <a:srgbClr val="000000"/>
              </a:solidFill>
              <a:latin typeface="Calibri"/>
            </a:endParaRPr>
          </a:p>
          <a:p>
            <a:pPr>
              <a:lnSpc>
                <a:spcPct val="80000"/>
              </a:lnSpc>
              <a:spcBef>
                <a:spcPts val="159"/>
              </a:spcBef>
            </a:pPr>
            <a:endParaRPr b="0" lang="en-US" sz="2400" spc="-1" strike="noStrike">
              <a:solidFill>
                <a:srgbClr val="000000"/>
              </a:solidFill>
              <a:latin typeface="Calibri"/>
            </a:endParaRPr>
          </a:p>
          <a:p>
            <a:pPr>
              <a:lnSpc>
                <a:spcPct val="80000"/>
              </a:lnSpc>
              <a:spcBef>
                <a:spcPts val="159"/>
              </a:spcBef>
            </a:pP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The neurons of the input layer transfer signal to the neurons of the output layer.</a:t>
            </a:r>
            <a:endParaRPr b="0" lang="en-US" sz="2400" spc="-1" strike="noStrike">
              <a:solidFill>
                <a:srgbClr val="000000"/>
              </a:solidFill>
              <a:latin typeface="Calibri"/>
            </a:endParaRPr>
          </a:p>
          <a:p>
            <a:pPr marL="343080" indent="-342720">
              <a:lnSpc>
                <a:spcPct val="80000"/>
              </a:lnSpc>
              <a:spcBef>
                <a:spcPts val="159"/>
              </a:spcBef>
            </a:pP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The output layer neurons compete with each other, having eventually one of the units (say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as the </a:t>
            </a:r>
            <a:r>
              <a:rPr b="0" i="1" lang="en-US" sz="2400" spc="-1" strike="noStrike">
                <a:solidFill>
                  <a:srgbClr val="000000"/>
                </a:solidFill>
                <a:latin typeface="Times New Roman"/>
                <a:ea typeface="MS PGothic"/>
              </a:rPr>
              <a:t>winner</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marL="343080" indent="-342720">
              <a:lnSpc>
                <a:spcPct val="80000"/>
              </a:lnSpc>
              <a:spcBef>
                <a:spcPts val="479"/>
              </a:spcBef>
            </a:pPr>
            <a:endParaRPr b="0" lang="en-US" sz="2400" spc="-1" strike="noStrike">
              <a:solidFill>
                <a:srgbClr val="000000"/>
              </a:solidFill>
              <a:latin typeface="Calibri"/>
            </a:endParaRPr>
          </a:p>
          <a:p>
            <a:pPr>
              <a:lnSpc>
                <a:spcPct val="80000"/>
              </a:lnSpc>
              <a:spcBef>
                <a:spcPts val="360"/>
              </a:spcBef>
            </a:pPr>
            <a:endParaRPr b="0" lang="en-US" sz="2400" spc="-1" strike="noStrike">
              <a:solidFill>
                <a:srgbClr val="000000"/>
              </a:solidFill>
              <a:latin typeface="Calibri"/>
            </a:endParaRPr>
          </a:p>
          <a:p>
            <a:pPr marL="343080" indent="-342720">
              <a:lnSpc>
                <a:spcPct val="80000"/>
              </a:lnSpc>
              <a:spcBef>
                <a:spcPts val="320"/>
              </a:spcBef>
            </a:pPr>
            <a:endParaRPr b="0" lang="en-US" sz="2400" spc="-1" strike="noStrike">
              <a:solidFill>
                <a:srgbClr val="000000"/>
              </a:solidFill>
              <a:latin typeface="Calibri"/>
            </a:endParaRPr>
          </a:p>
          <a:p>
            <a:pPr>
              <a:lnSpc>
                <a:spcPct val="80000"/>
              </a:lnSpc>
              <a:spcBef>
                <a:spcPts val="320"/>
              </a:spcBef>
            </a:pPr>
            <a:endParaRPr b="0" lang="en-US" sz="2400" spc="-1" strike="noStrike">
              <a:solidFill>
                <a:srgbClr val="000000"/>
              </a:solidFill>
              <a:latin typeface="Calibri"/>
            </a:endParaRPr>
          </a:p>
        </p:txBody>
      </p:sp>
      <p:sp>
        <p:nvSpPr>
          <p:cNvPr id="293" name="CustomShape 3"/>
          <p:cNvSpPr/>
          <p:nvPr/>
        </p:nvSpPr>
        <p:spPr>
          <a:xfrm>
            <a:off x="1066680" y="1219320"/>
            <a:ext cx="151920" cy="228240"/>
          </a:xfrm>
          <a:prstGeom prst="ellipse">
            <a:avLst/>
          </a:prstGeom>
          <a:solidFill>
            <a:schemeClr val="accent1"/>
          </a:solidFill>
          <a:ln w="9360">
            <a:solidFill>
              <a:schemeClr val="tx1"/>
            </a:solidFill>
            <a:round/>
          </a:ln>
        </p:spPr>
        <p:style>
          <a:lnRef idx="0"/>
          <a:fillRef idx="0"/>
          <a:effectRef idx="0"/>
          <a:fontRef idx="minor"/>
        </p:style>
      </p:sp>
      <p:sp>
        <p:nvSpPr>
          <p:cNvPr id="294" name="CustomShape 4"/>
          <p:cNvSpPr/>
          <p:nvPr/>
        </p:nvSpPr>
        <p:spPr>
          <a:xfrm>
            <a:off x="3886200" y="1143000"/>
            <a:ext cx="228240" cy="228240"/>
          </a:xfrm>
          <a:prstGeom prst="ellipse">
            <a:avLst/>
          </a:prstGeom>
          <a:solidFill>
            <a:schemeClr val="accent1"/>
          </a:solidFill>
          <a:ln w="9360">
            <a:solidFill>
              <a:schemeClr val="tx1"/>
            </a:solidFill>
            <a:round/>
          </a:ln>
        </p:spPr>
        <p:style>
          <a:lnRef idx="0"/>
          <a:fillRef idx="0"/>
          <a:effectRef idx="0"/>
          <a:fontRef idx="minor"/>
        </p:style>
      </p:sp>
      <p:sp>
        <p:nvSpPr>
          <p:cNvPr id="295" name="CustomShape 5"/>
          <p:cNvSpPr/>
          <p:nvPr/>
        </p:nvSpPr>
        <p:spPr>
          <a:xfrm>
            <a:off x="1066680" y="1828800"/>
            <a:ext cx="151920" cy="228240"/>
          </a:xfrm>
          <a:prstGeom prst="ellipse">
            <a:avLst/>
          </a:prstGeom>
          <a:solidFill>
            <a:schemeClr val="accent1"/>
          </a:solidFill>
          <a:ln w="9360">
            <a:solidFill>
              <a:schemeClr val="tx1"/>
            </a:solidFill>
            <a:round/>
          </a:ln>
        </p:spPr>
        <p:style>
          <a:lnRef idx="0"/>
          <a:fillRef idx="0"/>
          <a:effectRef idx="0"/>
          <a:fontRef idx="minor"/>
        </p:style>
      </p:sp>
      <p:sp>
        <p:nvSpPr>
          <p:cNvPr id="296" name="CustomShape 6"/>
          <p:cNvSpPr/>
          <p:nvPr/>
        </p:nvSpPr>
        <p:spPr>
          <a:xfrm>
            <a:off x="3886200" y="1676520"/>
            <a:ext cx="228240" cy="228240"/>
          </a:xfrm>
          <a:prstGeom prst="ellipse">
            <a:avLst/>
          </a:prstGeom>
          <a:solidFill>
            <a:schemeClr val="accent1"/>
          </a:solidFill>
          <a:ln w="9360">
            <a:solidFill>
              <a:schemeClr val="tx1"/>
            </a:solidFill>
            <a:round/>
          </a:ln>
        </p:spPr>
        <p:style>
          <a:lnRef idx="0"/>
          <a:fillRef idx="0"/>
          <a:effectRef idx="0"/>
          <a:fontRef idx="minor"/>
        </p:style>
      </p:sp>
      <p:sp>
        <p:nvSpPr>
          <p:cNvPr id="297" name="CustomShape 7"/>
          <p:cNvSpPr/>
          <p:nvPr/>
        </p:nvSpPr>
        <p:spPr>
          <a:xfrm>
            <a:off x="1066680" y="2666880"/>
            <a:ext cx="151920" cy="228240"/>
          </a:xfrm>
          <a:prstGeom prst="ellipse">
            <a:avLst/>
          </a:prstGeom>
          <a:solidFill>
            <a:schemeClr val="accent1"/>
          </a:solidFill>
          <a:ln w="9360">
            <a:solidFill>
              <a:schemeClr val="tx1"/>
            </a:solidFill>
            <a:round/>
          </a:ln>
        </p:spPr>
        <p:style>
          <a:lnRef idx="0"/>
          <a:fillRef idx="0"/>
          <a:effectRef idx="0"/>
          <a:fontRef idx="minor"/>
        </p:style>
      </p:sp>
      <p:sp>
        <p:nvSpPr>
          <p:cNvPr id="298" name="CustomShape 8"/>
          <p:cNvSpPr/>
          <p:nvPr/>
        </p:nvSpPr>
        <p:spPr>
          <a:xfrm>
            <a:off x="3962520" y="2666880"/>
            <a:ext cx="228240" cy="228240"/>
          </a:xfrm>
          <a:prstGeom prst="ellipse">
            <a:avLst/>
          </a:prstGeom>
          <a:solidFill>
            <a:schemeClr val="accent1"/>
          </a:solidFill>
          <a:ln w="9360">
            <a:solidFill>
              <a:schemeClr val="tx1"/>
            </a:solidFill>
            <a:round/>
          </a:ln>
        </p:spPr>
        <p:style>
          <a:lnRef idx="0"/>
          <a:fillRef idx="0"/>
          <a:effectRef idx="0"/>
          <a:fontRef idx="minor"/>
        </p:style>
      </p:sp>
      <p:sp>
        <p:nvSpPr>
          <p:cNvPr id="299" name="Line 9"/>
          <p:cNvSpPr/>
          <p:nvPr/>
        </p:nvSpPr>
        <p:spPr>
          <a:xfrm>
            <a:off x="1218960" y="1295280"/>
            <a:ext cx="2667240" cy="360"/>
          </a:xfrm>
          <a:prstGeom prst="line">
            <a:avLst/>
          </a:prstGeom>
          <a:ln w="9360">
            <a:solidFill>
              <a:schemeClr val="tx1"/>
            </a:solidFill>
            <a:round/>
          </a:ln>
        </p:spPr>
        <p:style>
          <a:lnRef idx="0"/>
          <a:fillRef idx="0"/>
          <a:effectRef idx="0"/>
          <a:fontRef idx="minor"/>
        </p:style>
      </p:sp>
      <p:sp>
        <p:nvSpPr>
          <p:cNvPr id="300" name="Line 10"/>
          <p:cNvSpPr/>
          <p:nvPr/>
        </p:nvSpPr>
        <p:spPr>
          <a:xfrm>
            <a:off x="1218960" y="1295280"/>
            <a:ext cx="2667240" cy="457200"/>
          </a:xfrm>
          <a:prstGeom prst="line">
            <a:avLst/>
          </a:prstGeom>
          <a:ln w="9360">
            <a:solidFill>
              <a:schemeClr val="tx1"/>
            </a:solidFill>
            <a:round/>
          </a:ln>
        </p:spPr>
        <p:style>
          <a:lnRef idx="0"/>
          <a:fillRef idx="0"/>
          <a:effectRef idx="0"/>
          <a:fontRef idx="minor"/>
        </p:style>
      </p:sp>
      <p:sp>
        <p:nvSpPr>
          <p:cNvPr id="301" name="Line 11"/>
          <p:cNvSpPr/>
          <p:nvPr/>
        </p:nvSpPr>
        <p:spPr>
          <a:xfrm>
            <a:off x="1143000" y="1371600"/>
            <a:ext cx="2819160" cy="1371600"/>
          </a:xfrm>
          <a:prstGeom prst="line">
            <a:avLst/>
          </a:prstGeom>
          <a:ln w="9360">
            <a:solidFill>
              <a:schemeClr val="tx1"/>
            </a:solidFill>
            <a:round/>
          </a:ln>
        </p:spPr>
        <p:style>
          <a:lnRef idx="0"/>
          <a:fillRef idx="0"/>
          <a:effectRef idx="0"/>
          <a:fontRef idx="minor"/>
        </p:style>
      </p:sp>
      <p:sp>
        <p:nvSpPr>
          <p:cNvPr id="302" name="Line 12"/>
          <p:cNvSpPr/>
          <p:nvPr/>
        </p:nvSpPr>
        <p:spPr>
          <a:xfrm flipV="1">
            <a:off x="1218960" y="1295280"/>
            <a:ext cx="2667240" cy="685800"/>
          </a:xfrm>
          <a:prstGeom prst="line">
            <a:avLst/>
          </a:prstGeom>
          <a:ln w="9360">
            <a:solidFill>
              <a:schemeClr val="tx1"/>
            </a:solidFill>
            <a:round/>
          </a:ln>
        </p:spPr>
        <p:style>
          <a:lnRef idx="0"/>
          <a:fillRef idx="0"/>
          <a:effectRef idx="0"/>
          <a:fontRef idx="minor"/>
        </p:style>
      </p:sp>
      <p:sp>
        <p:nvSpPr>
          <p:cNvPr id="303" name="Line 13"/>
          <p:cNvSpPr/>
          <p:nvPr/>
        </p:nvSpPr>
        <p:spPr>
          <a:xfrm>
            <a:off x="1143000" y="1981080"/>
            <a:ext cx="2743200" cy="762120"/>
          </a:xfrm>
          <a:prstGeom prst="line">
            <a:avLst/>
          </a:prstGeom>
          <a:ln w="9360">
            <a:solidFill>
              <a:schemeClr val="tx1"/>
            </a:solidFill>
            <a:round/>
          </a:ln>
        </p:spPr>
        <p:style>
          <a:lnRef idx="0"/>
          <a:fillRef idx="0"/>
          <a:effectRef idx="0"/>
          <a:fontRef idx="minor"/>
        </p:style>
      </p:sp>
      <p:sp>
        <p:nvSpPr>
          <p:cNvPr id="304" name="Line 14"/>
          <p:cNvSpPr/>
          <p:nvPr/>
        </p:nvSpPr>
        <p:spPr>
          <a:xfrm flipV="1">
            <a:off x="1218960" y="1752480"/>
            <a:ext cx="2667240" cy="228600"/>
          </a:xfrm>
          <a:prstGeom prst="line">
            <a:avLst/>
          </a:prstGeom>
          <a:ln w="9360">
            <a:solidFill>
              <a:schemeClr val="tx1"/>
            </a:solidFill>
            <a:round/>
          </a:ln>
        </p:spPr>
        <p:style>
          <a:lnRef idx="0"/>
          <a:fillRef idx="0"/>
          <a:effectRef idx="0"/>
          <a:fontRef idx="minor"/>
        </p:style>
      </p:sp>
      <p:sp>
        <p:nvSpPr>
          <p:cNvPr id="305" name="Line 15"/>
          <p:cNvSpPr/>
          <p:nvPr/>
        </p:nvSpPr>
        <p:spPr>
          <a:xfrm flipV="1">
            <a:off x="1218960" y="1295280"/>
            <a:ext cx="2667240" cy="1447920"/>
          </a:xfrm>
          <a:prstGeom prst="line">
            <a:avLst/>
          </a:prstGeom>
          <a:ln w="9360">
            <a:solidFill>
              <a:schemeClr val="tx1"/>
            </a:solidFill>
            <a:round/>
          </a:ln>
        </p:spPr>
        <p:style>
          <a:lnRef idx="0"/>
          <a:fillRef idx="0"/>
          <a:effectRef idx="0"/>
          <a:fontRef idx="minor"/>
        </p:style>
      </p:sp>
      <p:sp>
        <p:nvSpPr>
          <p:cNvPr id="306" name="Line 16"/>
          <p:cNvSpPr/>
          <p:nvPr/>
        </p:nvSpPr>
        <p:spPr>
          <a:xfrm flipV="1">
            <a:off x="1218960" y="1752480"/>
            <a:ext cx="2743200" cy="990720"/>
          </a:xfrm>
          <a:prstGeom prst="line">
            <a:avLst/>
          </a:prstGeom>
          <a:ln w="9360">
            <a:solidFill>
              <a:schemeClr val="tx1"/>
            </a:solidFill>
            <a:round/>
          </a:ln>
        </p:spPr>
        <p:style>
          <a:lnRef idx="0"/>
          <a:fillRef idx="0"/>
          <a:effectRef idx="0"/>
          <a:fontRef idx="minor"/>
        </p:style>
      </p:sp>
      <p:sp>
        <p:nvSpPr>
          <p:cNvPr id="307" name="Line 17"/>
          <p:cNvSpPr/>
          <p:nvPr/>
        </p:nvSpPr>
        <p:spPr>
          <a:xfrm>
            <a:off x="1218960" y="2743200"/>
            <a:ext cx="2743200" cy="360"/>
          </a:xfrm>
          <a:prstGeom prst="line">
            <a:avLst/>
          </a:prstGeom>
          <a:ln w="9360">
            <a:solidFill>
              <a:schemeClr val="tx1"/>
            </a:solidFill>
            <a:round/>
          </a:ln>
        </p:spPr>
        <p:style>
          <a:lnRef idx="0"/>
          <a:fillRef idx="0"/>
          <a:effectRef idx="0"/>
          <a:fontRef idx="minor"/>
        </p:style>
      </p:sp>
      <p:sp>
        <p:nvSpPr>
          <p:cNvPr id="308" name="Line 18"/>
          <p:cNvSpPr/>
          <p:nvPr/>
        </p:nvSpPr>
        <p:spPr>
          <a:xfrm>
            <a:off x="4114800" y="1218960"/>
            <a:ext cx="990360" cy="360"/>
          </a:xfrm>
          <a:prstGeom prst="line">
            <a:avLst/>
          </a:prstGeom>
          <a:ln w="9360">
            <a:solidFill>
              <a:schemeClr val="tx1"/>
            </a:solidFill>
            <a:round/>
            <a:tailEnd len="med" type="triangle" w="med"/>
          </a:ln>
        </p:spPr>
        <p:style>
          <a:lnRef idx="0"/>
          <a:fillRef idx="0"/>
          <a:effectRef idx="0"/>
          <a:fontRef idx="minor"/>
        </p:style>
      </p:sp>
      <p:sp>
        <p:nvSpPr>
          <p:cNvPr id="309" name="Line 19"/>
          <p:cNvSpPr/>
          <p:nvPr/>
        </p:nvSpPr>
        <p:spPr>
          <a:xfrm>
            <a:off x="4114800" y="1828800"/>
            <a:ext cx="990360" cy="360"/>
          </a:xfrm>
          <a:prstGeom prst="line">
            <a:avLst/>
          </a:prstGeom>
          <a:ln w="9360">
            <a:solidFill>
              <a:schemeClr val="tx1"/>
            </a:solidFill>
            <a:round/>
            <a:tailEnd len="med" type="triangle" w="med"/>
          </a:ln>
        </p:spPr>
        <p:style>
          <a:lnRef idx="0"/>
          <a:fillRef idx="0"/>
          <a:effectRef idx="0"/>
          <a:fontRef idx="minor"/>
        </p:style>
      </p:sp>
      <p:sp>
        <p:nvSpPr>
          <p:cNvPr id="310" name="Line 20"/>
          <p:cNvSpPr/>
          <p:nvPr/>
        </p:nvSpPr>
        <p:spPr>
          <a:xfrm>
            <a:off x="4190760" y="2743200"/>
            <a:ext cx="1067040" cy="360"/>
          </a:xfrm>
          <a:prstGeom prst="line">
            <a:avLst/>
          </a:prstGeom>
          <a:ln w="9360">
            <a:solidFill>
              <a:schemeClr val="tx1"/>
            </a:solidFill>
            <a:round/>
            <a:tailEnd len="med" type="triangle" w="med"/>
          </a:ln>
        </p:spPr>
        <p:style>
          <a:lnRef idx="0"/>
          <a:fillRef idx="0"/>
          <a:effectRef idx="0"/>
          <a:fontRef idx="minor"/>
        </p:style>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2-D Mapping</a:t>
            </a:r>
            <a:endParaRPr b="0" lang="en-US" sz="4000" spc="-1" strike="noStrike">
              <a:solidFill>
                <a:srgbClr val="000000"/>
              </a:solidFill>
              <a:latin typeface="Tahoma"/>
            </a:endParaRPr>
          </a:p>
        </p:txBody>
      </p:sp>
      <p:pic>
        <p:nvPicPr>
          <p:cNvPr id="312" name="Content Placeholder 3" descr=""/>
          <p:cNvPicPr/>
          <p:nvPr/>
        </p:nvPicPr>
        <p:blipFill>
          <a:blip r:embed="rId1"/>
          <a:srcRect l="9575" t="0" r="9575" b="0"/>
          <a:stretch/>
        </p:blipFill>
        <p:spPr>
          <a:xfrm>
            <a:off x="457200" y="1600200"/>
            <a:ext cx="8229240" cy="4525560"/>
          </a:xfrm>
          <a:prstGeom prst="rect">
            <a:avLst/>
          </a:prstGeom>
          <a:ln>
            <a:noFill/>
          </a:ln>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57200" y="914400"/>
            <a:ext cx="8229240" cy="5444640"/>
          </a:xfrm>
          <a:prstGeom prst="rect">
            <a:avLst/>
          </a:prstGeom>
          <a:noFill/>
          <a:ln>
            <a:noFill/>
          </a:ln>
        </p:spPr>
        <p:txBody>
          <a:bodyPr/>
          <a:p>
            <a:pPr marL="343080" indent="-342720">
              <a:lnSpc>
                <a:spcPct val="80000"/>
              </a:lnSpc>
              <a:spcBef>
                <a:spcPts val="479"/>
              </a:spcBef>
            </a:pPr>
            <a:r>
              <a:rPr b="0" lang="en-US" sz="2400" spc="-1" strike="noStrike">
                <a:solidFill>
                  <a:srgbClr val="000000"/>
                </a:solidFill>
                <a:latin typeface="Times New Roman"/>
                <a:ea typeface="MS PGothic"/>
              </a:rPr>
              <a:t>Theme is </a:t>
            </a:r>
            <a:r>
              <a:rPr b="1" i="1" lang="en-US" sz="2400" spc="-1" strike="noStrike">
                <a:solidFill>
                  <a:srgbClr val="000000"/>
                </a:solidFill>
                <a:latin typeface="Times New Roman"/>
                <a:ea typeface="MS PGothic"/>
              </a:rPr>
              <a:t>learn if win</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marL="343080" indent="-342720" algn="just">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Competitive learning distributes the weight vectors to approximate the unknown probability density function of the random input vectors.</a:t>
            </a:r>
            <a:endParaRPr b="0" lang="en-US" sz="2400" spc="-1" strike="noStrike">
              <a:solidFill>
                <a:srgbClr val="000000"/>
              </a:solidFill>
              <a:latin typeface="Calibri"/>
            </a:endParaRPr>
          </a:p>
          <a:p>
            <a:pPr marL="343080" indent="-342720">
              <a:lnSpc>
                <a:spcPct val="80000"/>
              </a:lnSpc>
              <a:spcBef>
                <a:spcPts val="159"/>
              </a:spcBef>
            </a:pP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A competitive learning network performs </a:t>
            </a:r>
            <a:r>
              <a:rPr b="1" i="1" lang="en-US" sz="2400" spc="-1" strike="noStrike">
                <a:solidFill>
                  <a:srgbClr val="000000"/>
                </a:solidFill>
                <a:latin typeface="Times New Roman"/>
                <a:ea typeface="MS PGothic"/>
              </a:rPr>
              <a:t>clustering </a:t>
            </a:r>
            <a:r>
              <a:rPr b="0" lang="en-US" sz="2400" spc="-1" strike="noStrike">
                <a:solidFill>
                  <a:srgbClr val="000000"/>
                </a:solidFill>
                <a:latin typeface="Times New Roman"/>
                <a:ea typeface="MS PGothic"/>
              </a:rPr>
              <a:t>or </a:t>
            </a:r>
            <a:r>
              <a:rPr b="1" i="1" lang="en-US" sz="2400" spc="-1" strike="noStrike">
                <a:solidFill>
                  <a:srgbClr val="000000"/>
                </a:solidFill>
                <a:latin typeface="Times New Roman"/>
                <a:ea typeface="MS PGothic"/>
              </a:rPr>
              <a:t>similarity searching </a:t>
            </a:r>
            <a:r>
              <a:rPr b="0" lang="en-US" sz="2400" spc="-1" strike="noStrike">
                <a:solidFill>
                  <a:srgbClr val="000000"/>
                </a:solidFill>
                <a:latin typeface="Times New Roman"/>
                <a:ea typeface="MS PGothic"/>
              </a:rPr>
              <a:t>on the input patterns.</a:t>
            </a:r>
            <a:endParaRPr b="0" lang="en-US" sz="2400" spc="-1" strike="noStrike">
              <a:solidFill>
                <a:srgbClr val="000000"/>
              </a:solidFill>
              <a:latin typeface="Calibri"/>
            </a:endParaRPr>
          </a:p>
          <a:p>
            <a:pPr marL="343080" indent="-342720">
              <a:lnSpc>
                <a:spcPct val="80000"/>
              </a:lnSpc>
              <a:spcBef>
                <a:spcPts val="159"/>
              </a:spcBef>
            </a:pP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Algorithm uses distance measure between the input vector and weight vector and smallest distance is chosen as the winner.</a:t>
            </a:r>
            <a:endParaRPr b="0" lang="en-US" sz="2400" spc="-1" strike="noStrike">
              <a:solidFill>
                <a:srgbClr val="000000"/>
              </a:solidFill>
              <a:latin typeface="Calibri"/>
            </a:endParaRPr>
          </a:p>
          <a:p>
            <a:pPr marL="343080" indent="-342720">
              <a:lnSpc>
                <a:spcPct val="80000"/>
              </a:lnSpc>
              <a:spcBef>
                <a:spcPts val="159"/>
              </a:spcBef>
            </a:pPr>
            <a:endParaRPr b="0" lang="en-US" sz="2400" spc="-1" strike="noStrike">
              <a:solidFill>
                <a:srgbClr val="000000"/>
              </a:solidFill>
              <a:latin typeface="Calibri"/>
            </a:endParaRPr>
          </a:p>
          <a:p>
            <a:pPr marL="343080" indent="-342720" algn="just">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Dot product between input and weight vector and largest is chosen as the winner.</a:t>
            </a:r>
            <a:endParaRPr b="0" lang="en-US" sz="2400" spc="-1" strike="noStrike">
              <a:solidFill>
                <a:srgbClr val="000000"/>
              </a:solidFill>
              <a:latin typeface="Calibri"/>
            </a:endParaRPr>
          </a:p>
          <a:p>
            <a:pPr marL="343080" indent="-342720" algn="just">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Only the winning neuron is updated and the rest of the neurons are left unchanged.</a:t>
            </a:r>
            <a:endParaRPr b="0" lang="en-US" sz="2400" spc="-1" strike="noStrike">
              <a:solidFill>
                <a:srgbClr val="000000"/>
              </a:solidFill>
              <a:latin typeface="Calibri"/>
            </a:endParaRPr>
          </a:p>
          <a:p>
            <a:pPr algn="just">
              <a:lnSpc>
                <a:spcPct val="100000"/>
              </a:lnSpc>
              <a:spcBef>
                <a:spcPts val="479"/>
              </a:spcBef>
              <a:spcAft>
                <a:spcPts val="601"/>
              </a:spcAft>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RECURRENT NEURAL NETWORKS</a:t>
            </a:r>
            <a:endParaRPr b="0" lang="en-US" sz="4000" spc="-1" strike="noStrike">
              <a:solidFill>
                <a:srgbClr val="000000"/>
              </a:solidFill>
              <a:latin typeface="Tahoma"/>
            </a:endParaRPr>
          </a:p>
        </p:txBody>
      </p:sp>
      <p:sp>
        <p:nvSpPr>
          <p:cNvPr id="107"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In RNN self-loops and backward connections between nodes are allowed.</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RNNs with symmetric weight connections always converge to a stable state.</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Single layer RNN and multilayer RNN.</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Discrete Hopfield network is single layer RNN.</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 single layer discrete Hopfield network is generalized to a continuous model.</a:t>
            </a:r>
            <a:endParaRPr b="0" lang="en-US" sz="24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WINNER-TAKE-ALL</a:t>
            </a:r>
            <a:endParaRPr b="0" lang="en-US" sz="4000" spc="-1" strike="noStrike">
              <a:solidFill>
                <a:srgbClr val="000000"/>
              </a:solidFill>
              <a:latin typeface="Tahoma"/>
            </a:endParaRPr>
          </a:p>
        </p:txBody>
      </p:sp>
      <p:sp>
        <p:nvSpPr>
          <p:cNvPr id="31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The weights connected with the winner neuron are updated: </a:t>
            </a:r>
            <a:endParaRPr b="0" lang="en-US" sz="2400" spc="-1" strike="noStrike">
              <a:solidFill>
                <a:srgbClr val="000000"/>
              </a:solidFill>
              <a:latin typeface="Calibri"/>
            </a:endParaRPr>
          </a:p>
          <a:p>
            <a:pPr marL="343080" indent="-342720" algn="ctr">
              <a:lnSpc>
                <a:spcPct val="80000"/>
              </a:lnSpc>
              <a:spcBef>
                <a:spcPts val="641"/>
              </a:spcBef>
            </a:pPr>
            <a:r>
              <a:rPr b="0" lang="en-US" sz="3200" spc="-1" strike="noStrike">
                <a:solidFill>
                  <a:srgbClr val="000000"/>
                </a:solidFill>
                <a:latin typeface="Times New Roman"/>
                <a:ea typeface="MS PGothic"/>
              </a:rPr>
              <a:t>	</a:t>
            </a:r>
            <a:r>
              <a:rPr b="0" i="1" lang="en-US" sz="2800" spc="-1" strike="noStrike">
                <a:solidFill>
                  <a:srgbClr val="000000"/>
                </a:solidFill>
                <a:latin typeface="Times New Roman"/>
                <a:ea typeface="MS PGothic"/>
              </a:rPr>
              <a:t>w</a:t>
            </a:r>
            <a:r>
              <a:rPr b="0" i="1" lang="en-US" sz="2800" spc="-1" strike="noStrike" baseline="-25000">
                <a:solidFill>
                  <a:srgbClr val="000000"/>
                </a:solidFill>
                <a:latin typeface="Times New Roman"/>
                <a:ea typeface="MS PGothic"/>
              </a:rPr>
              <a:t>kj</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t</a:t>
            </a:r>
            <a:r>
              <a:rPr b="0" lang="en-US" sz="2800" spc="-1" strike="noStrike">
                <a:solidFill>
                  <a:srgbClr val="000000"/>
                </a:solidFill>
                <a:latin typeface="Times New Roman"/>
                <a:ea typeface="MS PGothic"/>
              </a:rPr>
              <a:t>+1) = </a:t>
            </a:r>
            <a:r>
              <a:rPr b="0" i="1" lang="en-US" sz="2800" spc="-1" strike="noStrike">
                <a:solidFill>
                  <a:srgbClr val="000000"/>
                </a:solidFill>
                <a:latin typeface="Times New Roman"/>
                <a:ea typeface="MS PGothic"/>
              </a:rPr>
              <a:t>w</a:t>
            </a:r>
            <a:r>
              <a:rPr b="0" i="1" lang="en-US" sz="2800" spc="-1" strike="noStrike" baseline="-25000">
                <a:solidFill>
                  <a:srgbClr val="000000"/>
                </a:solidFill>
                <a:latin typeface="Times New Roman"/>
                <a:ea typeface="MS PGothic"/>
              </a:rPr>
              <a:t>kj</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t</a:t>
            </a:r>
            <a:r>
              <a:rPr b="0" lang="en-US" sz="2800" spc="-1" strike="noStrike">
                <a:solidFill>
                  <a:srgbClr val="000000"/>
                </a:solidFill>
                <a:latin typeface="Times New Roman"/>
                <a:ea typeface="MS PGothic"/>
              </a:rPr>
              <a:t>) - </a:t>
            </a:r>
            <a:r>
              <a:rPr b="0" lang="en-US" sz="2800" spc="-1" strike="noStrike">
                <a:solidFill>
                  <a:srgbClr val="000000"/>
                </a:solidFill>
                <a:latin typeface="Symbol"/>
                <a:ea typeface="MS PGothic"/>
              </a:rPr>
              <a:t></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x</a:t>
            </a:r>
            <a:r>
              <a:rPr b="0" i="1" lang="en-US" sz="2800" spc="-1" strike="noStrike" baseline="-25000">
                <a:solidFill>
                  <a:srgbClr val="000000"/>
                </a:solidFill>
                <a:latin typeface="Times New Roman"/>
                <a:ea typeface="MS PGothic"/>
              </a:rPr>
              <a:t>j</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w</a:t>
            </a:r>
            <a:r>
              <a:rPr b="0" i="1" lang="en-US" sz="2800" spc="-1" strike="noStrike" baseline="-25000">
                <a:solidFill>
                  <a:srgbClr val="000000"/>
                </a:solidFill>
                <a:latin typeface="Times New Roman"/>
                <a:ea typeface="MS PGothic"/>
              </a:rPr>
              <a:t>kj</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t</a:t>
            </a:r>
            <a:r>
              <a:rPr b="0" lang="en-US" sz="2800" spc="-1" strike="noStrike">
                <a:solidFill>
                  <a:srgbClr val="000000"/>
                </a:solidFill>
                <a:latin typeface="Times New Roman"/>
                <a:ea typeface="MS PGothic"/>
              </a:rPr>
              <a:t>)); </a:t>
            </a:r>
            <a:endParaRPr b="0" lang="en-US" sz="2800" spc="-1" strike="noStrike">
              <a:solidFill>
                <a:srgbClr val="000000"/>
              </a:solidFill>
              <a:latin typeface="Calibri"/>
            </a:endParaRPr>
          </a:p>
          <a:p>
            <a:pPr marL="343080" indent="-342720" algn="ctr">
              <a:lnSpc>
                <a:spcPct val="80000"/>
              </a:lnSpc>
              <a:spcBef>
                <a:spcPts val="561"/>
              </a:spcBef>
            </a:pPr>
            <a:endParaRPr b="0" lang="en-US" sz="2800" spc="-1" strike="noStrike">
              <a:solidFill>
                <a:srgbClr val="000000"/>
              </a:solidFill>
              <a:latin typeface="Calibri"/>
            </a:endParaRPr>
          </a:p>
          <a:p>
            <a:pPr marL="343080" indent="-342720" algn="ctr">
              <a:lnSpc>
                <a:spcPct val="80000"/>
              </a:lnSpc>
              <a:spcBef>
                <a:spcPts val="561"/>
              </a:spcBef>
            </a:pPr>
            <a:r>
              <a:rPr b="0" i="1" lang="en-US" sz="2800" spc="-1" strike="noStrike">
                <a:solidFill>
                  <a:srgbClr val="000000"/>
                </a:solidFill>
                <a:latin typeface="Times New Roman"/>
                <a:ea typeface="MS PGothic"/>
              </a:rPr>
              <a:t>    </a:t>
            </a:r>
            <a:r>
              <a:rPr b="0" i="1" lang="en-US" sz="2800" spc="-1" strike="noStrike">
                <a:solidFill>
                  <a:srgbClr val="000000"/>
                </a:solidFill>
                <a:latin typeface="Times New Roman"/>
                <a:ea typeface="MS PGothic"/>
              </a:rPr>
              <a:t>w</a:t>
            </a:r>
            <a:r>
              <a:rPr b="0" i="1" lang="en-US" sz="2800" spc="-1" strike="noStrike" baseline="-25000">
                <a:solidFill>
                  <a:srgbClr val="000000"/>
                </a:solidFill>
                <a:latin typeface="Times New Roman"/>
                <a:ea typeface="MS PGothic"/>
              </a:rPr>
              <a:t>kj</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t</a:t>
            </a:r>
            <a:r>
              <a:rPr b="0" lang="en-US" sz="2800" spc="-1" strike="noStrike">
                <a:solidFill>
                  <a:srgbClr val="000000"/>
                </a:solidFill>
                <a:latin typeface="Times New Roman"/>
                <a:ea typeface="MS PGothic"/>
              </a:rPr>
              <a:t>+1) = </a:t>
            </a:r>
            <a:r>
              <a:rPr b="0" i="1" lang="en-US" sz="2800" spc="-1" strike="noStrike">
                <a:solidFill>
                  <a:srgbClr val="000000"/>
                </a:solidFill>
                <a:latin typeface="Times New Roman"/>
                <a:ea typeface="MS PGothic"/>
              </a:rPr>
              <a:t>w</a:t>
            </a:r>
            <a:r>
              <a:rPr b="0" i="1" lang="en-US" sz="2800" spc="-1" strike="noStrike" baseline="-25000">
                <a:solidFill>
                  <a:srgbClr val="000000"/>
                </a:solidFill>
                <a:latin typeface="Times New Roman"/>
                <a:ea typeface="MS PGothic"/>
              </a:rPr>
              <a:t>kj</a:t>
            </a:r>
            <a:r>
              <a:rPr b="0" lang="en-US" sz="2800" spc="-1" strike="noStrike">
                <a:solidFill>
                  <a:srgbClr val="000000"/>
                </a:solidFill>
                <a:latin typeface="Times New Roman"/>
                <a:ea typeface="MS PGothic"/>
              </a:rPr>
              <a:t>(</a:t>
            </a:r>
            <a:r>
              <a:rPr b="0" i="1" lang="en-US" sz="2800" spc="-1" strike="noStrike">
                <a:solidFill>
                  <a:srgbClr val="000000"/>
                </a:solidFill>
                <a:latin typeface="Times New Roman"/>
                <a:ea typeface="MS PGothic"/>
              </a:rPr>
              <a:t>t</a:t>
            </a:r>
            <a:r>
              <a:rPr b="0" lang="en-US" sz="2800" spc="-1" strike="noStrike">
                <a:solidFill>
                  <a:srgbClr val="000000"/>
                </a:solidFill>
                <a:latin typeface="Times New Roman"/>
                <a:ea typeface="MS PGothic"/>
              </a:rPr>
              <a:t>)   if neuron </a:t>
            </a:r>
            <a:r>
              <a:rPr b="0" i="1" lang="en-US" sz="2800" spc="-1" strike="noStrike">
                <a:solidFill>
                  <a:srgbClr val="000000"/>
                </a:solidFill>
                <a:latin typeface="Times New Roman"/>
                <a:ea typeface="MS PGothic"/>
              </a:rPr>
              <a:t>k</a:t>
            </a:r>
            <a:r>
              <a:rPr b="0" lang="en-US" sz="2800" spc="-1" strike="noStrike">
                <a:solidFill>
                  <a:srgbClr val="000000"/>
                </a:solidFill>
                <a:latin typeface="Times New Roman"/>
                <a:ea typeface="MS PGothic"/>
              </a:rPr>
              <a:t> losses</a:t>
            </a:r>
            <a:endParaRPr b="0" lang="en-US" sz="2800" spc="-1" strike="noStrike">
              <a:solidFill>
                <a:srgbClr val="000000"/>
              </a:solidFill>
              <a:latin typeface="Calibri"/>
            </a:endParaRPr>
          </a:p>
          <a:p>
            <a:pPr marL="343080" indent="-342720">
              <a:lnSpc>
                <a:spcPct val="80000"/>
              </a:lnSpc>
              <a:spcBef>
                <a:spcPts val="479"/>
              </a:spcBef>
            </a:pPr>
            <a:endParaRPr b="0" lang="en-US" sz="28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lang="en-US" sz="2400" spc="-1" strike="noStrike">
                <a:solidFill>
                  <a:srgbClr val="000000"/>
                </a:solidFill>
                <a:latin typeface="Times New Roman"/>
                <a:ea typeface="MS PGothic"/>
              </a:rPr>
              <a:t>suitable learning constant.</a:t>
            </a:r>
            <a:endParaRPr b="0" lang="en-US" sz="2400" spc="-1" strike="noStrike">
              <a:solidFill>
                <a:srgbClr val="000000"/>
              </a:solidFill>
              <a:latin typeface="Calibri"/>
            </a:endParaRPr>
          </a:p>
          <a:p>
            <a:pPr marL="343080" indent="-342720">
              <a:lnSpc>
                <a:spcPct val="80000"/>
              </a:lnSpc>
              <a:spcBef>
                <a:spcPts val="479"/>
              </a:spcBef>
            </a:pPr>
            <a:endParaRPr b="0" lang="en-US" sz="2400" spc="-1" strike="noStrike">
              <a:solidFill>
                <a:srgbClr val="000000"/>
              </a:solidFill>
              <a:latin typeface="Calibri"/>
            </a:endParaRPr>
          </a:p>
          <a:p>
            <a:pPr marL="343080" indent="-342720" algn="just">
              <a:lnSpc>
                <a:spcPct val="80000"/>
              </a:lnSpc>
              <a:spcBef>
                <a:spcPts val="479"/>
              </a:spcBef>
              <a:buClr>
                <a:srgbClr val="000000"/>
              </a:buClr>
              <a:buFont typeface="Arial"/>
              <a:buChar char="•"/>
            </a:pPr>
            <a:r>
              <a:rPr b="0" lang="en-US" sz="2400" spc="-1" strike="noStrike">
                <a:solidFill>
                  <a:srgbClr val="000000"/>
                </a:solidFill>
                <a:latin typeface="Times New Roman"/>
                <a:ea typeface="MS PGothic"/>
              </a:rPr>
              <a:t>The learning process stops when two consecutive weight changes are small enough.</a:t>
            </a:r>
            <a:endParaRPr b="0" lang="en-US" sz="2400" spc="-1" strike="noStrike">
              <a:solidFill>
                <a:srgbClr val="000000"/>
              </a:solidFill>
              <a:latin typeface="Calibri"/>
            </a:endParaRPr>
          </a:p>
          <a:p>
            <a:pPr marL="343080" indent="-342720">
              <a:lnSpc>
                <a:spcPct val="80000"/>
              </a:lnSpc>
              <a:spcBef>
                <a:spcPts val="479"/>
              </a:spcBef>
            </a:pPr>
            <a:endParaRPr b="0" lang="en-US" sz="2400" spc="-1" strike="noStrike">
              <a:solidFill>
                <a:srgbClr val="000000"/>
              </a:solidFill>
              <a:latin typeface="Calibri"/>
            </a:endParaRPr>
          </a:p>
          <a:p>
            <a:pPr>
              <a:lnSpc>
                <a:spcPct val="100000"/>
              </a:lnSpc>
              <a:spcBef>
                <a:spcPts val="561"/>
              </a:spcBef>
            </a:pPr>
            <a:endParaRPr b="0" lang="en-US" sz="2400" spc="-1" strike="noStrike">
              <a:solidFill>
                <a:srgbClr val="000000"/>
              </a:solidFill>
              <a:latin typeface="Calibri"/>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SELF-ORGANIZING FEATURE MAP</a:t>
            </a:r>
            <a:endParaRPr b="0" lang="en-US" sz="4000" spc="-1" strike="noStrike">
              <a:solidFill>
                <a:srgbClr val="000000"/>
              </a:solidFill>
              <a:latin typeface="Tahoma"/>
            </a:endParaRPr>
          </a:p>
        </p:txBody>
      </p:sp>
      <p:sp>
        <p:nvSpPr>
          <p:cNvPr id="317" name="TextShape 2"/>
          <p:cNvSpPr txBox="1"/>
          <p:nvPr/>
        </p:nvSpPr>
        <p:spPr>
          <a:xfrm>
            <a:off x="457200" y="1600200"/>
            <a:ext cx="8229240" cy="4525560"/>
          </a:xfrm>
          <a:prstGeom prst="rect">
            <a:avLst/>
          </a:prstGeom>
          <a:noFill/>
          <a:ln>
            <a:noFill/>
          </a:ln>
        </p:spPr>
        <p:txBody>
          <a:bodyPr/>
          <a:p>
            <a:pPr marL="343080" indent="-342720" algn="just">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Self organizing feature map follows winner takes all principle following spatial organization in the distribution of neurons.</a:t>
            </a:r>
            <a:endParaRPr b="0" lang="en-US" sz="2400" spc="-1" strike="noStrike">
              <a:solidFill>
                <a:srgbClr val="000000"/>
              </a:solidFill>
              <a:latin typeface="Calibri"/>
            </a:endParaRPr>
          </a:p>
          <a:p>
            <a:pPr marL="343080" indent="-342720" algn="just">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Lattice of output neurons where neurons in the lattice space are arranged in 1D, 2D or even higher dimensions.</a:t>
            </a:r>
            <a:endParaRPr b="0" lang="en-US" sz="2400" spc="-1" strike="noStrike">
              <a:solidFill>
                <a:srgbClr val="000000"/>
              </a:solidFill>
              <a:latin typeface="Calibri"/>
            </a:endParaRPr>
          </a:p>
          <a:p>
            <a:pPr marL="343080" indent="-342720" algn="just">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Feature mapping network converts patterns of arbitrary dimensionality into the responses of one or two dimensional arrays of neurons.</a:t>
            </a: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Map pattern space to feature space by reducing dimensionality.</a:t>
            </a:r>
            <a:endParaRPr b="0" lang="en-US" sz="2400" spc="-1" strike="noStrike">
              <a:solidFill>
                <a:srgbClr val="000000"/>
              </a:solidFill>
              <a:latin typeface="Calibri"/>
            </a:endParaRPr>
          </a:p>
          <a:p>
            <a:pPr marL="343080" indent="-342720">
              <a:lnSpc>
                <a:spcPct val="100000"/>
              </a:lnSpc>
              <a:spcBef>
                <a:spcPts val="479"/>
              </a:spcBef>
              <a:spcAft>
                <a:spcPts val="601"/>
              </a:spcAft>
              <a:buClr>
                <a:srgbClr val="000000"/>
              </a:buClr>
              <a:buFont typeface="Arial"/>
              <a:buChar char="•"/>
            </a:pPr>
            <a:r>
              <a:rPr b="0" lang="en-US" sz="2400" spc="-1" strike="noStrike">
                <a:solidFill>
                  <a:srgbClr val="000000"/>
                </a:solidFill>
                <a:latin typeface="Times New Roman"/>
                <a:ea typeface="MS PGothic"/>
              </a:rPr>
              <a:t>The network obtains a topology preserving map by preserving neighbourhood relations of the input neuron.</a:t>
            </a:r>
            <a:endParaRPr b="0" lang="en-US" sz="2400" spc="-1" strike="noStrike">
              <a:solidFill>
                <a:srgbClr val="000000"/>
              </a:solidFill>
              <a:latin typeface="Calibri"/>
            </a:endParaRPr>
          </a:p>
          <a:p>
            <a:pPr>
              <a:lnSpc>
                <a:spcPct val="100000"/>
              </a:lnSpc>
              <a:spcBef>
                <a:spcPts val="561"/>
              </a:spcBef>
            </a:pPr>
            <a:endParaRPr b="0" lang="en-US" sz="2400" spc="-1" strike="noStrike">
              <a:solidFill>
                <a:srgbClr val="000000"/>
              </a:solidFill>
              <a:latin typeface="Calibri"/>
            </a:endParaRPr>
          </a:p>
          <a:p>
            <a:pPr>
              <a:lnSpc>
                <a:spcPct val="100000"/>
              </a:lnSpc>
              <a:spcBef>
                <a:spcPts val="561"/>
              </a:spcBef>
            </a:pPr>
            <a:endParaRPr b="0" lang="en-US" sz="2400" spc="-1" strike="noStrike">
              <a:solidFill>
                <a:srgbClr val="000000"/>
              </a:solidFill>
              <a:latin typeface="Calibri"/>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457200" y="914400"/>
            <a:ext cx="8229240" cy="52113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Consider the geometrical arrangements of output nodes.</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Each node in a given layer has been identically connected with  all of the nodes in the upper and/or lower layer.</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Nodes that are "close" together are going to interact differently than nodes that are "far" apart.</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More closely connected, more influence on other.</a:t>
            </a:r>
            <a:endParaRPr b="0" lang="en-US" sz="2400" spc="-1" strike="noStrike">
              <a:solidFill>
                <a:srgbClr val="000000"/>
              </a:solidFill>
              <a:latin typeface="Calibri"/>
            </a:endParaRPr>
          </a:p>
        </p:txBody>
      </p:sp>
      <p:pic>
        <p:nvPicPr>
          <p:cNvPr id="319" name="Picture 7" descr=""/>
          <p:cNvPicPr/>
          <p:nvPr/>
        </p:nvPicPr>
        <p:blipFill>
          <a:blip r:embed="rId1"/>
          <a:stretch/>
        </p:blipFill>
        <p:spPr>
          <a:xfrm>
            <a:off x="457200" y="4038480"/>
            <a:ext cx="3504960" cy="2628720"/>
          </a:xfrm>
          <a:prstGeom prst="rect">
            <a:avLst/>
          </a:prstGeom>
          <a:ln>
            <a:noFill/>
          </a:ln>
        </p:spPr>
      </p:pic>
      <p:sp>
        <p:nvSpPr>
          <p:cNvPr id="320" name="CustomShape 2"/>
          <p:cNvSpPr/>
          <p:nvPr/>
        </p:nvSpPr>
        <p:spPr>
          <a:xfrm>
            <a:off x="4038480" y="4343400"/>
            <a:ext cx="4876560" cy="2284920"/>
          </a:xfrm>
          <a:prstGeom prst="rect">
            <a:avLst/>
          </a:prstGeom>
          <a:noFill/>
          <a:ln>
            <a:noFill/>
          </a:ln>
        </p:spPr>
        <p:style>
          <a:lnRef idx="0"/>
          <a:fillRef idx="0"/>
          <a:effectRef idx="0"/>
          <a:fontRef idx="minor"/>
        </p:style>
        <p:txBody>
          <a:bodyPr lIns="90000" rIns="90000" tIns="45000" bIns="45000"/>
          <a:p>
            <a:pPr marL="343080" indent="-342720" algn="just">
              <a:lnSpc>
                <a:spcPct val="100000"/>
              </a:lnSpc>
              <a:buClr>
                <a:srgbClr val="000000"/>
              </a:buClr>
              <a:buFont typeface="Arial"/>
              <a:buChar char="•"/>
            </a:pPr>
            <a:r>
              <a:rPr b="0" lang="en-IN" sz="2400" spc="-1" strike="noStrike">
                <a:solidFill>
                  <a:srgbClr val="000000"/>
                </a:solidFill>
                <a:latin typeface="Times New Roman"/>
                <a:ea typeface="MS PGothic"/>
              </a:rPr>
              <a:t>Each node has a specific topological position (an x, y coordinate in the lattice) and contains a vector of weights of the same dimension as the input vectors.</a:t>
            </a:r>
            <a:endParaRPr b="0" lang="en-IN" sz="2400" spc="-1" strike="noStrike">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57200" y="11430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Weights connected between input and output node where the output node is represented by the weight, different operation than supervised.</a:t>
            </a: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node weights match the input vector, that area of the lattice is selectively optimized to more closely resemble the data for the class the input vector is a member of.</a:t>
            </a: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From an initial distribution of random weights, and over many iterations, the SOM eventually settles into a map of stable zones. </a:t>
            </a: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Each zone is effectively a feature classifier, so think of the graphical output as a type of feature map of the input space.</a:t>
            </a:r>
            <a:endParaRPr b="0" lang="en-US" sz="2400" spc="-1" strike="noStrike">
              <a:solidFill>
                <a:srgbClr val="000000"/>
              </a:solidFill>
              <a:latin typeface="Calibri"/>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457200" y="1143000"/>
            <a:ext cx="8229240" cy="495252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 SOM does not need a target output to be specified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node weights match the input vector, that area of the lattice is selectively optimized to more closely resemble the data for the class the input vector is a member of.</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From an initial distribution of random weights, and over many iterations, the SOM eventually settles into a map of stable zones.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Each zone is effectively a feature classifier, so you can think of the graphical output as a type of feature map of the input space.</a:t>
            </a:r>
            <a:endParaRPr b="0" lang="en-US" sz="2400" spc="-1" strike="noStrike">
              <a:solidFill>
                <a:srgbClr val="000000"/>
              </a:solidFill>
              <a:latin typeface="Calibri"/>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ea typeface="MS PGothic"/>
              </a:rPr>
              <a:t>SOMs</a:t>
            </a:r>
            <a:endParaRPr b="0" lang="en-US" sz="4400" spc="-1" strike="noStrike">
              <a:solidFill>
                <a:srgbClr val="000000"/>
              </a:solidFill>
              <a:latin typeface="Tahoma"/>
            </a:endParaRPr>
          </a:p>
        </p:txBody>
      </p:sp>
      <p:sp>
        <p:nvSpPr>
          <p:cNvPr id="324" name="TextShape 2"/>
          <p:cNvSpPr txBox="1"/>
          <p:nvPr/>
        </p:nvSpPr>
        <p:spPr>
          <a:xfrm>
            <a:off x="457200" y="1523880"/>
            <a:ext cx="8229240" cy="460188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Winner neuron goes close to the input and hence the other neuron as they are closely connected (neighbor).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Weights of all the neighbouring nodes are updated.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Close to the winner node updation is more and distant are less.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Neighbor is selected based on a topology. </a:t>
            </a:r>
            <a:endParaRPr b="0" lang="en-US" sz="2400" spc="-1" strike="noStrike">
              <a:solidFill>
                <a:srgbClr val="000000"/>
              </a:solidFill>
              <a:latin typeface="Calibri"/>
            </a:endParaRPr>
          </a:p>
          <a:p>
            <a:pPr>
              <a:lnSpc>
                <a:spcPct val="100000"/>
              </a:lnSpc>
              <a:spcBef>
                <a:spcPts val="24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Close nodes are dragged by the BMU depending on the distance.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After one epoch radius changes and process continues for different epochs.</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TRAINING</a:t>
            </a:r>
            <a:endParaRPr b="0" lang="en-US" sz="4000" spc="-1" strike="noStrike">
              <a:solidFill>
                <a:srgbClr val="000000"/>
              </a:solidFill>
              <a:latin typeface="Tahoma"/>
            </a:endParaRPr>
          </a:p>
        </p:txBody>
      </p:sp>
      <p:sp>
        <p:nvSpPr>
          <p:cNvPr id="326"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Times New Roman"/>
                <a:ea typeface="MS PGothic"/>
              </a:rPr>
              <a:t>1. Each node's weights are initialized.</a:t>
            </a:r>
            <a:endParaRPr b="0" lang="en-US" sz="2800" spc="-1" strike="noStrike">
              <a:solidFill>
                <a:srgbClr val="000000"/>
              </a:solidFill>
              <a:latin typeface="Calibri"/>
            </a:endParaRPr>
          </a:p>
          <a:p>
            <a:pPr>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000000"/>
                </a:solidFill>
                <a:latin typeface="Times New Roman"/>
                <a:ea typeface="MS PGothic"/>
              </a:rPr>
              <a:t>2. A vector is chosen at random from the set of training data and presented to the lattice.</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000000"/>
                </a:solidFill>
                <a:latin typeface="Times New Roman"/>
                <a:ea typeface="MS PGothic"/>
              </a:rPr>
              <a:t>3. Every node is examined to calculate which one's weights are most like the input vector. </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000000"/>
                </a:solidFill>
                <a:latin typeface="Times New Roman"/>
                <a:ea typeface="MS PGothic"/>
              </a:rPr>
              <a:t>4. The winning node is commonly known as the Best Matching Unit (BMU).</a:t>
            </a:r>
            <a:endParaRPr b="0" lang="en-US" sz="2800" spc="-1" strike="noStrike">
              <a:solidFill>
                <a:srgbClr val="000000"/>
              </a:solidFill>
              <a:latin typeface="Calibri"/>
            </a:endParaRPr>
          </a:p>
          <a:p>
            <a:pPr algn="just">
              <a:lnSpc>
                <a:spcPct val="100000"/>
              </a:lnSpc>
              <a:spcBef>
                <a:spcPts val="479"/>
              </a:spcBef>
            </a:pPr>
            <a:endParaRPr b="0" lang="en-US" sz="2800" spc="-1" strike="noStrike">
              <a:solidFill>
                <a:srgbClr val="000000"/>
              </a:solidFill>
              <a:latin typeface="Calibri"/>
            </a:endParaRPr>
          </a:p>
          <a:p>
            <a:pPr algn="just">
              <a:lnSpc>
                <a:spcPct val="100000"/>
              </a:lnSpc>
              <a:spcBef>
                <a:spcPts val="479"/>
              </a:spcBef>
            </a:pPr>
            <a:endParaRPr b="0" lang="en-US" sz="2800" spc="-1" strike="noStrike">
              <a:solidFill>
                <a:srgbClr val="000000"/>
              </a:solidFill>
              <a:latin typeface="Calibri"/>
            </a:endParaRPr>
          </a:p>
          <a:p>
            <a:pPr algn="just">
              <a:lnSpc>
                <a:spcPct val="100000"/>
              </a:lnSpc>
              <a:spcBef>
                <a:spcPts val="479"/>
              </a:spcBef>
            </a:pPr>
            <a:endParaRPr b="0" lang="en-US" sz="2800" spc="-1" strike="noStrike">
              <a:solidFill>
                <a:srgbClr val="000000"/>
              </a:solidFill>
              <a:latin typeface="Calibri"/>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457200" y="1066680"/>
            <a:ext cx="8229240" cy="5059080"/>
          </a:xfrm>
          <a:prstGeom prst="rect">
            <a:avLst/>
          </a:prstGeom>
          <a:noFill/>
          <a:ln>
            <a:noFill/>
          </a:ln>
        </p:spPr>
        <p:txBody>
          <a:bodyPr/>
          <a:p>
            <a:pPr algn="just">
              <a:lnSpc>
                <a:spcPct val="100000"/>
              </a:lnSpc>
              <a:spcBef>
                <a:spcPts val="479"/>
              </a:spcBef>
            </a:pPr>
            <a:r>
              <a:rPr b="0" lang="en-US" sz="2400" spc="-1" strike="noStrike">
                <a:solidFill>
                  <a:srgbClr val="000000"/>
                </a:solidFill>
                <a:latin typeface="Times New Roman"/>
                <a:ea typeface="MS PGothic"/>
              </a:rPr>
              <a:t>5. The radius of the neighbourhood of the BMU is calculated. </a:t>
            </a:r>
            <a:endParaRPr b="0" lang="en-US" sz="2400" spc="-1" strike="noStrike">
              <a:solidFill>
                <a:srgbClr val="000000"/>
              </a:solidFill>
              <a:latin typeface="Calibri"/>
            </a:endParaRPr>
          </a:p>
          <a:p>
            <a:pPr algn="just">
              <a:lnSpc>
                <a:spcPct val="100000"/>
              </a:lnSpc>
              <a:spcBef>
                <a:spcPts val="400"/>
              </a:spcBef>
            </a:pPr>
            <a:endParaRPr b="0" lang="en-US" sz="2400" spc="-1" strike="noStrike">
              <a:solidFill>
                <a:srgbClr val="000000"/>
              </a:solidFill>
              <a:latin typeface="Calibri"/>
            </a:endParaRPr>
          </a:p>
          <a:p>
            <a:pPr algn="just">
              <a:lnSpc>
                <a:spcPct val="100000"/>
              </a:lnSpc>
              <a:spcBef>
                <a:spcPts val="479"/>
              </a:spcBef>
            </a:pPr>
            <a:r>
              <a:rPr b="0" lang="en-US" sz="2400" spc="-1" strike="noStrike">
                <a:solidFill>
                  <a:srgbClr val="000000"/>
                </a:solidFill>
                <a:latin typeface="Times New Roman"/>
                <a:ea typeface="MS PGothic"/>
              </a:rPr>
              <a:t>6. This is a value that starts large, typically set to the 'radius' of the lattice,  but diminishes each time-step. </a:t>
            </a:r>
            <a:endParaRPr b="0" lang="en-US" sz="2400" spc="-1" strike="noStrike">
              <a:solidFill>
                <a:srgbClr val="000000"/>
              </a:solidFill>
              <a:latin typeface="Calibri"/>
            </a:endParaRPr>
          </a:p>
          <a:p>
            <a:pPr algn="just">
              <a:lnSpc>
                <a:spcPct val="100000"/>
              </a:lnSpc>
              <a:spcBef>
                <a:spcPts val="400"/>
              </a:spcBef>
            </a:pPr>
            <a:endParaRPr b="0" lang="en-US" sz="2400" spc="-1" strike="noStrike">
              <a:solidFill>
                <a:srgbClr val="000000"/>
              </a:solidFill>
              <a:latin typeface="Calibri"/>
            </a:endParaRPr>
          </a:p>
          <a:p>
            <a:pPr algn="just">
              <a:lnSpc>
                <a:spcPct val="100000"/>
              </a:lnSpc>
              <a:spcBef>
                <a:spcPts val="479"/>
              </a:spcBef>
            </a:pPr>
            <a:r>
              <a:rPr b="0" lang="en-US" sz="2400" spc="-1" strike="noStrike">
                <a:solidFill>
                  <a:srgbClr val="000000"/>
                </a:solidFill>
                <a:latin typeface="Times New Roman"/>
                <a:ea typeface="MS PGothic"/>
              </a:rPr>
              <a:t>7. Nodes found within this radius are deemed to be inside the BMU's neighbourhood.</a:t>
            </a:r>
            <a:endParaRPr b="0" lang="en-US" sz="2400" spc="-1" strike="noStrike">
              <a:solidFill>
                <a:srgbClr val="000000"/>
              </a:solidFill>
              <a:latin typeface="Calibri"/>
            </a:endParaRPr>
          </a:p>
          <a:p>
            <a:pPr algn="just">
              <a:lnSpc>
                <a:spcPct val="100000"/>
              </a:lnSpc>
              <a:spcBef>
                <a:spcPts val="400"/>
              </a:spcBef>
            </a:pPr>
            <a:endParaRPr b="0" lang="en-US" sz="2400" spc="-1" strike="noStrike">
              <a:solidFill>
                <a:srgbClr val="000000"/>
              </a:solidFill>
              <a:latin typeface="Calibri"/>
            </a:endParaRPr>
          </a:p>
          <a:p>
            <a:pPr algn="just">
              <a:lnSpc>
                <a:spcPct val="100000"/>
              </a:lnSpc>
              <a:spcBef>
                <a:spcPts val="479"/>
              </a:spcBef>
            </a:pPr>
            <a:r>
              <a:rPr b="0" lang="en-US" sz="2400" spc="-1" strike="noStrike">
                <a:solidFill>
                  <a:srgbClr val="000000"/>
                </a:solidFill>
                <a:latin typeface="Times New Roman"/>
                <a:ea typeface="MS PGothic"/>
              </a:rPr>
              <a:t>8. Each neighbouring node's (the nodes found in step 4) weights are adjusted to make them more like the input vector. The closer a node is to the BMU, the more its weights get altered.</a:t>
            </a:r>
            <a:endParaRPr b="0" lang="en-US" sz="2400" spc="-1" strike="noStrike">
              <a:solidFill>
                <a:srgbClr val="000000"/>
              </a:solidFill>
              <a:latin typeface="Calibri"/>
            </a:endParaRPr>
          </a:p>
          <a:p>
            <a:pPr algn="just">
              <a:lnSpc>
                <a:spcPct val="100000"/>
              </a:lnSpc>
              <a:spcBef>
                <a:spcPts val="241"/>
              </a:spcBef>
            </a:pPr>
            <a:endParaRPr b="0" lang="en-US" sz="2400" spc="-1" strike="noStrike">
              <a:solidFill>
                <a:srgbClr val="000000"/>
              </a:solidFill>
              <a:latin typeface="Calibri"/>
            </a:endParaRPr>
          </a:p>
          <a:p>
            <a:pPr algn="just">
              <a:lnSpc>
                <a:spcPct val="100000"/>
              </a:lnSpc>
              <a:spcBef>
                <a:spcPts val="479"/>
              </a:spcBef>
            </a:pPr>
            <a:r>
              <a:rPr b="0" lang="en-US" sz="2400" spc="-1" strike="noStrike">
                <a:solidFill>
                  <a:srgbClr val="000000"/>
                </a:solidFill>
                <a:latin typeface="Times New Roman"/>
                <a:ea typeface="MS PGothic"/>
              </a:rPr>
              <a:t>9. Repeat step 2 for N iterations</a:t>
            </a:r>
            <a:endParaRPr b="0" lang="en-US" sz="2400" spc="-1" strike="noStrike">
              <a:solidFill>
                <a:srgbClr val="000000"/>
              </a:solidFill>
              <a:latin typeface="Calibri"/>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TRAINING</a:t>
            </a:r>
            <a:endParaRPr b="0" lang="en-US" sz="4000" spc="-1" strike="noStrike">
              <a:solidFill>
                <a:srgbClr val="000000"/>
              </a:solidFill>
              <a:latin typeface="Tahoma"/>
            </a:endParaRPr>
          </a:p>
        </p:txBody>
      </p:sp>
      <p:pic>
        <p:nvPicPr>
          <p:cNvPr id="329" name="Content Placeholder 3" descr=""/>
          <p:cNvPicPr/>
          <p:nvPr/>
        </p:nvPicPr>
        <p:blipFill>
          <a:blip r:embed="rId1"/>
          <a:srcRect l="5171" t="0" r="5171" b="0"/>
          <a:stretch/>
        </p:blipFill>
        <p:spPr>
          <a:xfrm>
            <a:off x="457200" y="1600200"/>
            <a:ext cx="8229240" cy="4525560"/>
          </a:xfrm>
          <a:prstGeom prst="rect">
            <a:avLst/>
          </a:prstGeom>
          <a:ln>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57200" y="274680"/>
            <a:ext cx="8229240" cy="1142640"/>
          </a:xfrm>
          <a:prstGeom prst="rect">
            <a:avLst/>
          </a:prstGeom>
          <a:noFill/>
          <a:ln>
            <a:noFill/>
          </a:ln>
        </p:spPr>
        <p:txBody>
          <a:bodyPr anchor="ctr"/>
          <a:p>
            <a:endParaRPr b="0" lang="en-US" sz="4400" spc="-1" strike="noStrike">
              <a:solidFill>
                <a:srgbClr val="000000"/>
              </a:solidFill>
              <a:latin typeface="Tahoma"/>
            </a:endParaRPr>
          </a:p>
        </p:txBody>
      </p:sp>
      <p:pic>
        <p:nvPicPr>
          <p:cNvPr id="331" name="Content Placeholder 3" descr=""/>
          <p:cNvPicPr/>
          <p:nvPr/>
        </p:nvPicPr>
        <p:blipFill>
          <a:blip r:embed="rId1"/>
          <a:srcRect l="1511" t="0" r="1511" b="0"/>
          <a:stretch/>
        </p:blipFill>
        <p:spPr>
          <a:xfrm>
            <a:off x="457200" y="1600200"/>
            <a:ext cx="8229240" cy="452556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33520" y="277920"/>
            <a:ext cx="8152920" cy="791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HOPFIELD NETWORK</a:t>
            </a:r>
            <a:endParaRPr b="0" lang="en-US" sz="4000" spc="-1" strike="noStrike">
              <a:solidFill>
                <a:srgbClr val="000000"/>
              </a:solidFill>
              <a:latin typeface="Tahoma"/>
            </a:endParaRPr>
          </a:p>
        </p:txBody>
      </p:sp>
      <p:sp>
        <p:nvSpPr>
          <p:cNvPr id="109" name="TextShape 2"/>
          <p:cNvSpPr txBox="1"/>
          <p:nvPr/>
        </p:nvSpPr>
        <p:spPr>
          <a:xfrm>
            <a:off x="457200" y="1295280"/>
            <a:ext cx="8229240" cy="4830480"/>
          </a:xfrm>
          <a:prstGeom prst="rect">
            <a:avLst/>
          </a:prstGeom>
          <a:noFill/>
          <a:ln>
            <a:noFill/>
          </a:ln>
        </p:spPr>
        <p:txBody>
          <a:bodyPr>
            <a:normAutofit/>
          </a:bodyPr>
          <a:p>
            <a:pPr marL="343080" indent="-342720">
              <a:lnSpc>
                <a:spcPct val="100000"/>
              </a:lnSpc>
              <a:spcBef>
                <a:spcPts val="519"/>
              </a:spcBef>
              <a:buClr>
                <a:srgbClr val="000000"/>
              </a:buClr>
              <a:buFont typeface="Arial"/>
              <a:buChar char="•"/>
            </a:pPr>
            <a:r>
              <a:rPr b="0" lang="en-US" sz="2600" spc="-1" strike="noStrike">
                <a:solidFill>
                  <a:srgbClr val="000000"/>
                </a:solidFill>
                <a:latin typeface="Times New Roman"/>
                <a:ea typeface="ＭＳ Ｐゴシック"/>
              </a:rPr>
              <a:t>A </a:t>
            </a:r>
            <a:r>
              <a:rPr b="1" lang="en-US" sz="2600" spc="-1" strike="noStrike">
                <a:solidFill>
                  <a:srgbClr val="000000"/>
                </a:solidFill>
                <a:latin typeface="Times New Roman"/>
                <a:ea typeface="ＭＳ Ｐゴシック"/>
              </a:rPr>
              <a:t>Hopfield network</a:t>
            </a:r>
            <a:r>
              <a:rPr b="0" lang="en-US" sz="2600" spc="-1" strike="noStrike">
                <a:solidFill>
                  <a:srgbClr val="000000"/>
                </a:solidFill>
                <a:latin typeface="Times New Roman"/>
                <a:ea typeface="ＭＳ Ｐゴシック"/>
              </a:rPr>
              <a:t> is a single layer recurrent ANN popularized by John Hopfield in 1982.</a:t>
            </a:r>
            <a:endParaRPr b="0" lang="en-US" sz="2600" spc="-1" strike="noStrike">
              <a:solidFill>
                <a:srgbClr val="000000"/>
              </a:solidFill>
              <a:latin typeface="Calibri"/>
            </a:endParaRPr>
          </a:p>
          <a:p>
            <a:pPr>
              <a:lnSpc>
                <a:spcPct val="100000"/>
              </a:lnSpc>
              <a:spcBef>
                <a:spcPts val="241"/>
              </a:spcBef>
            </a:pP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Times New Roman"/>
                <a:ea typeface="MS PGothic"/>
              </a:rPr>
              <a:t>It consists of a single layer which contains one or more fully connected recurrent neurons. </a:t>
            </a:r>
            <a:endParaRPr b="0" lang="en-US" sz="2600" spc="-1" strike="noStrike">
              <a:solidFill>
                <a:srgbClr val="000000"/>
              </a:solidFill>
              <a:latin typeface="Calibri"/>
            </a:endParaRPr>
          </a:p>
          <a:p>
            <a:pPr marL="343080" indent="-342720">
              <a:lnSpc>
                <a:spcPct val="100000"/>
              </a:lnSpc>
              <a:spcBef>
                <a:spcPts val="1301"/>
              </a:spcBef>
              <a:buClr>
                <a:srgbClr val="c0504d"/>
              </a:buClr>
              <a:buFont typeface="Arial"/>
              <a:buChar char="•"/>
            </a:pPr>
            <a:r>
              <a:rPr b="0" lang="en-US" sz="2600" spc="-1" strike="noStrike">
                <a:solidFill>
                  <a:srgbClr val="000000"/>
                </a:solidFill>
                <a:latin typeface="Times New Roman"/>
                <a:ea typeface="MS PGothic"/>
              </a:rPr>
              <a:t>A Hopfield Network is a model of associative memory  and functioning based on Hebbian learning. </a:t>
            </a:r>
            <a:endParaRPr b="0" lang="en-US" sz="2600" spc="-1" strike="noStrike">
              <a:solidFill>
                <a:srgbClr val="000000"/>
              </a:solidFill>
              <a:latin typeface="Calibri"/>
            </a:endParaRPr>
          </a:p>
          <a:p>
            <a:pPr marL="343080" indent="-342720">
              <a:lnSpc>
                <a:spcPct val="100000"/>
              </a:lnSpc>
              <a:spcBef>
                <a:spcPts val="1301"/>
              </a:spcBef>
              <a:buClr>
                <a:srgbClr val="c0504d"/>
              </a:buClr>
              <a:buFont typeface="Arial"/>
              <a:buChar char="•"/>
            </a:pPr>
            <a:r>
              <a:rPr b="0" lang="en-US" sz="2600" spc="-1" strike="noStrike">
                <a:solidFill>
                  <a:srgbClr val="000000"/>
                </a:solidFill>
                <a:latin typeface="Times New Roman"/>
                <a:ea typeface="MS PGothic"/>
              </a:rPr>
              <a:t>It provides a formal model which can be analysed for determining the </a:t>
            </a:r>
            <a:r>
              <a:rPr b="0" i="1" lang="en-US" sz="2600" spc="-1" strike="noStrike">
                <a:solidFill>
                  <a:srgbClr val="000000"/>
                </a:solidFill>
                <a:latin typeface="Times New Roman"/>
                <a:ea typeface="MS PGothic"/>
              </a:rPr>
              <a:t>storage capacity</a:t>
            </a:r>
            <a:r>
              <a:rPr b="0" lang="en-US" sz="2600" spc="-1" strike="noStrike">
                <a:solidFill>
                  <a:srgbClr val="000000"/>
                </a:solidFill>
                <a:latin typeface="Times New Roman"/>
                <a:ea typeface="MS PGothic"/>
              </a:rPr>
              <a:t> of the network.</a:t>
            </a:r>
            <a:endParaRPr b="0" lang="en-US" sz="2600" spc="-1" strike="noStrike">
              <a:solidFill>
                <a:srgbClr val="000000"/>
              </a:solidFill>
              <a:latin typeface="Calibri"/>
            </a:endParaRPr>
          </a:p>
          <a:p>
            <a:pPr>
              <a:lnSpc>
                <a:spcPct val="100000"/>
              </a:lnSpc>
              <a:spcBef>
                <a:spcPts val="261"/>
              </a:spcBef>
            </a:pP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Times New Roman"/>
                <a:ea typeface="MS PGothic"/>
              </a:rPr>
              <a:t>Two basic models of associative memories: </a:t>
            </a:r>
            <a:r>
              <a:rPr b="0" i="1" lang="en-US" sz="2600" spc="-1" strike="noStrike">
                <a:solidFill>
                  <a:srgbClr val="000000"/>
                </a:solidFill>
                <a:latin typeface="Times New Roman"/>
                <a:ea typeface="MS PGothic"/>
              </a:rPr>
              <a:t>Discrete</a:t>
            </a:r>
            <a:r>
              <a:rPr b="0" lang="en-US" sz="2600" spc="-1" strike="noStrike">
                <a:solidFill>
                  <a:srgbClr val="000000"/>
                </a:solidFill>
                <a:latin typeface="Times New Roman"/>
                <a:ea typeface="MS PGothic"/>
              </a:rPr>
              <a:t> and </a:t>
            </a:r>
            <a:r>
              <a:rPr b="0" i="1" lang="en-US" sz="2600" spc="-1" strike="noStrike">
                <a:solidFill>
                  <a:srgbClr val="000000"/>
                </a:solidFill>
                <a:latin typeface="Times New Roman"/>
                <a:ea typeface="MS PGothic"/>
              </a:rPr>
              <a:t>Continuous</a:t>
            </a:r>
            <a:r>
              <a:rPr b="0" lang="en-US" sz="2600" spc="-1" strike="noStrike">
                <a:solidFill>
                  <a:srgbClr val="000000"/>
                </a:solidFill>
                <a:latin typeface="Times New Roman"/>
                <a:ea typeface="MS PGothic"/>
              </a:rPr>
              <a:t> Hopfield</a:t>
            </a:r>
            <a:endParaRPr b="0" lang="en-US" sz="2600" spc="-1" strike="noStrike">
              <a:solidFill>
                <a:srgbClr val="000000"/>
              </a:solidFill>
              <a:latin typeface="Calibri"/>
            </a:endParaRPr>
          </a:p>
          <a:p>
            <a:pPr>
              <a:lnSpc>
                <a:spcPct val="100000"/>
              </a:lnSpc>
              <a:spcBef>
                <a:spcPts val="261"/>
              </a:spcBef>
            </a:pP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Times New Roman"/>
                <a:ea typeface="MS PGothic"/>
              </a:rPr>
              <a:t>Hopfield networks classify binary pattern vectors</a:t>
            </a:r>
            <a:r>
              <a:rPr b="0" i="1" lang="en-US" sz="2600" spc="-1" strike="noStrike">
                <a:solidFill>
                  <a:srgbClr val="000000"/>
                </a:solidFill>
                <a:latin typeface="Times New Roman"/>
                <a:ea typeface="MS PGothic"/>
              </a:rPr>
              <a:t>.</a:t>
            </a:r>
            <a:endParaRPr b="0" lang="en-US" sz="2600" spc="-1" strike="noStrike">
              <a:solidFill>
                <a:srgbClr val="000000"/>
              </a:solidFill>
              <a:latin typeface="Calibri"/>
            </a:endParaRPr>
          </a:p>
          <a:p>
            <a:pPr marL="343080" indent="-342720">
              <a:lnSpc>
                <a:spcPct val="100000"/>
              </a:lnSpc>
              <a:spcBef>
                <a:spcPts val="479"/>
              </a:spcBef>
            </a:pPr>
            <a:endParaRPr b="0" lang="en-US" sz="2600" spc="-1" strike="noStrike">
              <a:solidFill>
                <a:srgbClr val="000000"/>
              </a:solidFill>
              <a:latin typeface="Calibri"/>
            </a:endParaRPr>
          </a:p>
          <a:p>
            <a:pPr>
              <a:lnSpc>
                <a:spcPct val="100000"/>
              </a:lnSpc>
              <a:spcBef>
                <a:spcPts val="479"/>
              </a:spcBef>
            </a:pPr>
            <a:endParaRPr b="0" lang="en-US" sz="26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457200" y="274680"/>
            <a:ext cx="8229240" cy="1142640"/>
          </a:xfrm>
          <a:prstGeom prst="rect">
            <a:avLst/>
          </a:prstGeom>
          <a:noFill/>
          <a:ln>
            <a:noFill/>
          </a:ln>
        </p:spPr>
        <p:txBody>
          <a:bodyPr anchor="ctr"/>
          <a:p>
            <a:endParaRPr b="0" lang="en-US" sz="4400" spc="-1" strike="noStrike">
              <a:solidFill>
                <a:srgbClr val="000000"/>
              </a:solidFill>
              <a:latin typeface="Tahoma"/>
            </a:endParaRPr>
          </a:p>
        </p:txBody>
      </p:sp>
      <p:pic>
        <p:nvPicPr>
          <p:cNvPr id="333" name="Content Placeholder 3" descr=""/>
          <p:cNvPicPr/>
          <p:nvPr/>
        </p:nvPicPr>
        <p:blipFill>
          <a:blip r:embed="rId1"/>
          <a:srcRect l="0" t="7881" r="0" b="7881"/>
          <a:stretch/>
        </p:blipFill>
        <p:spPr>
          <a:xfrm>
            <a:off x="457200" y="1600200"/>
            <a:ext cx="8229240" cy="4525560"/>
          </a:xfrm>
          <a:prstGeom prst="rect">
            <a:avLst/>
          </a:prstGeom>
          <a:ln>
            <a:noFill/>
          </a:ln>
        </p:spPr>
      </p:pic>
      <p:pic>
        <p:nvPicPr>
          <p:cNvPr id="334" name="Picture 4" descr=""/>
          <p:cNvPicPr/>
          <p:nvPr/>
        </p:nvPicPr>
        <p:blipFill>
          <a:blip r:embed="rId2"/>
          <a:stretch/>
        </p:blipFill>
        <p:spPr>
          <a:xfrm>
            <a:off x="2666880" y="762120"/>
            <a:ext cx="3619080" cy="444240"/>
          </a:xfrm>
          <a:prstGeom prst="rect">
            <a:avLst/>
          </a:prstGeom>
          <a:ln>
            <a:noFill/>
          </a:ln>
        </p:spPr>
      </p:pic>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Times New Roman"/>
                <a:ea typeface="MS PGothic"/>
              </a:rPr>
              <a:t>ADAPTIVE PROCESS</a:t>
            </a:r>
            <a:endParaRPr b="0" lang="en-US" sz="4000" spc="-1" strike="noStrike">
              <a:solidFill>
                <a:srgbClr val="000000"/>
              </a:solidFill>
              <a:latin typeface="Tahoma"/>
            </a:endParaRPr>
          </a:p>
        </p:txBody>
      </p:sp>
      <p:pic>
        <p:nvPicPr>
          <p:cNvPr id="336" name="Content Placeholder 3" descr=""/>
          <p:cNvPicPr/>
          <p:nvPr/>
        </p:nvPicPr>
        <p:blipFill>
          <a:blip r:embed="rId1"/>
          <a:srcRect l="0" t="3127" r="0" b="3127"/>
          <a:stretch/>
        </p:blipFill>
        <p:spPr>
          <a:xfrm>
            <a:off x="457200" y="1600200"/>
            <a:ext cx="8229240" cy="4525560"/>
          </a:xfrm>
          <a:prstGeom prst="rect">
            <a:avLst/>
          </a:prstGeom>
          <a:ln>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457200" y="274680"/>
            <a:ext cx="8229240" cy="1142640"/>
          </a:xfrm>
          <a:prstGeom prst="rect">
            <a:avLst/>
          </a:prstGeom>
          <a:noFill/>
          <a:ln>
            <a:noFill/>
          </a:ln>
        </p:spPr>
        <p:txBody>
          <a:bodyPr anchor="ctr"/>
          <a:p>
            <a:pPr algn="ctr">
              <a:lnSpc>
                <a:spcPct val="100000"/>
              </a:lnSpc>
            </a:pPr>
            <a:r>
              <a:rPr b="1" lang="en-US" sz="4000" spc="-1" strike="noStrike">
                <a:solidFill>
                  <a:srgbClr val="000000"/>
                </a:solidFill>
                <a:latin typeface="Times New Roman"/>
                <a:ea typeface="MS PGothic"/>
              </a:rPr>
              <a:t>PROBLEM SOLVING</a:t>
            </a:r>
            <a:endParaRPr b="0" lang="en-US" sz="4000" spc="-1" strike="noStrike">
              <a:solidFill>
                <a:srgbClr val="000000"/>
              </a:solidFill>
              <a:latin typeface="Tahoma"/>
            </a:endParaRPr>
          </a:p>
        </p:txBody>
      </p:sp>
      <p:sp>
        <p:nvSpPr>
          <p:cNvPr id="338" name="TextShape 2"/>
          <p:cNvSpPr txBox="1"/>
          <p:nvPr/>
        </p:nvSpPr>
        <p:spPr>
          <a:xfrm>
            <a:off x="457200" y="1600200"/>
            <a:ext cx="8229240" cy="4525560"/>
          </a:xfrm>
          <a:prstGeom prst="rect">
            <a:avLst/>
          </a:prstGeom>
          <a:noFill/>
          <a:ln>
            <a:noFill/>
          </a:ln>
        </p:spPr>
        <p:txBody>
          <a:bodyPr/>
          <a:p>
            <a:pPr marL="343080" indent="-342720">
              <a:lnSpc>
                <a:spcPct val="90000"/>
              </a:lnSpc>
              <a:spcBef>
                <a:spcPts val="561"/>
              </a:spcBef>
              <a:buClr>
                <a:srgbClr val="eeece1"/>
              </a:buClr>
              <a:buFont typeface="Wingdings" charset="2"/>
              <a:buChar char=""/>
            </a:pPr>
            <a:r>
              <a:rPr b="0" lang="en-US" sz="2800" spc="-1" strike="noStrike">
                <a:solidFill>
                  <a:srgbClr val="000000"/>
                </a:solidFill>
                <a:latin typeface="Times New Roman"/>
                <a:ea typeface="MS PGothic"/>
              </a:rPr>
              <a:t>Select a suitable NN model based on the nature of the problem.</a:t>
            </a: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nSpc>
                <a:spcPct val="90000"/>
              </a:lnSpc>
              <a:spcBef>
                <a:spcPts val="561"/>
              </a:spcBef>
              <a:buClr>
                <a:srgbClr val="eeece1"/>
              </a:buClr>
              <a:buFont typeface="Wingdings" charset="2"/>
              <a:buChar char=""/>
            </a:pPr>
            <a:r>
              <a:rPr b="0" lang="en-US" sz="2800" spc="-1" strike="noStrike">
                <a:solidFill>
                  <a:srgbClr val="000000"/>
                </a:solidFill>
                <a:latin typeface="Times New Roman"/>
                <a:ea typeface="MS PGothic"/>
              </a:rPr>
              <a:t>Construct a NN according to the characteristics of the application domain.</a:t>
            </a:r>
            <a:endParaRPr b="0" lang="en-US" sz="2800" spc="-1" strike="noStrike">
              <a:solidFill>
                <a:srgbClr val="000000"/>
              </a:solidFill>
              <a:latin typeface="Calibri"/>
            </a:endParaRPr>
          </a:p>
          <a:p>
            <a:pPr marL="343080" indent="-342720">
              <a:lnSpc>
                <a:spcPct val="90000"/>
              </a:lnSpc>
              <a:spcBef>
                <a:spcPts val="561"/>
              </a:spcBef>
            </a:pPr>
            <a:endParaRPr b="0" lang="en-US" sz="2800" spc="-1" strike="noStrike">
              <a:solidFill>
                <a:srgbClr val="000000"/>
              </a:solidFill>
              <a:latin typeface="Calibri"/>
            </a:endParaRPr>
          </a:p>
          <a:p>
            <a:pPr marL="343080" indent="-342720">
              <a:lnSpc>
                <a:spcPct val="90000"/>
              </a:lnSpc>
              <a:spcBef>
                <a:spcPts val="561"/>
              </a:spcBef>
              <a:buClr>
                <a:srgbClr val="eeece1"/>
              </a:buClr>
              <a:buFont typeface="Wingdings" charset="2"/>
              <a:buChar char=""/>
            </a:pPr>
            <a:r>
              <a:rPr b="0" lang="en-US" sz="2800" spc="-1" strike="noStrike">
                <a:solidFill>
                  <a:srgbClr val="000000"/>
                </a:solidFill>
                <a:latin typeface="Times New Roman"/>
                <a:ea typeface="MS PGothic"/>
              </a:rPr>
              <a:t>Train the neural network with the learning procedure of the selected model.</a:t>
            </a:r>
            <a:endParaRPr b="0" lang="en-US" sz="2800" spc="-1" strike="noStrike">
              <a:solidFill>
                <a:srgbClr val="000000"/>
              </a:solidFill>
              <a:latin typeface="Calibri"/>
            </a:endParaRPr>
          </a:p>
          <a:p>
            <a:pPr marL="343080" indent="-342720">
              <a:lnSpc>
                <a:spcPct val="90000"/>
              </a:lnSpc>
              <a:spcBef>
                <a:spcPts val="479"/>
              </a:spcBef>
            </a:pPr>
            <a:endParaRPr b="0" lang="en-US" sz="2800" spc="-1" strike="noStrike">
              <a:solidFill>
                <a:srgbClr val="000000"/>
              </a:solidFill>
              <a:latin typeface="Calibri"/>
            </a:endParaRPr>
          </a:p>
          <a:p>
            <a:pPr marL="343080" indent="-342720">
              <a:lnSpc>
                <a:spcPct val="90000"/>
              </a:lnSpc>
              <a:spcBef>
                <a:spcPts val="561"/>
              </a:spcBef>
              <a:buClr>
                <a:srgbClr val="eeece1"/>
              </a:buClr>
              <a:buFont typeface="Wingdings" charset="2"/>
              <a:buChar char=""/>
            </a:pPr>
            <a:r>
              <a:rPr b="0" lang="en-US" sz="2800" spc="-1" strike="noStrike">
                <a:solidFill>
                  <a:srgbClr val="000000"/>
                </a:solidFill>
                <a:latin typeface="Times New Roman"/>
                <a:ea typeface="MS PGothic"/>
              </a:rPr>
              <a:t>Use the trained network for making inference or solving problems.</a:t>
            </a:r>
            <a:endParaRPr b="0" lang="en-US" sz="2800" spc="-1" strike="noStrike">
              <a:solidFill>
                <a:srgbClr val="000000"/>
              </a:solidFill>
              <a:latin typeface="Calibri"/>
            </a:endParaRPr>
          </a:p>
          <a:p>
            <a:pPr>
              <a:lnSpc>
                <a:spcPct val="90000"/>
              </a:lnSpc>
              <a:spcBef>
                <a:spcPts val="641"/>
              </a:spcBef>
            </a:pPr>
            <a:endParaRPr b="0" lang="en-US" sz="2800" spc="-1" strike="noStrike">
              <a:solidFill>
                <a:srgbClr val="000000"/>
              </a:solidFill>
              <a:latin typeface="Calibri"/>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533520" y="457200"/>
            <a:ext cx="8152920" cy="536040"/>
          </a:xfrm>
          <a:prstGeom prst="rect">
            <a:avLst/>
          </a:prstGeom>
          <a:noFill/>
          <a:ln>
            <a:noFill/>
          </a:ln>
        </p:spPr>
        <p:txBody>
          <a:bodyPr anchor="ctr"/>
          <a:p>
            <a:pPr algn="ctr">
              <a:lnSpc>
                <a:spcPct val="100000"/>
              </a:lnSpc>
            </a:pPr>
            <a:r>
              <a:rPr b="1" lang="en-US" sz="4000" spc="-1" strike="noStrike">
                <a:solidFill>
                  <a:srgbClr val="000000"/>
                </a:solidFill>
                <a:latin typeface="Times New Roman"/>
                <a:ea typeface="MS PGothic"/>
              </a:rPr>
              <a:t>APPLICATIONS - Control Systems</a:t>
            </a:r>
            <a:br/>
            <a:endParaRPr b="0" lang="en-US" sz="4000" spc="-1" strike="noStrike">
              <a:solidFill>
                <a:srgbClr val="000000"/>
              </a:solidFill>
              <a:latin typeface="Tahoma"/>
            </a:endParaRPr>
          </a:p>
        </p:txBody>
      </p:sp>
      <p:graphicFrame>
        <p:nvGraphicFramePr>
          <p:cNvPr id="340" name="Object 2"/>
          <p:cNvGraphicFramePr/>
          <p:nvPr/>
        </p:nvGraphicFramePr>
        <p:xfrm>
          <a:off x="1219320" y="4006800"/>
          <a:ext cx="6248160" cy="2244240"/>
        </p:xfrm>
        <a:graphic>
          <a:graphicData uri="http://schemas.openxmlformats.org/presentationml/2006/ole">
            <p:oleObj r:id="rId1" spid="">
              <p:embed/>
              <p:pic>
                <p:nvPicPr>
                  <p:cNvPr id="341" name="Object 4" descr=""/>
                  <p:cNvPicPr/>
                  <p:nvPr/>
                </p:nvPicPr>
                <p:blipFill>
                  <a:blip r:embed="rId2"/>
                  <a:stretch/>
                </p:blipFill>
                <p:spPr>
                  <a:xfrm>
                    <a:off x="1219320" y="4006800"/>
                    <a:ext cx="6248160" cy="2244240"/>
                  </a:xfrm>
                  <a:prstGeom prst="rect">
                    <a:avLst/>
                  </a:prstGeom>
                  <a:ln>
                    <a:noFill/>
                  </a:ln>
                </p:spPr>
              </p:pic>
            </p:oleObj>
          </a:graphicData>
        </a:graphic>
      </p:graphicFrame>
      <p:sp>
        <p:nvSpPr>
          <p:cNvPr id="342" name="TextShape 3"/>
          <p:cNvSpPr txBox="1"/>
          <p:nvPr/>
        </p:nvSpPr>
        <p:spPr>
          <a:xfrm>
            <a:off x="0" y="1066680"/>
            <a:ext cx="8229240" cy="5059080"/>
          </a:xfrm>
          <a:prstGeom prst="rect">
            <a:avLst/>
          </a:prstGeom>
          <a:noFill/>
          <a:ln>
            <a:noFill/>
          </a:ln>
        </p:spPr>
        <p:txBody>
          <a:bodyPr/>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Complex dynamical systems with uncertainty.</a:t>
            </a:r>
            <a:endParaRPr b="0" lang="en-US" sz="2400" spc="-1" strike="noStrike">
              <a:solidFill>
                <a:srgbClr val="000000"/>
              </a:solidFill>
              <a:latin typeface="Calibri"/>
            </a:endParaRPr>
          </a:p>
          <a:p>
            <a:pPr marL="743040" indent="-285480">
              <a:lnSpc>
                <a:spcPct val="100000"/>
              </a:lnSpc>
              <a:spcBef>
                <a:spcPts val="479"/>
              </a:spcBef>
            </a:pP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Systems identification and control.</a:t>
            </a:r>
            <a:endParaRPr b="0" lang="en-US" sz="2400" spc="-1" strike="noStrike">
              <a:solidFill>
                <a:srgbClr val="000000"/>
              </a:solidFill>
              <a:latin typeface="Calibri"/>
            </a:endParaRPr>
          </a:p>
          <a:p>
            <a:pPr marL="743040" indent="-285480">
              <a:lnSpc>
                <a:spcPct val="100000"/>
              </a:lnSpc>
              <a:spcBef>
                <a:spcPts val="479"/>
              </a:spcBef>
            </a:pP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Adaptively change the neural controller based on the critic signal.</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ea typeface="ＭＳ Ｐゴシック"/>
              </a:rPr>
              <a:t>Identify system failures and store  Information for decision making.</a:t>
            </a:r>
            <a:endParaRPr b="0" lang="en-US" sz="2400" spc="-1" strike="noStrike">
              <a:solidFill>
                <a:srgbClr val="000000"/>
              </a:solidFill>
              <a:latin typeface="Calibri"/>
            </a:endParaRPr>
          </a:p>
          <a:p>
            <a:pPr marL="743040" indent="-285480">
              <a:lnSpc>
                <a:spcPct val="100000"/>
              </a:lnSpc>
              <a:spcBef>
                <a:spcPts val="400"/>
              </a:spcBef>
            </a:pPr>
            <a:endParaRPr b="0" lang="en-US" sz="2400" spc="-1" strike="noStrike">
              <a:solidFill>
                <a:srgbClr val="000000"/>
              </a:solidFill>
              <a:latin typeface="Calibri"/>
            </a:endParaRPr>
          </a:p>
          <a:p>
            <a:pPr marL="743040" indent="-285480">
              <a:lnSpc>
                <a:spcPct val="100000"/>
              </a:lnSpc>
              <a:spcBef>
                <a:spcPts val="400"/>
              </a:spcBef>
            </a:pPr>
            <a:endParaRPr b="0" lang="en-US" sz="2400" spc="-1" strike="noStrike">
              <a:solidFill>
                <a:srgbClr val="000000"/>
              </a:solidFill>
              <a:latin typeface="Calibri"/>
            </a:endParaRPr>
          </a:p>
          <a:p>
            <a:pPr marL="743040" indent="-285480">
              <a:lnSpc>
                <a:spcPct val="100000"/>
              </a:lnSpc>
              <a:spcBef>
                <a:spcPts val="400"/>
              </a:spcBef>
            </a:pP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228600" y="304920"/>
            <a:ext cx="8457840" cy="6248160"/>
          </a:xfrm>
          <a:prstGeom prst="rect">
            <a:avLst/>
          </a:prstGeom>
          <a:noFill/>
          <a:ln>
            <a:noFill/>
          </a:ln>
        </p:spPr>
        <p:txBody>
          <a:bodyPr/>
          <a:p>
            <a:pPr marL="343080" indent="-342720">
              <a:lnSpc>
                <a:spcPct val="90000"/>
              </a:lnSpc>
              <a:spcBef>
                <a:spcPts val="561"/>
              </a:spcBef>
            </a:pPr>
            <a:r>
              <a:rPr b="0" lang="en-US" sz="2800" spc="-1" strike="noStrike">
                <a:solidFill>
                  <a:srgbClr val="000000"/>
                </a:solidFill>
                <a:latin typeface="Calibri"/>
                <a:ea typeface="MS PGothic"/>
              </a:rPr>
              <a:t>Example: </a:t>
            </a:r>
            <a:endParaRPr b="0" lang="en-US" sz="28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Two dimensional problem- Feature vector </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a:t>
            </a:r>
            <a:r>
              <a:rPr b="0" i="1" lang="en-US" sz="2400" spc="-1" strike="noStrike">
                <a:solidFill>
                  <a:srgbClr val="000000"/>
                </a:solidFill>
                <a:latin typeface="Times New Roman"/>
                <a:ea typeface="MS PGothic"/>
              </a:rPr>
              <a:t>x</a:t>
            </a:r>
            <a:r>
              <a:rPr b="0" lang="en-US" sz="2400" spc="-1" strike="noStrike" baseline="-25000">
                <a:solidFill>
                  <a:srgbClr val="000000"/>
                </a:solidFill>
                <a:latin typeface="Times New Roman"/>
                <a:ea typeface="MS PGothic"/>
              </a:rPr>
              <a:t>1</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x</a:t>
            </a:r>
            <a:r>
              <a:rPr b="0" lang="en-US" sz="2400" spc="-1" strike="noStrike" baseline="-25000">
                <a:solidFill>
                  <a:srgbClr val="000000"/>
                </a:solidFill>
                <a:latin typeface="Times New Roman"/>
                <a:ea typeface="MS PGothic"/>
              </a:rPr>
              <a:t>2</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Times New Roman"/>
                <a:ea typeface="MS PGothic"/>
              </a:rPr>
              <a:t>x</a:t>
            </a:r>
            <a:r>
              <a:rPr b="0" lang="en-US" sz="2400" spc="-1" strike="noStrike" baseline="-25000">
                <a:solidFill>
                  <a:srgbClr val="000000"/>
                </a:solidFill>
                <a:latin typeface="Times New Roman"/>
                <a:ea typeface="MS PGothic"/>
              </a:rPr>
              <a:t>1</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systolic blood pressure</a:t>
            </a:r>
            <a:r>
              <a:rPr b="0" lang="en-US" sz="2400" spc="-1" strike="noStrike">
                <a:solidFill>
                  <a:srgbClr val="000000"/>
                </a:solidFill>
                <a:latin typeface="Times New Roman"/>
                <a:ea typeface="MS PGothic"/>
              </a:rPr>
              <a:t> and </a:t>
            </a:r>
            <a:r>
              <a:rPr b="0" i="1" lang="en-US" sz="2400" spc="-1" strike="noStrike">
                <a:solidFill>
                  <a:srgbClr val="000000"/>
                </a:solidFill>
                <a:latin typeface="Times New Roman"/>
                <a:ea typeface="MS PGothic"/>
              </a:rPr>
              <a:t>x</a:t>
            </a:r>
            <a:r>
              <a:rPr b="0" lang="en-US" sz="2400" spc="-1" strike="noStrike" baseline="-25000">
                <a:solidFill>
                  <a:srgbClr val="000000"/>
                </a:solidFill>
                <a:latin typeface="Times New Roman"/>
                <a:ea typeface="MS PGothic"/>
              </a:rPr>
              <a:t>2</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white blood count</a:t>
            </a:r>
            <a:endParaRPr b="0" lang="en-US" sz="2400" spc="-1" strike="noStrike">
              <a:solidFill>
                <a:srgbClr val="000000"/>
              </a:solidFill>
              <a:latin typeface="Calibri"/>
            </a:endParaRPr>
          </a:p>
          <a:p>
            <a:pPr marL="343080" indent="-342720">
              <a:lnSpc>
                <a:spcPct val="90000"/>
              </a:lnSpc>
              <a:spcBef>
                <a:spcPts val="201"/>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Two class problem-  </a:t>
            </a:r>
            <a:r>
              <a:rPr b="0" i="1" lang="en-US" sz="2400" spc="-1" strike="noStrike">
                <a:solidFill>
                  <a:srgbClr val="000000"/>
                </a:solidFill>
                <a:latin typeface="Times New Roman"/>
                <a:ea typeface="MS PGothic"/>
              </a:rPr>
              <a:t>Class 1</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M1 </a:t>
            </a:r>
            <a:r>
              <a:rPr b="0" lang="en-US" sz="2400" spc="-1" strike="noStrike">
                <a:solidFill>
                  <a:srgbClr val="000000"/>
                </a:solidFill>
                <a:latin typeface="Times New Roman"/>
                <a:ea typeface="MS PGothic"/>
              </a:rPr>
              <a:t>and  </a:t>
            </a:r>
            <a:r>
              <a:rPr b="0" i="1" lang="en-US" sz="2400" spc="-1" strike="noStrike">
                <a:solidFill>
                  <a:srgbClr val="000000"/>
                </a:solidFill>
                <a:latin typeface="Times New Roman"/>
                <a:ea typeface="MS PGothic"/>
              </a:rPr>
              <a:t>Class 2</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Angina</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Times New Roman"/>
                <a:ea typeface="MS PGothic"/>
              </a:rPr>
              <a:t>Decision Surface</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D</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w</a:t>
            </a:r>
            <a:r>
              <a:rPr b="0" lang="en-US" sz="2400" spc="-1" strike="noStrike" baseline="-25000">
                <a:solidFill>
                  <a:srgbClr val="000000"/>
                </a:solidFill>
                <a:latin typeface="Times New Roman"/>
                <a:ea typeface="MS PGothic"/>
              </a:rPr>
              <a:t>1</a:t>
            </a:r>
            <a:r>
              <a:rPr b="0" i="1" lang="en-US" sz="2400" spc="-1" strike="noStrike">
                <a:solidFill>
                  <a:srgbClr val="000000"/>
                </a:solidFill>
                <a:latin typeface="Times New Roman"/>
                <a:ea typeface="MS PGothic"/>
              </a:rPr>
              <a:t>x</a:t>
            </a:r>
            <a:r>
              <a:rPr b="0" lang="en-US" sz="2400" spc="-1" strike="noStrike" baseline="-25000">
                <a:solidFill>
                  <a:srgbClr val="000000"/>
                </a:solidFill>
                <a:latin typeface="Times New Roman"/>
                <a:ea typeface="MS PGothic"/>
              </a:rPr>
              <a:t>1 </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w</a:t>
            </a:r>
            <a:r>
              <a:rPr b="0" lang="en-US" sz="2400" spc="-1" strike="noStrike" baseline="-25000">
                <a:solidFill>
                  <a:srgbClr val="000000"/>
                </a:solidFill>
                <a:latin typeface="Times New Roman"/>
                <a:ea typeface="MS PGothic"/>
              </a:rPr>
              <a:t>2</a:t>
            </a:r>
            <a:r>
              <a:rPr b="0" i="1" lang="en-US" sz="2400" spc="-1" strike="noStrike">
                <a:solidFill>
                  <a:srgbClr val="000000"/>
                </a:solidFill>
                <a:latin typeface="Times New Roman"/>
                <a:ea typeface="MS PGothic"/>
              </a:rPr>
              <a:t>x</a:t>
            </a:r>
            <a:r>
              <a:rPr b="0" lang="en-US" sz="2400" spc="-1" strike="noStrike" baseline="-25000">
                <a:solidFill>
                  <a:srgbClr val="000000"/>
                </a:solidFill>
                <a:latin typeface="Times New Roman"/>
                <a:ea typeface="MS PGothic"/>
              </a:rPr>
              <a:t>2</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Times New Roman"/>
                <a:ea typeface="MS PGothic"/>
              </a:rPr>
              <a:t>D</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&gt; 0; if </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belongs class 1</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Times New Roman"/>
                <a:ea typeface="MS PGothic"/>
              </a:rPr>
              <a:t>D</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&lt; 0; if </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belongs class 2.</a:t>
            </a:r>
            <a:endParaRPr b="0" lang="en-US" sz="2400" spc="-1" strike="noStrike">
              <a:solidFill>
                <a:srgbClr val="000000"/>
              </a:solidFill>
              <a:latin typeface="Calibri"/>
            </a:endParaRPr>
          </a:p>
          <a:p>
            <a:pPr marL="343080" indent="-342720">
              <a:lnSpc>
                <a:spcPct val="90000"/>
              </a:lnSpc>
              <a:spcBef>
                <a:spcPts val="201"/>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Perceptron learning rule: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(t+1)</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w</a:t>
            </a:r>
            <a:r>
              <a:rPr b="0" i="1" lang="en-US" sz="2400" spc="-1" strike="noStrike" baseline="-25000">
                <a:solidFill>
                  <a:srgbClr val="000000"/>
                </a:solidFill>
                <a:latin typeface="Times New Roman"/>
                <a:ea typeface="MS PGothic"/>
              </a:rPr>
              <a:t>i</a:t>
            </a:r>
            <a:r>
              <a:rPr b="0" lang="en-US" sz="2400" spc="-1" strike="noStrike">
                <a:solidFill>
                  <a:srgbClr val="000000"/>
                </a:solidFill>
                <a:latin typeface="Times New Roman"/>
                <a:ea typeface="MS PGothic"/>
              </a:rPr>
              <a:t>(</a:t>
            </a:r>
            <a:r>
              <a:rPr b="0" i="1" lang="en-US" sz="2400" spc="-1" strike="noStrike">
                <a:solidFill>
                  <a:srgbClr val="000000"/>
                </a:solidFill>
                <a:latin typeface="Times New Roman"/>
                <a:ea typeface="MS PGothic"/>
              </a:rPr>
              <a:t>t) </a:t>
            </a:r>
            <a:r>
              <a:rPr b="0" lang="en-US" sz="2400" spc="-1" strike="noStrike">
                <a:solidFill>
                  <a:srgbClr val="000000"/>
                </a:solidFill>
                <a:latin typeface="Times New Roman"/>
                <a:ea typeface="MS PGothic"/>
              </a:rPr>
              <a:t>+</a:t>
            </a:r>
            <a:r>
              <a:rPr b="0" i="1"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a:t>
            </a:r>
            <a:r>
              <a:rPr b="0" i="1" lang="en-US" sz="2400" spc="-1" strike="noStrike">
                <a:solidFill>
                  <a:srgbClr val="000000"/>
                </a:solidFill>
                <a:latin typeface="Times New Roman"/>
                <a:ea typeface="MS PGothic"/>
              </a:rPr>
              <a:t>d(t)</a:t>
            </a:r>
            <a:r>
              <a:rPr b="0" lang="en-US" sz="2400" spc="-1" strike="noStrike">
                <a:solidFill>
                  <a:srgbClr val="000000"/>
                </a:solidFill>
                <a:latin typeface="Times New Roman"/>
                <a:ea typeface="MS PGothic"/>
              </a:rPr>
              <a:t> - </a:t>
            </a:r>
            <a:r>
              <a:rPr b="0" i="1" lang="en-US" sz="2400" spc="-1" strike="noStrike">
                <a:solidFill>
                  <a:srgbClr val="000000"/>
                </a:solidFill>
                <a:latin typeface="Times New Roman"/>
                <a:ea typeface="MS PGothic"/>
              </a:rPr>
              <a:t>y(t)</a:t>
            </a:r>
            <a:r>
              <a:rPr b="0" lang="en-US" sz="2400" spc="-1" strike="noStrike">
                <a:solidFill>
                  <a:srgbClr val="000000"/>
                </a:solidFill>
                <a:latin typeface="Times New Roman"/>
                <a:ea typeface="MS PGothic"/>
              </a:rPr>
              <a:t>]</a:t>
            </a:r>
            <a:r>
              <a:rPr b="0" i="1" lang="en-US" sz="2400" spc="-1" strike="noStrike">
                <a:solidFill>
                  <a:srgbClr val="000000"/>
                </a:solidFill>
                <a:latin typeface="Times New Roman"/>
                <a:ea typeface="MS PGothic"/>
              </a:rPr>
              <a:t>x</a:t>
            </a:r>
            <a:r>
              <a:rPr b="0" i="1" lang="en-US" sz="2400" spc="-1" strike="noStrike" baseline="-25000">
                <a:solidFill>
                  <a:srgbClr val="000000"/>
                </a:solidFill>
                <a:latin typeface="Times New Roman"/>
                <a:ea typeface="MS PGothic"/>
              </a:rPr>
              <a:t>i</a:t>
            </a:r>
            <a:r>
              <a:rPr b="0" i="1" lang="en-US" sz="2400" spc="-1" strike="noStrike">
                <a:solidFill>
                  <a:srgbClr val="000000"/>
                </a:solidFill>
                <a:latin typeface="Times New Roman"/>
                <a:ea typeface="MS PGothic"/>
              </a:rPr>
              <a:t>(t)</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Times New Roman"/>
                <a:ea typeface="MS PGothic"/>
              </a:rPr>
              <a:t>y(t)</a:t>
            </a:r>
            <a:r>
              <a:rPr b="0" lang="en-US" sz="2400" spc="-1" strike="noStrike">
                <a:solidFill>
                  <a:srgbClr val="000000"/>
                </a:solidFill>
                <a:latin typeface="Times New Roman"/>
                <a:ea typeface="MS PGothic"/>
              </a:rPr>
              <a:t> = 1; if </a:t>
            </a:r>
            <a:r>
              <a:rPr b="0" i="1" lang="en-US" sz="2400" spc="-1" strike="noStrike">
                <a:solidFill>
                  <a:srgbClr val="000000"/>
                </a:solidFill>
                <a:latin typeface="Times New Roman"/>
                <a:ea typeface="MS PGothic"/>
              </a:rPr>
              <a:t>D</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&gt; 0 </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Times New Roman"/>
                <a:ea typeface="MS PGothic"/>
              </a:rPr>
              <a:t>y(t)</a:t>
            </a:r>
            <a:r>
              <a:rPr b="0" lang="en-US" sz="2400" spc="-1" strike="noStrike">
                <a:solidFill>
                  <a:srgbClr val="000000"/>
                </a:solidFill>
                <a:latin typeface="Times New Roman"/>
                <a:ea typeface="MS PGothic"/>
              </a:rPr>
              <a:t> = -1; if </a:t>
            </a:r>
            <a:r>
              <a:rPr b="0" i="1" lang="en-US" sz="2400" spc="-1" strike="noStrike">
                <a:solidFill>
                  <a:srgbClr val="000000"/>
                </a:solidFill>
                <a:latin typeface="Times New Roman"/>
                <a:ea typeface="MS PGothic"/>
              </a:rPr>
              <a:t>D</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&lt; 0</a:t>
            </a:r>
            <a:endParaRPr b="0" lang="en-US" sz="2400" spc="-1" strike="noStrike">
              <a:solidFill>
                <a:srgbClr val="000000"/>
              </a:solidFill>
              <a:latin typeface="Calibri"/>
            </a:endParaRPr>
          </a:p>
          <a:p>
            <a:pPr marL="343080" indent="-342720">
              <a:lnSpc>
                <a:spcPct val="90000"/>
              </a:lnSpc>
              <a:spcBef>
                <a:spcPts val="201"/>
              </a:spcBef>
            </a:pP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Calibri"/>
                <a:ea typeface="MS PGothic"/>
              </a:rPr>
              <a:t>d(t)=</a:t>
            </a:r>
            <a:r>
              <a:rPr b="0" lang="en-US" sz="2400" spc="-1" strike="noStrike">
                <a:solidFill>
                  <a:srgbClr val="000000"/>
                </a:solidFill>
                <a:latin typeface="Calibri"/>
                <a:ea typeface="MS PGothic"/>
              </a:rPr>
              <a:t>1; if </a:t>
            </a:r>
            <a:r>
              <a:rPr b="1" lang="en-US" sz="2400" spc="-1" strike="noStrike">
                <a:solidFill>
                  <a:srgbClr val="000000"/>
                </a:solidFill>
                <a:latin typeface="Calibri"/>
                <a:ea typeface="MS PGothic"/>
              </a:rPr>
              <a:t>x</a:t>
            </a:r>
            <a:r>
              <a:rPr b="0" lang="en-US" sz="2400" spc="-1" strike="noStrike">
                <a:solidFill>
                  <a:srgbClr val="000000"/>
                </a:solidFill>
                <a:latin typeface="Calibri"/>
                <a:ea typeface="MS PGothic"/>
              </a:rPr>
              <a:t> belongs to </a:t>
            </a:r>
            <a:r>
              <a:rPr b="0" i="1" lang="en-US" sz="2400" spc="-1" strike="noStrike">
                <a:solidFill>
                  <a:srgbClr val="000000"/>
                </a:solidFill>
                <a:latin typeface="Calibri"/>
                <a:ea typeface="MS PGothic"/>
              </a:rPr>
              <a:t>class 1</a:t>
            </a:r>
            <a:r>
              <a:rPr b="0" lang="en-US" sz="2400" spc="-1" strike="noStrike">
                <a:solidFill>
                  <a:srgbClr val="000000"/>
                </a:solidFill>
                <a:latin typeface="Calibri"/>
                <a:ea typeface="MS PGothic"/>
              </a:rPr>
              <a:t> </a:t>
            </a:r>
            <a:endParaRPr b="0" lang="en-US" sz="2400" spc="-1" strike="noStrike">
              <a:solidFill>
                <a:srgbClr val="000000"/>
              </a:solidFill>
              <a:latin typeface="Calibri"/>
            </a:endParaRPr>
          </a:p>
          <a:p>
            <a:pPr marL="343080" indent="-342720">
              <a:lnSpc>
                <a:spcPct val="90000"/>
              </a:lnSpc>
              <a:spcBef>
                <a:spcPts val="479"/>
              </a:spcBef>
            </a:pPr>
            <a:r>
              <a:rPr b="0" i="1" lang="en-US" sz="2400" spc="-1" strike="noStrike">
                <a:solidFill>
                  <a:srgbClr val="000000"/>
                </a:solidFill>
                <a:latin typeface="Calibri"/>
                <a:ea typeface="MS PGothic"/>
              </a:rPr>
              <a:t>d(t)=-</a:t>
            </a:r>
            <a:r>
              <a:rPr b="0" lang="en-US" sz="2400" spc="-1" strike="noStrike">
                <a:solidFill>
                  <a:srgbClr val="000000"/>
                </a:solidFill>
                <a:latin typeface="Calibri"/>
                <a:ea typeface="MS PGothic"/>
              </a:rPr>
              <a:t>1; if </a:t>
            </a:r>
            <a:r>
              <a:rPr b="1" lang="en-US" sz="2400" spc="-1" strike="noStrike">
                <a:solidFill>
                  <a:srgbClr val="000000"/>
                </a:solidFill>
                <a:latin typeface="Calibri"/>
                <a:ea typeface="MS PGothic"/>
              </a:rPr>
              <a:t>x</a:t>
            </a:r>
            <a:r>
              <a:rPr b="0" lang="en-US" sz="2400" spc="-1" strike="noStrike">
                <a:solidFill>
                  <a:srgbClr val="000000"/>
                </a:solidFill>
                <a:latin typeface="Calibri"/>
                <a:ea typeface="MS PGothic"/>
              </a:rPr>
              <a:t> belongs to </a:t>
            </a:r>
            <a:r>
              <a:rPr b="0" i="1" lang="en-US" sz="2400" spc="-1" strike="noStrike">
                <a:solidFill>
                  <a:srgbClr val="000000"/>
                </a:solidFill>
                <a:latin typeface="Calibri"/>
                <a:ea typeface="MS PGothic"/>
              </a:rPr>
              <a:t>class 2</a:t>
            </a:r>
            <a:r>
              <a:rPr b="0" lang="en-US" sz="2400" spc="-1" strike="noStrike">
                <a:solidFill>
                  <a:srgbClr val="000000"/>
                </a:solidFill>
                <a:latin typeface="Calibri"/>
                <a:ea typeface="MS PGothic"/>
              </a:rPr>
              <a:t> </a:t>
            </a:r>
            <a:endParaRPr b="0" lang="en-US" sz="2400" spc="-1" strike="noStrike">
              <a:solidFill>
                <a:srgbClr val="000000"/>
              </a:solidFill>
              <a:latin typeface="Calibri"/>
            </a:endParaRPr>
          </a:p>
          <a:p>
            <a:pPr marL="343080" indent="-342720">
              <a:lnSpc>
                <a:spcPct val="90000"/>
              </a:lnSpc>
              <a:spcBef>
                <a:spcPts val="479"/>
              </a:spcBef>
            </a:pPr>
            <a:endParaRPr b="0" lang="en-US" sz="2400" spc="-1" strike="noStrike">
              <a:solidFill>
                <a:srgbClr val="000000"/>
              </a:solidFill>
              <a:latin typeface="Calibri"/>
            </a:endParaRPr>
          </a:p>
          <a:p>
            <a:pPr>
              <a:lnSpc>
                <a:spcPct val="90000"/>
              </a:lnSpc>
              <a:spcBef>
                <a:spcPts val="400"/>
              </a:spcBef>
            </a:pPr>
            <a:endParaRPr b="0" lang="en-US" sz="2400" spc="-1" strike="noStrike">
              <a:solidFill>
                <a:srgbClr val="000000"/>
              </a:solidFill>
              <a:latin typeface="Calibri"/>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533520" y="277920"/>
            <a:ext cx="8152920" cy="563040"/>
          </a:xfrm>
          <a:prstGeom prst="rect">
            <a:avLst/>
          </a:prstGeom>
          <a:noFill/>
          <a:ln>
            <a:noFill/>
          </a:ln>
        </p:spPr>
        <p:txBody>
          <a:bodyPr anchor="ctr"/>
          <a:p>
            <a:pPr algn="ctr">
              <a:lnSpc>
                <a:spcPct val="100000"/>
              </a:lnSpc>
            </a:pPr>
            <a:r>
              <a:rPr b="1" lang="en-US" sz="4000" spc="-1" strike="noStrike">
                <a:solidFill>
                  <a:srgbClr val="000000"/>
                </a:solidFill>
                <a:latin typeface="Times New Roman"/>
                <a:ea typeface="MS PGothic"/>
              </a:rPr>
              <a:t>PATTERN CLASSIFICATION</a:t>
            </a:r>
            <a:endParaRPr b="0" lang="en-US" sz="4000" spc="-1" strike="noStrike">
              <a:solidFill>
                <a:srgbClr val="000000"/>
              </a:solidFill>
              <a:latin typeface="Tahoma"/>
            </a:endParaRPr>
          </a:p>
        </p:txBody>
      </p:sp>
      <p:sp>
        <p:nvSpPr>
          <p:cNvPr id="345" name="TextShape 2"/>
          <p:cNvSpPr txBox="1"/>
          <p:nvPr/>
        </p:nvSpPr>
        <p:spPr>
          <a:xfrm>
            <a:off x="304920" y="914400"/>
            <a:ext cx="8381520" cy="548604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Determine Parameters (Features) able to distinguish between different classes.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Feature </a:t>
            </a:r>
            <a:r>
              <a:rPr b="0" i="1" lang="en-US" sz="2400" spc="-1" strike="noStrike">
                <a:solidFill>
                  <a:srgbClr val="000000"/>
                </a:solidFill>
                <a:latin typeface="Times New Roman"/>
                <a:ea typeface="MS PGothic"/>
              </a:rPr>
              <a:t>extraction</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Feature extraction requires domain </a:t>
            </a:r>
            <a:r>
              <a:rPr b="0" i="1" lang="en-US" sz="2400" spc="-1" strike="noStrike">
                <a:solidFill>
                  <a:srgbClr val="000000"/>
                </a:solidFill>
                <a:latin typeface="Times New Roman"/>
                <a:ea typeface="MS PGothic"/>
              </a:rPr>
              <a:t>knowledge</a:t>
            </a:r>
            <a:r>
              <a:rPr b="0" lang="en-US" sz="2400" spc="-1" strike="noStrike">
                <a:solidFill>
                  <a:srgbClr val="000000"/>
                </a:solidFill>
                <a:latin typeface="Times New Roman"/>
                <a:ea typeface="MS PGothic"/>
              </a:rPr>
              <a: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Decision Surface (</a:t>
            </a:r>
            <a:r>
              <a:rPr b="0" i="1" lang="en-US" sz="2400" spc="-1" strike="noStrike">
                <a:solidFill>
                  <a:srgbClr val="000000"/>
                </a:solidFill>
                <a:latin typeface="Times New Roman"/>
                <a:ea typeface="MS PGothic"/>
              </a:rPr>
              <a:t>separator) </a:t>
            </a:r>
            <a:r>
              <a:rPr b="0" lang="en-US" sz="2400" spc="-1" strike="noStrike">
                <a:solidFill>
                  <a:srgbClr val="000000"/>
                </a:solidFill>
                <a:latin typeface="Times New Roman"/>
                <a:ea typeface="MS PGothic"/>
              </a:rPr>
              <a:t>that divides the classes.</a:t>
            </a:r>
            <a:endParaRPr b="0" lang="en-US" sz="2400" spc="-1" strike="noStrike">
              <a:solidFill>
                <a:srgbClr val="000000"/>
              </a:solidFill>
              <a:latin typeface="Calibri"/>
            </a:endParaRPr>
          </a:p>
          <a:p>
            <a:pPr marL="343080" indent="-342720">
              <a:lnSpc>
                <a:spcPct val="100000"/>
              </a:lnSpc>
              <a:spcBef>
                <a:spcPts val="561"/>
              </a:spcBef>
            </a:pPr>
            <a:endParaRPr b="0" lang="en-US" sz="2400" spc="-1" strike="noStrike">
              <a:solidFill>
                <a:srgbClr val="000000"/>
              </a:solidFill>
              <a:latin typeface="Calibri"/>
            </a:endParaRPr>
          </a:p>
          <a:p>
            <a:pPr marL="343080" indent="-342720">
              <a:lnSpc>
                <a:spcPct val="100000"/>
              </a:lnSpc>
              <a:spcBef>
                <a:spcPts val="561"/>
              </a:spcBef>
            </a:pPr>
            <a:endParaRPr b="0" lang="en-US" sz="2400" spc="-1" strike="noStrike">
              <a:solidFill>
                <a:srgbClr val="000000"/>
              </a:solidFill>
              <a:latin typeface="Calibri"/>
            </a:endParaRPr>
          </a:p>
          <a:p>
            <a:pPr marL="343080" indent="-342720">
              <a:lnSpc>
                <a:spcPct val="100000"/>
              </a:lnSpc>
              <a:spcBef>
                <a:spcPts val="561"/>
              </a:spcBef>
            </a:pPr>
            <a:endParaRPr b="0" lang="en-US" sz="2400" spc="-1" strike="noStrike">
              <a:solidFill>
                <a:srgbClr val="000000"/>
              </a:solidFill>
              <a:latin typeface="Calibri"/>
            </a:endParaRPr>
          </a:p>
          <a:p>
            <a:pPr marL="343080" indent="-342720">
              <a:lnSpc>
                <a:spcPct val="100000"/>
              </a:lnSpc>
              <a:spcBef>
                <a:spcPts val="561"/>
              </a:spcBef>
            </a:pPr>
            <a:endParaRPr b="0" lang="en-US" sz="2400" spc="-1" strike="noStrike">
              <a:solidFill>
                <a:srgbClr val="000000"/>
              </a:solidFill>
              <a:latin typeface="Calibri"/>
            </a:endParaRPr>
          </a:p>
          <a:p>
            <a:pPr marL="343080" indent="-342720">
              <a:lnSpc>
                <a:spcPct val="100000"/>
              </a:lnSpc>
              <a:spcBef>
                <a:spcPts val="561"/>
              </a:spcBef>
            </a:pPr>
            <a:endParaRPr b="0" lang="en-US" sz="2400" spc="-1" strike="noStrike">
              <a:solidFill>
                <a:srgbClr val="000000"/>
              </a:solidFill>
              <a:latin typeface="Calibri"/>
            </a:endParaRPr>
          </a:p>
        </p:txBody>
      </p:sp>
      <p:sp>
        <p:nvSpPr>
          <p:cNvPr id="346" name="CustomShape 3"/>
          <p:cNvSpPr/>
          <p:nvPr/>
        </p:nvSpPr>
        <p:spPr>
          <a:xfrm>
            <a:off x="609480" y="3200400"/>
            <a:ext cx="7772040" cy="2895120"/>
          </a:xfrm>
          <a:prstGeom prst="rect">
            <a:avLst/>
          </a:prstGeom>
          <a:noFill/>
          <a:ln w="9360">
            <a:solidFill>
              <a:schemeClr val="tx1"/>
            </a:solidFill>
            <a:miter/>
          </a:ln>
        </p:spPr>
        <p:style>
          <a:lnRef idx="0"/>
          <a:fillRef idx="0"/>
          <a:effectRef idx="0"/>
          <a:fontRef idx="minor"/>
        </p:style>
      </p:sp>
      <p:sp>
        <p:nvSpPr>
          <p:cNvPr id="347" name="Line 4"/>
          <p:cNvSpPr/>
          <p:nvPr/>
        </p:nvSpPr>
        <p:spPr>
          <a:xfrm flipV="1">
            <a:off x="609480" y="4114800"/>
            <a:ext cx="7620120" cy="1981080"/>
          </a:xfrm>
          <a:prstGeom prst="line">
            <a:avLst/>
          </a:prstGeom>
          <a:ln w="9360">
            <a:solidFill>
              <a:schemeClr val="tx1"/>
            </a:solidFill>
            <a:round/>
          </a:ln>
        </p:spPr>
        <p:style>
          <a:lnRef idx="0"/>
          <a:fillRef idx="0"/>
          <a:effectRef idx="0"/>
          <a:fontRef idx="minor"/>
        </p:style>
      </p:sp>
      <p:sp>
        <p:nvSpPr>
          <p:cNvPr id="348" name="CustomShape 5"/>
          <p:cNvSpPr/>
          <p:nvPr/>
        </p:nvSpPr>
        <p:spPr>
          <a:xfrm>
            <a:off x="5029200" y="5105520"/>
            <a:ext cx="75960" cy="75960"/>
          </a:xfrm>
          <a:prstGeom prst="rect">
            <a:avLst/>
          </a:prstGeom>
          <a:solidFill>
            <a:schemeClr val="accent1"/>
          </a:solidFill>
          <a:ln w="9360">
            <a:solidFill>
              <a:schemeClr val="tx1"/>
            </a:solidFill>
            <a:miter/>
          </a:ln>
        </p:spPr>
        <p:style>
          <a:lnRef idx="0"/>
          <a:fillRef idx="0"/>
          <a:effectRef idx="0"/>
          <a:fontRef idx="minor"/>
        </p:style>
      </p:sp>
      <p:sp>
        <p:nvSpPr>
          <p:cNvPr id="349" name="CustomShape 6"/>
          <p:cNvSpPr/>
          <p:nvPr/>
        </p:nvSpPr>
        <p:spPr>
          <a:xfrm>
            <a:off x="6172200" y="4876920"/>
            <a:ext cx="75960" cy="75960"/>
          </a:xfrm>
          <a:prstGeom prst="rect">
            <a:avLst/>
          </a:prstGeom>
          <a:solidFill>
            <a:schemeClr val="accent1"/>
          </a:solidFill>
          <a:ln w="9360">
            <a:solidFill>
              <a:schemeClr val="tx1"/>
            </a:solidFill>
            <a:miter/>
          </a:ln>
        </p:spPr>
        <p:style>
          <a:lnRef idx="0"/>
          <a:fillRef idx="0"/>
          <a:effectRef idx="0"/>
          <a:fontRef idx="minor"/>
        </p:style>
      </p:sp>
      <p:sp>
        <p:nvSpPr>
          <p:cNvPr id="350" name="CustomShape 7"/>
          <p:cNvSpPr/>
          <p:nvPr/>
        </p:nvSpPr>
        <p:spPr>
          <a:xfrm>
            <a:off x="5638680" y="5181480"/>
            <a:ext cx="75960" cy="75960"/>
          </a:xfrm>
          <a:prstGeom prst="rect">
            <a:avLst/>
          </a:prstGeom>
          <a:solidFill>
            <a:schemeClr val="accent1"/>
          </a:solidFill>
          <a:ln w="9360">
            <a:solidFill>
              <a:schemeClr val="tx1"/>
            </a:solidFill>
            <a:miter/>
          </a:ln>
        </p:spPr>
        <p:style>
          <a:lnRef idx="0"/>
          <a:fillRef idx="0"/>
          <a:effectRef idx="0"/>
          <a:fontRef idx="minor"/>
        </p:style>
      </p:sp>
      <p:sp>
        <p:nvSpPr>
          <p:cNvPr id="351" name="CustomShape 8"/>
          <p:cNvSpPr/>
          <p:nvPr/>
        </p:nvSpPr>
        <p:spPr>
          <a:xfrm>
            <a:off x="6705720" y="4648320"/>
            <a:ext cx="75960" cy="75960"/>
          </a:xfrm>
          <a:prstGeom prst="rect">
            <a:avLst/>
          </a:prstGeom>
          <a:solidFill>
            <a:schemeClr val="accent1"/>
          </a:solidFill>
          <a:ln w="9360">
            <a:solidFill>
              <a:schemeClr val="tx1"/>
            </a:solidFill>
            <a:miter/>
          </a:ln>
        </p:spPr>
        <p:style>
          <a:lnRef idx="0"/>
          <a:fillRef idx="0"/>
          <a:effectRef idx="0"/>
          <a:fontRef idx="minor"/>
        </p:style>
      </p:sp>
      <p:sp>
        <p:nvSpPr>
          <p:cNvPr id="352" name="CustomShape 9"/>
          <p:cNvSpPr/>
          <p:nvPr/>
        </p:nvSpPr>
        <p:spPr>
          <a:xfrm>
            <a:off x="4572000" y="4648320"/>
            <a:ext cx="75960" cy="75960"/>
          </a:xfrm>
          <a:prstGeom prst="rect">
            <a:avLst/>
          </a:prstGeom>
          <a:solidFill>
            <a:schemeClr val="accent1"/>
          </a:solidFill>
          <a:ln w="9360">
            <a:solidFill>
              <a:schemeClr val="tx1"/>
            </a:solidFill>
            <a:miter/>
          </a:ln>
        </p:spPr>
        <p:style>
          <a:lnRef idx="0"/>
          <a:fillRef idx="0"/>
          <a:effectRef idx="0"/>
          <a:fontRef idx="minor"/>
        </p:style>
      </p:sp>
      <p:sp>
        <p:nvSpPr>
          <p:cNvPr id="353" name="CustomShape 10"/>
          <p:cNvSpPr/>
          <p:nvPr/>
        </p:nvSpPr>
        <p:spPr>
          <a:xfrm>
            <a:off x="4572000" y="4800600"/>
            <a:ext cx="75960" cy="75960"/>
          </a:xfrm>
          <a:prstGeom prst="ellipse">
            <a:avLst/>
          </a:prstGeom>
          <a:solidFill>
            <a:schemeClr val="accent1"/>
          </a:solidFill>
          <a:ln w="9360">
            <a:solidFill>
              <a:schemeClr val="tx1"/>
            </a:solidFill>
            <a:round/>
          </a:ln>
        </p:spPr>
        <p:style>
          <a:lnRef idx="0"/>
          <a:fillRef idx="0"/>
          <a:effectRef idx="0"/>
          <a:fontRef idx="minor"/>
        </p:style>
      </p:sp>
      <p:sp>
        <p:nvSpPr>
          <p:cNvPr id="354" name="CustomShape 11"/>
          <p:cNvSpPr/>
          <p:nvPr/>
        </p:nvSpPr>
        <p:spPr>
          <a:xfrm>
            <a:off x="3581280" y="4114800"/>
            <a:ext cx="75960" cy="75960"/>
          </a:xfrm>
          <a:prstGeom prst="ellipse">
            <a:avLst/>
          </a:prstGeom>
          <a:solidFill>
            <a:schemeClr val="accent1"/>
          </a:solidFill>
          <a:ln w="9360">
            <a:solidFill>
              <a:schemeClr val="tx1"/>
            </a:solidFill>
            <a:round/>
          </a:ln>
        </p:spPr>
        <p:style>
          <a:lnRef idx="0"/>
          <a:fillRef idx="0"/>
          <a:effectRef idx="0"/>
          <a:fontRef idx="minor"/>
        </p:style>
      </p:sp>
      <p:sp>
        <p:nvSpPr>
          <p:cNvPr id="355" name="CustomShape 12"/>
          <p:cNvSpPr/>
          <p:nvPr/>
        </p:nvSpPr>
        <p:spPr>
          <a:xfrm>
            <a:off x="2666880" y="3429000"/>
            <a:ext cx="75960" cy="75960"/>
          </a:xfrm>
          <a:prstGeom prst="ellipse">
            <a:avLst/>
          </a:prstGeom>
          <a:solidFill>
            <a:schemeClr val="accent1"/>
          </a:solidFill>
          <a:ln w="9360">
            <a:solidFill>
              <a:schemeClr val="tx1"/>
            </a:solidFill>
            <a:round/>
          </a:ln>
        </p:spPr>
        <p:style>
          <a:lnRef idx="0"/>
          <a:fillRef idx="0"/>
          <a:effectRef idx="0"/>
          <a:fontRef idx="minor"/>
        </p:style>
      </p:sp>
      <p:sp>
        <p:nvSpPr>
          <p:cNvPr id="356" name="CustomShape 13"/>
          <p:cNvSpPr/>
          <p:nvPr/>
        </p:nvSpPr>
        <p:spPr>
          <a:xfrm>
            <a:off x="2895480" y="4495680"/>
            <a:ext cx="75960" cy="75960"/>
          </a:xfrm>
          <a:prstGeom prst="ellipse">
            <a:avLst/>
          </a:prstGeom>
          <a:solidFill>
            <a:schemeClr val="accent1"/>
          </a:solidFill>
          <a:ln w="9360">
            <a:solidFill>
              <a:schemeClr val="tx1"/>
            </a:solidFill>
            <a:round/>
          </a:ln>
        </p:spPr>
        <p:style>
          <a:lnRef idx="0"/>
          <a:fillRef idx="0"/>
          <a:effectRef idx="0"/>
          <a:fontRef idx="minor"/>
        </p:style>
      </p:sp>
      <p:sp>
        <p:nvSpPr>
          <p:cNvPr id="357" name="CustomShape 14"/>
          <p:cNvSpPr/>
          <p:nvPr/>
        </p:nvSpPr>
        <p:spPr>
          <a:xfrm>
            <a:off x="4114800" y="3352680"/>
            <a:ext cx="75960" cy="75960"/>
          </a:xfrm>
          <a:prstGeom prst="ellipse">
            <a:avLst/>
          </a:prstGeom>
          <a:solidFill>
            <a:schemeClr val="accent1"/>
          </a:solidFill>
          <a:ln w="9360">
            <a:solidFill>
              <a:schemeClr val="tx1"/>
            </a:solidFill>
            <a:round/>
          </a:ln>
        </p:spPr>
        <p:style>
          <a:lnRef idx="0"/>
          <a:fillRef idx="0"/>
          <a:effectRef idx="0"/>
          <a:fontRef idx="minor"/>
        </p:style>
      </p:sp>
      <p:sp>
        <p:nvSpPr>
          <p:cNvPr id="358" name="CustomShape 15"/>
          <p:cNvSpPr/>
          <p:nvPr/>
        </p:nvSpPr>
        <p:spPr>
          <a:xfrm>
            <a:off x="518760" y="6091200"/>
            <a:ext cx="24516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000000"/>
                </a:solidFill>
                <a:latin typeface="Arial"/>
                <a:ea typeface="MS PGothic"/>
              </a:rPr>
              <a:t>0</a:t>
            </a:r>
            <a:endParaRPr b="0" lang="en-IN" sz="900" spc="-1" strike="noStrike">
              <a:latin typeface="Arial"/>
            </a:endParaRPr>
          </a:p>
        </p:txBody>
      </p:sp>
      <p:sp>
        <p:nvSpPr>
          <p:cNvPr id="359" name="CustomShape 16"/>
          <p:cNvSpPr/>
          <p:nvPr/>
        </p:nvSpPr>
        <p:spPr>
          <a:xfrm>
            <a:off x="4404600" y="6091200"/>
            <a:ext cx="30924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000000"/>
                </a:solidFill>
                <a:latin typeface="Arial"/>
                <a:ea typeface="MS PGothic"/>
              </a:rPr>
              <a:t>15</a:t>
            </a:r>
            <a:endParaRPr b="0" lang="en-IN" sz="900" spc="-1" strike="noStrike">
              <a:latin typeface="Arial"/>
            </a:endParaRPr>
          </a:p>
        </p:txBody>
      </p:sp>
      <p:sp>
        <p:nvSpPr>
          <p:cNvPr id="360" name="CustomShape 17"/>
          <p:cNvSpPr/>
          <p:nvPr/>
        </p:nvSpPr>
        <p:spPr>
          <a:xfrm>
            <a:off x="8214480" y="6014880"/>
            <a:ext cx="30924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000000"/>
                </a:solidFill>
                <a:latin typeface="Arial"/>
                <a:ea typeface="MS PGothic"/>
              </a:rPr>
              <a:t>30</a:t>
            </a:r>
            <a:endParaRPr b="0" lang="en-IN" sz="900" spc="-1" strike="noStrike">
              <a:latin typeface="Arial"/>
            </a:endParaRPr>
          </a:p>
        </p:txBody>
      </p:sp>
      <p:sp>
        <p:nvSpPr>
          <p:cNvPr id="361" name="CustomShape 18"/>
          <p:cNvSpPr/>
          <p:nvPr/>
        </p:nvSpPr>
        <p:spPr>
          <a:xfrm>
            <a:off x="442080" y="4491000"/>
            <a:ext cx="30924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000000"/>
                </a:solidFill>
                <a:latin typeface="Arial"/>
                <a:ea typeface="MS PGothic"/>
              </a:rPr>
              <a:t>10</a:t>
            </a:r>
            <a:endParaRPr b="0" lang="en-IN" sz="900" spc="-1" strike="noStrike">
              <a:latin typeface="Arial"/>
            </a:endParaRPr>
          </a:p>
        </p:txBody>
      </p:sp>
      <p:sp>
        <p:nvSpPr>
          <p:cNvPr id="362" name="CustomShape 19"/>
          <p:cNvSpPr/>
          <p:nvPr/>
        </p:nvSpPr>
        <p:spPr>
          <a:xfrm>
            <a:off x="518400" y="2967120"/>
            <a:ext cx="30924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000000"/>
                </a:solidFill>
                <a:latin typeface="Arial"/>
                <a:ea typeface="MS PGothic"/>
              </a:rPr>
              <a:t>20</a:t>
            </a:r>
            <a:endParaRPr b="0" lang="en-IN" sz="900" spc="-1" strike="noStrike">
              <a:latin typeface="Arial"/>
            </a:endParaRPr>
          </a:p>
        </p:txBody>
      </p:sp>
      <p:sp>
        <p:nvSpPr>
          <p:cNvPr id="363" name="CustomShape 20"/>
          <p:cNvSpPr/>
          <p:nvPr/>
        </p:nvSpPr>
        <p:spPr>
          <a:xfrm>
            <a:off x="2209680" y="6400800"/>
            <a:ext cx="5257440" cy="36468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Arial"/>
                <a:ea typeface="MS PGothic"/>
              </a:rPr>
              <a:t>                  </a:t>
            </a:r>
            <a:r>
              <a:rPr b="1" lang="en-IN" sz="1200" spc="-1" strike="noStrike">
                <a:solidFill>
                  <a:srgbClr val="000000"/>
                </a:solidFill>
                <a:latin typeface="Arial"/>
                <a:ea typeface="MS PGothic"/>
              </a:rPr>
              <a:t>Systolic Blood Pressure /100</a:t>
            </a:r>
            <a:endParaRPr b="0" lang="en-IN" sz="1200" spc="-1" strike="noStrike">
              <a:latin typeface="Arial"/>
            </a:endParaRPr>
          </a:p>
        </p:txBody>
      </p:sp>
      <p:sp>
        <p:nvSpPr>
          <p:cNvPr id="364" name="CustomShape 21"/>
          <p:cNvSpPr/>
          <p:nvPr/>
        </p:nvSpPr>
        <p:spPr>
          <a:xfrm>
            <a:off x="0" y="3581280"/>
            <a:ext cx="456840" cy="366480"/>
          </a:xfrm>
          <a:prstGeom prst="rect">
            <a:avLst/>
          </a:prstGeom>
          <a:noFill/>
          <a:ln>
            <a:noFill/>
          </a:ln>
        </p:spPr>
        <p:style>
          <a:lnRef idx="0"/>
          <a:fillRef idx="0"/>
          <a:effectRef idx="0"/>
          <a:fontRef idx="minor"/>
        </p:style>
      </p:sp>
      <p:sp>
        <p:nvSpPr>
          <p:cNvPr id="365" name="CustomShape 22"/>
          <p:cNvSpPr/>
          <p:nvPr/>
        </p:nvSpPr>
        <p:spPr>
          <a:xfrm>
            <a:off x="228600" y="3200400"/>
            <a:ext cx="380520" cy="340632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0000"/>
                </a:solidFill>
                <a:latin typeface="Arial"/>
                <a:ea typeface="MS PGothic"/>
              </a:rPr>
              <a:t>w</a:t>
            </a:r>
            <a:endParaRPr b="0" lang="en-IN" sz="1200" spc="-1" strike="noStrike">
              <a:latin typeface="Arial"/>
            </a:endParaRPr>
          </a:p>
          <a:p>
            <a:pPr>
              <a:lnSpc>
                <a:spcPct val="100000"/>
              </a:lnSpc>
            </a:pPr>
            <a:r>
              <a:rPr b="1" lang="en-IN" sz="1200" spc="-1" strike="noStrike">
                <a:solidFill>
                  <a:srgbClr val="000000"/>
                </a:solidFill>
                <a:latin typeface="Arial"/>
                <a:ea typeface="MS PGothic"/>
              </a:rPr>
              <a:t>h</a:t>
            </a:r>
            <a:endParaRPr b="0" lang="en-IN" sz="1200" spc="-1" strike="noStrike">
              <a:latin typeface="Arial"/>
            </a:endParaRPr>
          </a:p>
          <a:p>
            <a:pPr>
              <a:lnSpc>
                <a:spcPct val="100000"/>
              </a:lnSpc>
            </a:pPr>
            <a:r>
              <a:rPr b="1" lang="en-IN" sz="1200" spc="-1" strike="noStrike">
                <a:solidFill>
                  <a:srgbClr val="000000"/>
                </a:solidFill>
                <a:latin typeface="Arial"/>
                <a:ea typeface="MS PGothic"/>
              </a:rPr>
              <a:t>i</a:t>
            </a:r>
            <a:endParaRPr b="0" lang="en-IN" sz="1200" spc="-1" strike="noStrike">
              <a:latin typeface="Arial"/>
            </a:endParaRPr>
          </a:p>
          <a:p>
            <a:pPr>
              <a:lnSpc>
                <a:spcPct val="100000"/>
              </a:lnSpc>
            </a:pPr>
            <a:r>
              <a:rPr b="1" lang="en-IN" sz="1200" spc="-1" strike="noStrike">
                <a:solidFill>
                  <a:srgbClr val="000000"/>
                </a:solidFill>
                <a:latin typeface="Arial"/>
                <a:ea typeface="MS PGothic"/>
              </a:rPr>
              <a:t>t</a:t>
            </a:r>
            <a:endParaRPr b="0" lang="en-IN" sz="1200" spc="-1" strike="noStrike">
              <a:latin typeface="Arial"/>
            </a:endParaRPr>
          </a:p>
          <a:p>
            <a:pPr>
              <a:lnSpc>
                <a:spcPct val="100000"/>
              </a:lnSpc>
            </a:pPr>
            <a:r>
              <a:rPr b="1" lang="en-IN" sz="1200" spc="-1" strike="noStrike">
                <a:solidFill>
                  <a:srgbClr val="000000"/>
                </a:solidFill>
                <a:latin typeface="Arial"/>
                <a:ea typeface="MS PGothic"/>
              </a:rPr>
              <a:t>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Arial"/>
                <a:ea typeface="MS PGothic"/>
              </a:rPr>
              <a:t>B</a:t>
            </a:r>
            <a:endParaRPr b="0" lang="en-IN" sz="1200" spc="-1" strike="noStrike">
              <a:latin typeface="Arial"/>
            </a:endParaRPr>
          </a:p>
          <a:p>
            <a:pPr>
              <a:lnSpc>
                <a:spcPct val="100000"/>
              </a:lnSpc>
            </a:pPr>
            <a:r>
              <a:rPr b="1" lang="en-IN" sz="1200" spc="-1" strike="noStrike">
                <a:solidFill>
                  <a:srgbClr val="000000"/>
                </a:solidFill>
                <a:latin typeface="Arial"/>
                <a:ea typeface="MS PGothic"/>
              </a:rPr>
              <a:t>l</a:t>
            </a:r>
            <a:endParaRPr b="0" lang="en-IN" sz="1200" spc="-1" strike="noStrike">
              <a:latin typeface="Arial"/>
            </a:endParaRPr>
          </a:p>
          <a:p>
            <a:pPr>
              <a:lnSpc>
                <a:spcPct val="100000"/>
              </a:lnSpc>
            </a:pPr>
            <a:r>
              <a:rPr b="1" lang="en-IN" sz="1200" spc="-1" strike="noStrike">
                <a:solidFill>
                  <a:srgbClr val="000000"/>
                </a:solidFill>
                <a:latin typeface="Arial"/>
                <a:ea typeface="MS PGothic"/>
              </a:rPr>
              <a:t>o</a:t>
            </a:r>
            <a:endParaRPr b="0" lang="en-IN" sz="1200" spc="-1" strike="noStrike">
              <a:latin typeface="Arial"/>
            </a:endParaRPr>
          </a:p>
          <a:p>
            <a:pPr>
              <a:lnSpc>
                <a:spcPct val="100000"/>
              </a:lnSpc>
            </a:pPr>
            <a:r>
              <a:rPr b="1" lang="en-IN" sz="1200" spc="-1" strike="noStrike">
                <a:solidFill>
                  <a:srgbClr val="000000"/>
                </a:solidFill>
                <a:latin typeface="Arial"/>
                <a:ea typeface="MS PGothic"/>
              </a:rPr>
              <a:t>o</a:t>
            </a:r>
            <a:endParaRPr b="0" lang="en-IN" sz="1200" spc="-1" strike="noStrike">
              <a:latin typeface="Arial"/>
            </a:endParaRPr>
          </a:p>
          <a:p>
            <a:pPr>
              <a:lnSpc>
                <a:spcPct val="100000"/>
              </a:lnSpc>
            </a:pPr>
            <a:r>
              <a:rPr b="1" lang="en-IN" sz="1200" spc="-1" strike="noStrike">
                <a:solidFill>
                  <a:srgbClr val="000000"/>
                </a:solidFill>
                <a:latin typeface="Arial"/>
                <a:ea typeface="MS PGothic"/>
              </a:rPr>
              <a:t>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Arial"/>
                <a:ea typeface="MS PGothic"/>
              </a:rPr>
              <a:t>C</a:t>
            </a:r>
            <a:endParaRPr b="0" lang="en-IN" sz="1200" spc="-1" strike="noStrike">
              <a:latin typeface="Arial"/>
            </a:endParaRPr>
          </a:p>
          <a:p>
            <a:pPr>
              <a:lnSpc>
                <a:spcPct val="100000"/>
              </a:lnSpc>
            </a:pPr>
            <a:r>
              <a:rPr b="1" lang="en-IN" sz="1200" spc="-1" strike="noStrike">
                <a:solidFill>
                  <a:srgbClr val="000000"/>
                </a:solidFill>
                <a:latin typeface="Arial"/>
                <a:ea typeface="MS PGothic"/>
              </a:rPr>
              <a:t>o</a:t>
            </a:r>
            <a:endParaRPr b="0" lang="en-IN" sz="1200" spc="-1" strike="noStrike">
              <a:latin typeface="Arial"/>
            </a:endParaRPr>
          </a:p>
          <a:p>
            <a:pPr>
              <a:lnSpc>
                <a:spcPct val="100000"/>
              </a:lnSpc>
            </a:pPr>
            <a:r>
              <a:rPr b="1" lang="en-IN" sz="1200" spc="-1" strike="noStrike">
                <a:solidFill>
                  <a:srgbClr val="000000"/>
                </a:solidFill>
                <a:latin typeface="Arial"/>
                <a:ea typeface="MS PGothic"/>
              </a:rPr>
              <a:t>u</a:t>
            </a:r>
            <a:endParaRPr b="0" lang="en-IN" sz="1200" spc="-1" strike="noStrike">
              <a:latin typeface="Arial"/>
            </a:endParaRPr>
          </a:p>
          <a:p>
            <a:pPr>
              <a:lnSpc>
                <a:spcPct val="100000"/>
              </a:lnSpc>
            </a:pPr>
            <a:r>
              <a:rPr b="1" lang="en-IN" sz="1200" spc="-1" strike="noStrike">
                <a:solidFill>
                  <a:srgbClr val="000000"/>
                </a:solidFill>
                <a:latin typeface="Arial"/>
                <a:ea typeface="MS PGothic"/>
              </a:rPr>
              <a:t>n</a:t>
            </a:r>
            <a:endParaRPr b="0" lang="en-IN" sz="1200" spc="-1" strike="noStrike">
              <a:latin typeface="Arial"/>
            </a:endParaRPr>
          </a:p>
          <a:p>
            <a:pPr>
              <a:lnSpc>
                <a:spcPct val="100000"/>
              </a:lnSpc>
            </a:pPr>
            <a:r>
              <a:rPr b="1" lang="en-IN" sz="1200" spc="-1" strike="noStrike">
                <a:solidFill>
                  <a:srgbClr val="000000"/>
                </a:solidFill>
                <a:latin typeface="Arial"/>
                <a:ea typeface="MS PGothic"/>
              </a:rPr>
              <a:t>t</a:t>
            </a:r>
            <a:endParaRPr b="0" lang="en-IN" sz="1200" spc="-1" strike="noStrike">
              <a:latin typeface="Arial"/>
            </a:endParaRPr>
          </a:p>
          <a:p>
            <a:pPr>
              <a:lnSpc>
                <a:spcPct val="100000"/>
              </a:lnSpc>
            </a:pPr>
            <a:endParaRPr b="0" lang="en-IN" sz="12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457200" y="277920"/>
            <a:ext cx="8229240" cy="715680"/>
          </a:xfrm>
          <a:prstGeom prst="rect">
            <a:avLst/>
          </a:prstGeom>
          <a:noFill/>
          <a:ln>
            <a:noFill/>
          </a:ln>
        </p:spPr>
        <p:txBody>
          <a:bodyPr anchor="ctr"/>
          <a:p>
            <a:pPr algn="ctr">
              <a:lnSpc>
                <a:spcPct val="100000"/>
              </a:lnSpc>
            </a:pPr>
            <a:r>
              <a:rPr b="1" lang="en-US" sz="4000" spc="-1" strike="noStrike">
                <a:solidFill>
                  <a:srgbClr val="000000"/>
                </a:solidFill>
                <a:latin typeface="Times New Roman"/>
                <a:ea typeface="MS PGothic"/>
              </a:rPr>
              <a:t>BIOMEDICAL APPLICATIONS</a:t>
            </a:r>
            <a:endParaRPr b="0" lang="en-US" sz="4000" spc="-1" strike="noStrike">
              <a:solidFill>
                <a:srgbClr val="000000"/>
              </a:solidFill>
              <a:latin typeface="Tahoma"/>
            </a:endParaRPr>
          </a:p>
        </p:txBody>
      </p:sp>
      <p:sp>
        <p:nvSpPr>
          <p:cNvPr id="367" name="TextShape 2"/>
          <p:cNvSpPr txBox="1"/>
          <p:nvPr/>
        </p:nvSpPr>
        <p:spPr>
          <a:xfrm>
            <a:off x="380880" y="1447920"/>
            <a:ext cx="8305560" cy="467784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ea typeface="MS PGothic"/>
              </a:rPr>
              <a:t>Clustering for classification of cell types.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ea typeface="MS PGothic"/>
              </a:rPr>
              <a:t>Clustering and Dimensionality Reduction.</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ea typeface="MS PGothic"/>
              </a:rPr>
              <a:t>Global classification of known Protein sequences.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ea typeface="MS PGothic"/>
              </a:rPr>
              <a:t>Segmentation of Protein sequences </a:t>
            </a:r>
            <a:endParaRPr b="0" lang="en-US" sz="2800" spc="-1" strike="noStrike">
              <a:solidFill>
                <a:srgbClr val="000000"/>
              </a:solidFill>
              <a:latin typeface="Calibri"/>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Times New Roman"/>
                <a:ea typeface="MS PGothic"/>
              </a:rPr>
              <a:t>OVER-FITTING</a:t>
            </a:r>
            <a:endParaRPr b="0" lang="en-US" sz="4400" spc="-1" strike="noStrike">
              <a:solidFill>
                <a:srgbClr val="000000"/>
              </a:solidFill>
              <a:latin typeface="Tahoma"/>
            </a:endParaRPr>
          </a:p>
        </p:txBody>
      </p:sp>
      <p:sp>
        <p:nvSpPr>
          <p:cNvPr id="369" name="TextShape 2"/>
          <p:cNvSpPr txBox="1"/>
          <p:nvPr/>
        </p:nvSpPr>
        <p:spPr>
          <a:xfrm>
            <a:off x="533520" y="1905120"/>
            <a:ext cx="8229240" cy="4225680"/>
          </a:xfrm>
          <a:prstGeom prst="rect">
            <a:avLst/>
          </a:prstGeom>
          <a:noFill/>
          <a:ln>
            <a:noFill/>
          </a:ln>
        </p:spPr>
        <p:txBody>
          <a:bodyPr/>
          <a:p>
            <a:pPr marL="343080" indent="-342720">
              <a:lnSpc>
                <a:spcPct val="80000"/>
              </a:lnSpc>
              <a:spcBef>
                <a:spcPts val="479"/>
              </a:spcBef>
              <a:buClr>
                <a:srgbClr val="000000"/>
              </a:buClr>
              <a:buFont typeface="Arial"/>
              <a:buChar char="•"/>
            </a:pPr>
            <a:r>
              <a:rPr b="0" lang="en-US" sz="2400" spc="-1" strike="noStrike">
                <a:solidFill>
                  <a:srgbClr val="000000"/>
                </a:solidFill>
                <a:latin typeface="Times New Roman"/>
                <a:ea typeface="MS PGothic"/>
              </a:rPr>
              <a:t>Be sure that the number of trainable weights influencing any particular output is smaller than the number of training samples</a:t>
            </a:r>
            <a:endParaRPr b="0" lang="en-US" sz="2400" spc="-1" strike="noStrike">
              <a:solidFill>
                <a:srgbClr val="000000"/>
              </a:solidFill>
              <a:latin typeface="Calibri"/>
            </a:endParaRPr>
          </a:p>
          <a:p>
            <a:pPr>
              <a:lnSpc>
                <a:spcPct val="80000"/>
              </a:lnSpc>
              <a:spcBef>
                <a:spcPts val="479"/>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pic>
        <p:nvPicPr>
          <p:cNvPr id="370" name="Picture 5" descr=""/>
          <p:cNvPicPr/>
          <p:nvPr/>
        </p:nvPicPr>
        <p:blipFill>
          <a:blip r:embed="rId1"/>
          <a:stretch/>
        </p:blipFill>
        <p:spPr>
          <a:xfrm>
            <a:off x="2184480" y="3048120"/>
            <a:ext cx="5181120" cy="3276360"/>
          </a:xfrm>
          <a:prstGeom prst="rect">
            <a:avLst/>
          </a:prstGeom>
          <a:ln>
            <a:noFill/>
          </a:ln>
        </p:spPr>
      </p:pic>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457200" y="274680"/>
            <a:ext cx="8229240" cy="1142640"/>
          </a:xfrm>
          <a:prstGeom prst="rect">
            <a:avLst/>
          </a:prstGeom>
          <a:noFill/>
          <a:ln>
            <a:noFill/>
          </a:ln>
        </p:spPr>
        <p:txBody>
          <a:bodyPr anchor="ctr"/>
          <a:p>
            <a:endParaRPr b="0" lang="en-US" sz="4400" spc="-1" strike="noStrike">
              <a:solidFill>
                <a:srgbClr val="000000"/>
              </a:solidFill>
              <a:latin typeface="Tahoma"/>
            </a:endParaRPr>
          </a:p>
        </p:txBody>
      </p:sp>
      <p:sp>
        <p:nvSpPr>
          <p:cNvPr id="372" name="TextShape 2"/>
          <p:cNvSpPr txBox="1"/>
          <p:nvPr/>
        </p:nvSpPr>
        <p:spPr>
          <a:xfrm>
            <a:off x="457200" y="1600200"/>
            <a:ext cx="8229240" cy="4525560"/>
          </a:xfrm>
          <a:prstGeom prst="rect">
            <a:avLst/>
          </a:prstGeom>
          <a:noFill/>
          <a:ln>
            <a:noFill/>
          </a:ln>
        </p:spPr>
        <p:txBody>
          <a:bodyPr/>
          <a:p>
            <a:pPr>
              <a:lnSpc>
                <a:spcPct val="100000"/>
              </a:lnSpc>
              <a:spcBef>
                <a:spcPts val="1080"/>
              </a:spcBef>
            </a:pPr>
            <a:endParaRPr b="0" lang="en-US" sz="3200" spc="-1" strike="noStrike">
              <a:solidFill>
                <a:srgbClr val="000000"/>
              </a:solidFill>
              <a:latin typeface="Calibri"/>
            </a:endParaRPr>
          </a:p>
          <a:p>
            <a:pPr marL="343080" indent="-342720" algn="ctr">
              <a:lnSpc>
                <a:spcPct val="100000"/>
              </a:lnSpc>
              <a:spcBef>
                <a:spcPts val="1440"/>
              </a:spcBef>
            </a:pPr>
            <a:r>
              <a:rPr b="1" lang="en-US" sz="7200" spc="-1" strike="noStrike">
                <a:solidFill>
                  <a:srgbClr val="000000"/>
                </a:solidFill>
                <a:latin typeface="BatangChe"/>
                <a:ea typeface="MS PGothic"/>
              </a:rPr>
              <a:t>THANK YOU</a:t>
            </a:r>
            <a:endParaRPr b="0" lang="en-US" sz="7200" spc="-1" strike="noStrike">
              <a:solidFill>
                <a:srgbClr val="000000"/>
              </a:solid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33520" y="457200"/>
            <a:ext cx="8152920" cy="536040"/>
          </a:xfrm>
          <a:prstGeom prst="rect">
            <a:avLst/>
          </a:prstGeom>
          <a:noFill/>
          <a:ln>
            <a:noFill/>
          </a:ln>
        </p:spPr>
        <p:txBody>
          <a:bodyPr anchor="ctr"/>
          <a:p>
            <a:pPr algn="ctr">
              <a:lnSpc>
                <a:spcPct val="100000"/>
              </a:lnSpc>
            </a:pPr>
            <a:r>
              <a:rPr b="0" lang="en-US" sz="4000" spc="-1" strike="noStrike">
                <a:solidFill>
                  <a:srgbClr val="000000"/>
                </a:solidFill>
                <a:latin typeface="Times New Roman"/>
              </a:rPr>
              <a:t>ASSOCIATIVE MEMORY NETWORK</a:t>
            </a:r>
            <a:endParaRPr b="0" lang="en-US" sz="4000" spc="-1" strike="noStrike">
              <a:solidFill>
                <a:srgbClr val="000000"/>
              </a:solidFill>
              <a:latin typeface="Tahoma"/>
            </a:endParaRPr>
          </a:p>
        </p:txBody>
      </p:sp>
      <p:sp>
        <p:nvSpPr>
          <p:cNvPr id="111" name="TextShape 2"/>
          <p:cNvSpPr txBox="1"/>
          <p:nvPr/>
        </p:nvSpPr>
        <p:spPr>
          <a:xfrm>
            <a:off x="457200" y="762120"/>
            <a:ext cx="8229240" cy="5790960"/>
          </a:xfrm>
          <a:prstGeom prst="rect">
            <a:avLst/>
          </a:prstGeom>
          <a:noFill/>
          <a:ln>
            <a:noFill/>
          </a:ln>
        </p:spPr>
        <p:txBody>
          <a:bodyPr/>
          <a:p>
            <a:pPr marL="343080" indent="-342720">
              <a:lnSpc>
                <a:spcPct val="90000"/>
              </a:lnSpc>
              <a:spcBef>
                <a:spcPts val="561"/>
              </a:spcBef>
            </a:pPr>
            <a:endParaRPr b="0" lang="en-US" sz="32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Associative memory stores a set of patterns as memories do.</a:t>
            </a:r>
            <a:endParaRPr b="0" lang="en-US" sz="2400" spc="-1" strike="noStrike">
              <a:solidFill>
                <a:srgbClr val="000000"/>
              </a:solidFill>
              <a:latin typeface="Calibri"/>
            </a:endParaRPr>
          </a:p>
          <a:p>
            <a:pPr marL="343080" indent="-342720">
              <a:lnSpc>
                <a:spcPct val="90000"/>
              </a:lnSpc>
              <a:spcBef>
                <a:spcPts val="241"/>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It can recall a key pattern thorough association of stored patterns.</a:t>
            </a:r>
            <a:endParaRPr b="0" lang="en-US" sz="2400" spc="-1" strike="noStrike">
              <a:solidFill>
                <a:srgbClr val="000000"/>
              </a:solidFill>
              <a:latin typeface="Calibri"/>
            </a:endParaRPr>
          </a:p>
          <a:p>
            <a:pPr marL="343080" indent="-342720">
              <a:lnSpc>
                <a:spcPct val="90000"/>
              </a:lnSpc>
              <a:spcBef>
                <a:spcPts val="221"/>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Content addressable memory (CAM) in contrast to that of traditional address-addressable memories.</a:t>
            </a:r>
            <a:endParaRPr b="0" lang="en-US" sz="2400" spc="-1" strike="noStrike">
              <a:solidFill>
                <a:srgbClr val="000000"/>
              </a:solidFill>
              <a:latin typeface="Calibri"/>
            </a:endParaRPr>
          </a:p>
          <a:p>
            <a:pPr marL="343080" indent="-342720">
              <a:lnSpc>
                <a:spcPct val="90000"/>
              </a:lnSpc>
              <a:spcBef>
                <a:spcPts val="221"/>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Associative memory: Auto-associative and Hetero-associative.</a:t>
            </a:r>
            <a:endParaRPr b="0" lang="en-US" sz="2400" spc="-1" strike="noStrike">
              <a:solidFill>
                <a:srgbClr val="000000"/>
              </a:solidFill>
              <a:latin typeface="Calibri"/>
            </a:endParaRPr>
          </a:p>
          <a:p>
            <a:pPr marL="343080" indent="-342720">
              <a:lnSpc>
                <a:spcPct val="90000"/>
              </a:lnSpc>
              <a:spcBef>
                <a:spcPts val="241"/>
              </a:spcBef>
            </a:pPr>
            <a:endParaRPr b="0" lang="en-US" sz="2400" spc="-1" strike="noStrike">
              <a:solidFill>
                <a:srgbClr val="000000"/>
              </a:solidFill>
              <a:latin typeface="Calibri"/>
            </a:endParaRPr>
          </a:p>
          <a:p>
            <a:pPr marL="343080" indent="-342720">
              <a:lnSpc>
                <a:spcPct val="90000"/>
              </a:lnSpc>
              <a:spcBef>
                <a:spcPts val="561"/>
              </a:spcBef>
            </a:pPr>
            <a:endParaRPr b="0" lang="en-US" sz="2400" spc="-1" strike="noStrike">
              <a:solidFill>
                <a:srgbClr val="000000"/>
              </a:solidFill>
              <a:latin typeface="Calibri"/>
            </a:endParaRPr>
          </a:p>
        </p:txBody>
      </p:sp>
      <p:sp>
        <p:nvSpPr>
          <p:cNvPr id="112" name="CustomShape 3"/>
          <p:cNvSpPr/>
          <p:nvPr/>
        </p:nvSpPr>
        <p:spPr>
          <a:xfrm>
            <a:off x="1523880" y="4419720"/>
            <a:ext cx="304560" cy="30456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13" name="CustomShape 4"/>
          <p:cNvSpPr/>
          <p:nvPr/>
        </p:nvSpPr>
        <p:spPr>
          <a:xfrm>
            <a:off x="4267080" y="4495680"/>
            <a:ext cx="380520" cy="3805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14" name="CustomShape 5"/>
          <p:cNvSpPr/>
          <p:nvPr/>
        </p:nvSpPr>
        <p:spPr>
          <a:xfrm>
            <a:off x="1447920" y="5029200"/>
            <a:ext cx="380520" cy="3805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15" name="CustomShape 6"/>
          <p:cNvSpPr/>
          <p:nvPr/>
        </p:nvSpPr>
        <p:spPr>
          <a:xfrm>
            <a:off x="4267080" y="5105520"/>
            <a:ext cx="380520" cy="45684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16" name="CustomShape 7"/>
          <p:cNvSpPr/>
          <p:nvPr/>
        </p:nvSpPr>
        <p:spPr>
          <a:xfrm>
            <a:off x="1295280" y="6172200"/>
            <a:ext cx="380520" cy="30456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17" name="CustomShape 8"/>
          <p:cNvSpPr/>
          <p:nvPr/>
        </p:nvSpPr>
        <p:spPr>
          <a:xfrm>
            <a:off x="4495680" y="6477120"/>
            <a:ext cx="380520" cy="3805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18" name="CustomShape 9"/>
          <p:cNvSpPr/>
          <p:nvPr/>
        </p:nvSpPr>
        <p:spPr>
          <a:xfrm flipV="1">
            <a:off x="1828800" y="4531320"/>
            <a:ext cx="2493720" cy="20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9" name="CustomShape 10"/>
          <p:cNvSpPr/>
          <p:nvPr/>
        </p:nvSpPr>
        <p:spPr>
          <a:xfrm>
            <a:off x="1828800" y="4572000"/>
            <a:ext cx="2437920" cy="7617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0" name="CustomShape 11"/>
          <p:cNvSpPr/>
          <p:nvPr/>
        </p:nvSpPr>
        <p:spPr>
          <a:xfrm flipH="1" rot="16200000">
            <a:off x="2241360" y="4222800"/>
            <a:ext cx="1852200" cy="27666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1" name="CustomShape 12"/>
          <p:cNvSpPr/>
          <p:nvPr/>
        </p:nvSpPr>
        <p:spPr>
          <a:xfrm flipH="1" flipV="1" rot="5400000">
            <a:off x="2781000" y="3812400"/>
            <a:ext cx="533160" cy="2549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2" name="CustomShape 13"/>
          <p:cNvSpPr/>
          <p:nvPr/>
        </p:nvSpPr>
        <p:spPr>
          <a:xfrm>
            <a:off x="1828800" y="5410080"/>
            <a:ext cx="2437920" cy="75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3" name="CustomShape 14"/>
          <p:cNvSpPr/>
          <p:nvPr/>
        </p:nvSpPr>
        <p:spPr>
          <a:xfrm>
            <a:off x="1752480" y="5410080"/>
            <a:ext cx="2742840" cy="12571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4" name="CustomShape 15"/>
          <p:cNvSpPr/>
          <p:nvPr/>
        </p:nvSpPr>
        <p:spPr>
          <a:xfrm flipH="1" flipV="1" rot="5400000">
            <a:off x="2369160" y="4127760"/>
            <a:ext cx="1339560" cy="28364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5" name="CustomShape 16"/>
          <p:cNvSpPr/>
          <p:nvPr/>
        </p:nvSpPr>
        <p:spPr>
          <a:xfrm flipH="1" flipV="1" rot="5400000">
            <a:off x="2388960" y="4413960"/>
            <a:ext cx="1034640" cy="25696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6" name="CustomShape 17"/>
          <p:cNvSpPr/>
          <p:nvPr/>
        </p:nvSpPr>
        <p:spPr>
          <a:xfrm flipH="1" rot="16200000">
            <a:off x="2940120" y="5112360"/>
            <a:ext cx="234720" cy="28746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Times New Roman"/>
                <a:ea typeface="MS PGothic"/>
              </a:rPr>
              <a:t>ASSOCIATIVE MEMORY</a:t>
            </a:r>
            <a:endParaRPr b="0" lang="en-US" sz="4400" spc="-1" strike="noStrike">
              <a:solidFill>
                <a:srgbClr val="000000"/>
              </a:solidFill>
              <a:latin typeface="Tahoma"/>
            </a:endParaRPr>
          </a:p>
        </p:txBody>
      </p:sp>
      <p:sp>
        <p:nvSpPr>
          <p:cNvPr id="128" name="TextShape 2"/>
          <p:cNvSpPr txBox="1"/>
          <p:nvPr/>
        </p:nvSpPr>
        <p:spPr>
          <a:xfrm>
            <a:off x="457200" y="129528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Autoassociative memory: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 </a:t>
            </a:r>
            <a:r>
              <a:rPr b="0" lang="en-US" sz="2400" spc="-1" strike="noStrike">
                <a:solidFill>
                  <a:srgbClr val="000000"/>
                </a:solidFill>
                <a:latin typeface="Times New Roman"/>
                <a:ea typeface="MS PGothic"/>
              </a:rPr>
              <a:t>= </a:t>
            </a:r>
            <a:r>
              <a:rPr b="1" lang="en-US" sz="2400" spc="-1" strike="noStrike">
                <a:solidFill>
                  <a:srgbClr val="000000"/>
                </a:solidFill>
                <a:latin typeface="Times New Roman"/>
                <a:ea typeface="MS PGothic"/>
              </a:rPr>
              <a:t>y</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where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n</a:t>
            </a:r>
            <a:r>
              <a:rPr b="0" lang="en-US" sz="2400" spc="-1" strike="noStrike">
                <a:solidFill>
                  <a:srgbClr val="000000"/>
                </a:solidFill>
                <a:latin typeface="Times New Roman"/>
                <a:ea typeface="MS PGothic"/>
              </a:rPr>
              <a:t> and  </a:t>
            </a:r>
            <a:r>
              <a:rPr b="1" lang="en-US" sz="2400" spc="-1" strike="noStrike">
                <a:solidFill>
                  <a:srgbClr val="000000"/>
                </a:solidFill>
                <a:latin typeface="Times New Roman"/>
                <a:ea typeface="MS PGothic"/>
              </a:rPr>
              <a:t>y</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m</a:t>
            </a:r>
            <a:endParaRPr b="0" lang="en-US" sz="2400" spc="-1" strike="noStrike">
              <a:solidFill>
                <a:srgbClr val="000000"/>
              </a:solidFill>
              <a:latin typeface="Calibri"/>
            </a:endParaRPr>
          </a:p>
          <a:p>
            <a:pPr marL="343080" indent="-342720">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The network implements a mapping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of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n</a:t>
            </a:r>
            <a:r>
              <a:rPr b="0" lang="en-US" sz="2400" spc="-1" strike="noStrike">
                <a:solidFill>
                  <a:srgbClr val="000000"/>
                </a:solidFill>
                <a:latin typeface="Times New Roman"/>
                <a:ea typeface="MS PGothic"/>
              </a:rPr>
              <a:t> to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n</a:t>
            </a:r>
            <a:r>
              <a:rPr b="0" lang="en-US" sz="2400" spc="-1" strike="noStrike">
                <a:solidFill>
                  <a:srgbClr val="000000"/>
                </a:solidFill>
                <a:latin typeface="Times New Roman"/>
                <a:ea typeface="MS PGothic"/>
              </a:rPr>
              <a:t> such that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some arbitrary pattern  </a:t>
            </a:r>
            <a:r>
              <a:rPr b="1" lang="en-US" sz="2400" spc="-1" strike="noStrike">
                <a:solidFill>
                  <a:srgbClr val="000000"/>
                </a:solidFill>
                <a:latin typeface="Times New Roman"/>
                <a:ea typeface="MS PGothic"/>
              </a:rPr>
              <a:t>x </a:t>
            </a:r>
            <a:r>
              <a:rPr b="0" lang="en-US" sz="2400" spc="-1" strike="noStrike">
                <a:solidFill>
                  <a:srgbClr val="000000"/>
                </a:solidFill>
                <a:latin typeface="Times New Roman"/>
                <a:ea typeface="MS PGothic"/>
              </a:rPr>
              <a:t>is</a:t>
            </a:r>
            <a:r>
              <a:rPr b="1"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closer to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than to any other pattern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j</a:t>
            </a:r>
            <a:r>
              <a:rPr b="0" lang="en-US" sz="2400" spc="-1" strike="noStrike">
                <a:solidFill>
                  <a:srgbClr val="000000"/>
                </a:solidFill>
                <a:latin typeface="Times New Roman"/>
                <a:ea typeface="MS PGothic"/>
              </a:rPr>
              <a:t> then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where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j</a:t>
            </a:r>
            <a:endParaRPr b="0" lang="en-US" sz="2400" spc="-1" strike="noStrike">
              <a:solidFill>
                <a:srgbClr val="000000"/>
              </a:solidFill>
              <a:latin typeface="Calibri"/>
            </a:endParaRPr>
          </a:p>
          <a:p>
            <a:pPr marL="343080" indent="-342720">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In the heteroassociative memory, the network implements a mapping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of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n</a:t>
            </a:r>
            <a:r>
              <a:rPr b="0" lang="en-US" sz="2400" spc="-1" strike="noStrike">
                <a:solidFill>
                  <a:srgbClr val="000000"/>
                </a:solidFill>
                <a:latin typeface="Times New Roman"/>
                <a:ea typeface="MS PGothic"/>
              </a:rPr>
              <a:t> to </a:t>
            </a:r>
            <a:r>
              <a:rPr b="0" lang="en-US" sz="2400" spc="-1" strike="noStrike">
                <a:solidFill>
                  <a:srgbClr val="000000"/>
                </a:solidFill>
                <a:latin typeface="Symbol"/>
                <a:ea typeface="MS PGothic"/>
              </a:rPr>
              <a:t></a:t>
            </a:r>
            <a:r>
              <a:rPr b="0" lang="en-US" sz="2400" spc="-1" strike="noStrike" baseline="30000">
                <a:solidFill>
                  <a:srgbClr val="000000"/>
                </a:solidFill>
                <a:latin typeface="Times New Roman"/>
                <a:ea typeface="MS PGothic"/>
              </a:rPr>
              <a:t>m</a:t>
            </a:r>
            <a:r>
              <a:rPr b="0" lang="en-US" sz="2400" spc="-1" strike="noStrike">
                <a:solidFill>
                  <a:srgbClr val="000000"/>
                </a:solidFill>
                <a:latin typeface="Times New Roman"/>
                <a:ea typeface="MS PGothic"/>
              </a:rPr>
              <a:t> such that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a:t>
            </a:r>
            <a:endParaRPr b="0" lang="en-US" sz="2400" spc="-1" strike="noStrike">
              <a:solidFill>
                <a:srgbClr val="000000"/>
              </a:solidFill>
              <a:latin typeface="Calibri"/>
            </a:endParaRPr>
          </a:p>
          <a:p>
            <a:pPr>
              <a:lnSpc>
                <a:spcPct val="100000"/>
              </a:lnSpc>
              <a:spcBef>
                <a:spcPts val="159"/>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If some arbitrary pattern  </a:t>
            </a:r>
            <a:r>
              <a:rPr b="1" lang="en-US" sz="2400" spc="-1" strike="noStrike">
                <a:solidFill>
                  <a:srgbClr val="000000"/>
                </a:solidFill>
                <a:latin typeface="Times New Roman"/>
                <a:ea typeface="MS PGothic"/>
              </a:rPr>
              <a:t>x </a:t>
            </a:r>
            <a:r>
              <a:rPr b="0" lang="en-US" sz="2400" spc="-1" strike="noStrike">
                <a:solidFill>
                  <a:srgbClr val="000000"/>
                </a:solidFill>
                <a:latin typeface="Times New Roman"/>
                <a:ea typeface="MS PGothic"/>
              </a:rPr>
              <a:t>is</a:t>
            </a:r>
            <a:r>
              <a:rPr b="1"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closer to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than to any other pattern </a:t>
            </a:r>
            <a:r>
              <a:rPr b="1" lang="en-US" sz="2400" spc="-1" strike="noStrike">
                <a:solidFill>
                  <a:srgbClr val="000000"/>
                </a:solidFill>
                <a:latin typeface="Times New Roman"/>
                <a:ea typeface="MS PGothic"/>
              </a:rPr>
              <a:t>x</a:t>
            </a:r>
            <a:r>
              <a:rPr b="0" i="1" lang="en-US" sz="2400" spc="-1" strike="noStrike" baseline="30000">
                <a:solidFill>
                  <a:srgbClr val="000000"/>
                </a:solidFill>
                <a:latin typeface="Times New Roman"/>
                <a:ea typeface="MS PGothic"/>
              </a:rPr>
              <a:t>j</a:t>
            </a:r>
            <a:r>
              <a:rPr b="0" lang="en-US" sz="2400" spc="-1" strike="noStrike">
                <a:solidFill>
                  <a:srgbClr val="000000"/>
                </a:solidFill>
                <a:latin typeface="Times New Roman"/>
                <a:ea typeface="MS PGothic"/>
              </a:rPr>
              <a:t> then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a:t>
            </a:r>
            <a:r>
              <a:rPr b="1" lang="en-US" sz="2400" spc="-1" strike="noStrike">
                <a:solidFill>
                  <a:srgbClr val="000000"/>
                </a:solidFill>
                <a:latin typeface="Times New Roman"/>
                <a:ea typeface="MS PGothic"/>
              </a:rPr>
              <a:t>x</a:t>
            </a:r>
            <a:r>
              <a:rPr b="0" lang="en-US" sz="2400" spc="-1" strike="noStrike">
                <a:solidFill>
                  <a:srgbClr val="000000"/>
                </a:solidFill>
                <a:latin typeface="Times New Roman"/>
                <a:ea typeface="MS PGothic"/>
              </a:rPr>
              <a:t>) = </a:t>
            </a:r>
            <a:r>
              <a:rPr b="1" lang="en-US" sz="2400" spc="-1" strike="noStrike">
                <a:solidFill>
                  <a:srgbClr val="000000"/>
                </a:solidFill>
                <a:latin typeface="Times New Roman"/>
                <a:ea typeface="MS PGothic"/>
              </a:rPr>
              <a:t>y</a:t>
            </a:r>
            <a:r>
              <a:rPr b="0" i="1" lang="en-US" sz="2400" spc="-1" strike="noStrike" baseline="30000">
                <a:solidFill>
                  <a:srgbClr val="000000"/>
                </a:solidFill>
                <a:latin typeface="Times New Roman"/>
                <a:ea typeface="MS PGothic"/>
              </a:rPr>
              <a:t>i</a:t>
            </a:r>
            <a:r>
              <a:rPr b="0" lang="en-US" sz="2400" spc="-1" strike="noStrike">
                <a:solidFill>
                  <a:srgbClr val="000000"/>
                </a:solidFill>
                <a:latin typeface="Times New Roman"/>
                <a:ea typeface="MS PGothic"/>
              </a:rPr>
              <a:t>  where </a:t>
            </a:r>
            <a:r>
              <a:rPr b="0" i="1" lang="en-US" sz="2400" spc="-1" strike="noStrike">
                <a:solidFill>
                  <a:srgbClr val="000000"/>
                </a:solidFill>
                <a:latin typeface="Times New Roman"/>
                <a:ea typeface="MS PGothic"/>
              </a:rPr>
              <a:t>i</a:t>
            </a:r>
            <a:r>
              <a:rPr b="0" lang="en-US" sz="2400" spc="-1" strike="noStrike">
                <a:solidFill>
                  <a:srgbClr val="000000"/>
                </a:solidFill>
                <a:latin typeface="Times New Roman"/>
                <a:ea typeface="MS PGothic"/>
              </a:rPr>
              <a:t> </a:t>
            </a:r>
            <a:r>
              <a:rPr b="0" lang="en-US" sz="2400" spc="-1" strike="noStrike">
                <a:solidFill>
                  <a:srgbClr val="000000"/>
                </a:solidFill>
                <a:latin typeface="Symbol"/>
                <a:ea typeface="MS PGothic"/>
              </a:rPr>
              <a:t></a:t>
            </a:r>
            <a:r>
              <a:rPr b="0" lang="en-US" sz="2400" spc="-1" strike="noStrike">
                <a:solidFill>
                  <a:srgbClr val="000000"/>
                </a:solidFill>
                <a:latin typeface="Times New Roman"/>
                <a:ea typeface="MS PGothic"/>
              </a:rPr>
              <a:t> </a:t>
            </a:r>
            <a:r>
              <a:rPr b="0" i="1" lang="en-US" sz="2400" spc="-1" strike="noStrike">
                <a:solidFill>
                  <a:srgbClr val="000000"/>
                </a:solidFill>
                <a:latin typeface="Times New Roman"/>
                <a:ea typeface="MS PGothic"/>
              </a:rPr>
              <a:t>j</a:t>
            </a:r>
            <a:endParaRPr b="0" lang="en-US" sz="2400" spc="-1" strike="noStrike">
              <a:solidFill>
                <a:srgbClr val="000000"/>
              </a:solidFill>
              <a:latin typeface="Calibri"/>
            </a:endParaRPr>
          </a:p>
          <a:p>
            <a:pPr>
              <a:lnSpc>
                <a:spcPct val="100000"/>
              </a:lnSpc>
              <a:spcBef>
                <a:spcPts val="201"/>
              </a:spcBef>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Times New Roman"/>
                <a:ea typeface="MS PGothic"/>
              </a:rPr>
              <a:t>Closer means with respect to some distance measure for binary pattern Hamming distance is used</a:t>
            </a:r>
            <a:endParaRPr b="0" lang="en-US" sz="24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914400"/>
            <a:ext cx="8229240" cy="5216040"/>
          </a:xfrm>
          <a:prstGeom prst="rect">
            <a:avLst/>
          </a:prstGeom>
          <a:noFill/>
          <a:ln>
            <a:noFill/>
          </a:ln>
        </p:spPr>
        <p:txBody>
          <a:bodyPr/>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Networks are single layered in which the weights are determined in a manner so that the network stores a set of pattern associations. </a:t>
            </a:r>
            <a:endParaRPr b="0" lang="en-US" sz="2400" spc="-1" strike="noStrike">
              <a:solidFill>
                <a:srgbClr val="000000"/>
              </a:solidFill>
              <a:latin typeface="Calibri"/>
            </a:endParaRPr>
          </a:p>
          <a:p>
            <a:pPr marL="343080" indent="-342720">
              <a:lnSpc>
                <a:spcPct val="90000"/>
              </a:lnSpc>
              <a:spcBef>
                <a:spcPts val="320"/>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Each of this association is input-output vector pair.</a:t>
            </a:r>
            <a:endParaRPr b="0" lang="en-US" sz="2400" spc="-1" strike="noStrike">
              <a:solidFill>
                <a:srgbClr val="000000"/>
              </a:solidFill>
              <a:latin typeface="Calibri"/>
            </a:endParaRPr>
          </a:p>
          <a:p>
            <a:pPr marL="343080" indent="-342720">
              <a:lnSpc>
                <a:spcPct val="90000"/>
              </a:lnSpc>
              <a:spcBef>
                <a:spcPts val="360"/>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Output vectors is same as input vectors, called Autoassociative, if different then the network is called Heteroassociative.</a:t>
            </a:r>
            <a:endParaRPr b="0" lang="en-US" sz="2400" spc="-1" strike="noStrike">
              <a:solidFill>
                <a:srgbClr val="000000"/>
              </a:solidFill>
              <a:latin typeface="Calibri"/>
            </a:endParaRPr>
          </a:p>
          <a:p>
            <a:pPr marL="343080" indent="-342720">
              <a:lnSpc>
                <a:spcPct val="90000"/>
              </a:lnSpc>
              <a:spcBef>
                <a:spcPts val="360"/>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The Architecture of the network is either feed forward or Recurrent Neural Network.</a:t>
            </a:r>
            <a:endParaRPr b="0" lang="en-US" sz="2400" spc="-1" strike="noStrike">
              <a:solidFill>
                <a:srgbClr val="000000"/>
              </a:solidFill>
              <a:latin typeface="Calibri"/>
            </a:endParaRPr>
          </a:p>
          <a:p>
            <a:pPr marL="343080" indent="-342720">
              <a:lnSpc>
                <a:spcPct val="90000"/>
              </a:lnSpc>
              <a:spcBef>
                <a:spcPts val="360"/>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Times New Roman"/>
                <a:ea typeface="MS PGothic"/>
              </a:rPr>
              <a:t>Hebbian Learning rule is used to finding the weights</a:t>
            </a:r>
            <a:endParaRPr b="0" lang="en-US" sz="24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6609</TotalTime>
  <Application>LibreOffice/6.0.3.2$Linux_X86_64 LibreOffice_project/00m0$Build-2</Application>
  <Words>4549</Words>
  <Paragraphs>681</Paragraphs>
  <Company>BESU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2006-01-05T10:10:17Z</dcterms:created>
  <dc:creator>js</dc:creator>
  <dc:description/>
  <dc:language>en-IN</dc:language>
  <cp:lastModifiedBy/>
  <dcterms:modified xsi:type="dcterms:W3CDTF">2018-12-01T00:47:58Z</dcterms:modified>
  <cp:revision>474</cp:revision>
  <dc:subject/>
  <dc:title>Artificial Neural Network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BESU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68</vt:i4>
  </property>
</Properties>
</file>