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F975BAFB-AF35-45DB-B224-BB22E52E07FC}"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143000" y="685800"/>
            <a:ext cx="4571280" cy="3428280"/>
          </a:xfrm>
          <a:prstGeom prst="rect">
            <a:avLst/>
          </a:prstGeom>
        </p:spPr>
      </p:sp>
      <p:sp>
        <p:nvSpPr>
          <p:cNvPr id="285"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28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FB71FC5-C33F-4684-A614-A36FF8CD436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en.wikipedia.org/wiki/Bayes&apos;_theorem"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cs229.stanford.edu/notes/cs229-notes2.pdf"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quora.com/What-is-a-good-laymans-explanation-for-the-Kullback-Leibler-Divergence" TargetMode="External"/><Relationship Id="rId2" Type="http://schemas.openxmlformats.org/officeDocument/2006/relationships/hyperlink" Target="https://www.quora.com/What-is-a-good-laymans-explanation-for-the-Kullback-Leibler-Divergence" TargetMode="External"/><Relationship Id="rId3" Type="http://schemas.openxmlformats.org/officeDocument/2006/relationships/hyperlink" Target="https://www.quora.com/What-is-a-good-laymans-explanation-for-the-Kullback-Leibler-Divergence" TargetMode="External"/><Relationship Id="rId4" Type="http://schemas.openxmlformats.org/officeDocument/2006/relationships/hyperlink" Target="https://www.quora.com/What-is-a-good-laymans-explanation-for-the-Kullback-Leibler-Divergence" TargetMode="External"/><Relationship Id="rId5" Type="http://schemas.openxmlformats.org/officeDocument/2006/relationships/slideLayout" Target="../slideLayouts/slideLayout13.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n.wikipedia.org/wiki/Stochastic_process" TargetMode="External"/><Relationship Id="rId2" Type="http://schemas.openxmlformats.org/officeDocument/2006/relationships/hyperlink" Target="https://en.wikipedia.org/wiki/Generative_model" TargetMode="External"/><Relationship Id="rId3" Type="http://schemas.openxmlformats.org/officeDocument/2006/relationships/hyperlink" Target="https://en.wikipedia.org/wiki/Hopfield_net" TargetMode="External"/><Relationship Id="rId4" Type="http://schemas.openxmlformats.org/officeDocument/2006/relationships/image" Target="../media/image1.pn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ufldl.stanford.edu/tutorial/supervised/MultiLayerNeuralNetworks"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en.wikipedia.org/wiki/Thermal_equilibrium" TargetMode="External"/><Relationship Id="rId2" Type="http://schemas.openxmlformats.org/officeDocument/2006/relationships/hyperlink" Target="https://en.wikipedia.org/wiki/Kullback%E2%80%93Leibler_divergence" TargetMode="External"/><Relationship Id="rId3" Type="http://schemas.openxmlformats.org/officeDocument/2006/relationships/hyperlink" Target="https://en.wikipedia.org/wiki/Kullback%E2%80%93Leibler_divergence" TargetMode="External"/><Relationship Id="rId4"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n.wikipedia.org/wiki/Kullback%E2%80%93Leibler_divergence" TargetMode="External"/><Relationship Id="rId2" Type="http://schemas.openxmlformats.org/officeDocument/2006/relationships/hyperlink" Target="https://en.wikipedia.org/wiki/Kullback%E2%80%93Leibler_divergence" TargetMode="External"/><Relationship Id="rId3" Type="http://schemas.openxmlformats.org/officeDocument/2006/relationships/hyperlink" Target="https://en.wikipedia.org/wiki/Gradient_descent" TargetMode="External"/><Relationship Id="rId4" Type="http://schemas.openxmlformats.org/officeDocument/2006/relationships/hyperlink" Target="https://en.wikipedia.org/wiki/Partial_derivative" TargetMode="External"/><Relationship Id="rId5" Type="http://schemas.openxmlformats.org/officeDocument/2006/relationships/hyperlink" Target="https://en.wikipedia.org/wiki/Kullback%E2%80%93Leibler_divergence" TargetMode="External"/><Relationship Id="rId6"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cs231n.github.io/linear-classify/" TargetMode="External"/><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en.wikipedia.org/wiki/Outcome_(probability)"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skymind.ai/wiki/glossary"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6000" spc="-1" strike="noStrike">
                <a:solidFill>
                  <a:srgbClr val="000000"/>
                </a:solidFill>
                <a:latin typeface="Calibri"/>
              </a:rPr>
              <a:t>DEEP LEARNING </a:t>
            </a:r>
            <a:endParaRPr b="0" lang="en-IN" sz="6000" spc="-1" strike="noStrike">
              <a:latin typeface="Arial"/>
            </a:endParaRPr>
          </a:p>
        </p:txBody>
      </p:sp>
      <p:sp>
        <p:nvSpPr>
          <p:cNvPr id="83" name="CustomShape 2"/>
          <p:cNvSpPr/>
          <p:nvPr/>
        </p:nvSpPr>
        <p:spPr>
          <a:xfrm>
            <a:off x="1371600" y="3886200"/>
            <a:ext cx="6400080" cy="17517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Forward Processing</a:t>
            </a:r>
            <a:endParaRPr b="0" lang="en-IN"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Single pixel value, </a:t>
            </a:r>
            <a:r>
              <a:rPr b="0" i="1" lang="en-IN" sz="2400" spc="-1" strike="noStrike">
                <a:solidFill>
                  <a:srgbClr val="000000"/>
                </a:solidFill>
                <a:latin typeface="Times New Roman"/>
              </a:rPr>
              <a:t>x</a:t>
            </a:r>
            <a:r>
              <a:rPr b="0" lang="en-IN" sz="2400" spc="-1" strike="noStrike">
                <a:solidFill>
                  <a:srgbClr val="000000"/>
                </a:solidFill>
                <a:latin typeface="Times New Roman"/>
              </a:rPr>
              <a:t>, through the two-layer net. </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At node 1 of the hidden layer, x is multiplied by a </a:t>
            </a:r>
            <a:r>
              <a:rPr b="0" i="1" lang="en-IN" sz="2400" spc="-1" strike="noStrike">
                <a:solidFill>
                  <a:srgbClr val="000000"/>
                </a:solidFill>
                <a:latin typeface="Times New Roman"/>
              </a:rPr>
              <a:t>weight</a:t>
            </a:r>
            <a:r>
              <a:rPr b="0" lang="en-IN" sz="2400" spc="-1" strike="noStrike">
                <a:solidFill>
                  <a:srgbClr val="000000"/>
                </a:solidFill>
                <a:latin typeface="Times New Roman"/>
              </a:rPr>
              <a:t> and added to a so-called </a:t>
            </a:r>
            <a:r>
              <a:rPr b="0" i="1" lang="en-IN" sz="2400" spc="-1" strike="noStrike">
                <a:solidFill>
                  <a:srgbClr val="000000"/>
                </a:solidFill>
                <a:latin typeface="Times New Roman"/>
              </a:rPr>
              <a:t>bias</a:t>
            </a:r>
            <a:r>
              <a:rPr b="0" lang="en-IN" sz="2400" spc="-1" strike="noStrike">
                <a:solidFill>
                  <a:srgbClr val="000000"/>
                </a:solidFill>
                <a:latin typeface="Times New Roman"/>
              </a:rPr>
              <a:t>.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result of those two operations is fed into an </a:t>
            </a:r>
            <a:r>
              <a:rPr b="0" i="1" lang="en-IN" sz="2400" spc="-1" strike="noStrike">
                <a:solidFill>
                  <a:srgbClr val="000000"/>
                </a:solidFill>
                <a:latin typeface="Times New Roman"/>
              </a:rPr>
              <a:t>activation function</a:t>
            </a:r>
            <a:r>
              <a:rPr b="0" lang="en-IN" sz="2400" spc="-1" strike="noStrike">
                <a:solidFill>
                  <a:srgbClr val="000000"/>
                </a:solidFill>
                <a:latin typeface="Times New Roman"/>
              </a:rPr>
              <a:t>, which produces the node’s output, or the strength of the signal passing through it, given input x.</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1" lang="en-IN" sz="2400" spc="-1" strike="noStrike">
                <a:solidFill>
                  <a:srgbClr val="000000"/>
                </a:solidFill>
                <a:latin typeface="Times New Roman"/>
              </a:rPr>
              <a:t>Forward pass:-  </a:t>
            </a:r>
            <a:r>
              <a:rPr b="0" lang="en-IN" sz="2400" spc="-1" strike="noStrike">
                <a:solidFill>
                  <a:srgbClr val="000000"/>
                </a:solidFill>
                <a:latin typeface="Times New Roman"/>
              </a:rPr>
              <a:t>RBM uses inputs to make predictions about node activations, or the </a:t>
            </a:r>
            <a:r>
              <a:rPr b="0" lang="en-IN" sz="2400" spc="-1" strike="noStrike" u="sng">
                <a:solidFill>
                  <a:srgbClr val="0000ff"/>
                </a:solidFill>
                <a:uFillTx/>
                <a:latin typeface="Times New Roman"/>
                <a:hlinkClick r:id="rId1"/>
              </a:rPr>
              <a:t>probability of output given a weighted </a:t>
            </a:r>
            <a:r>
              <a:rPr b="0" i="1" lang="en-IN" sz="2400" spc="-1" strike="noStrike">
                <a:solidFill>
                  <a:srgbClr val="000000"/>
                </a:solidFill>
                <a:latin typeface="Times New Roman"/>
              </a:rPr>
              <a:t>x</a:t>
            </a:r>
            <a:r>
              <a:rPr b="0" lang="en-IN" sz="2400" spc="-1" strike="noStrike">
                <a:solidFill>
                  <a:srgbClr val="000000"/>
                </a:solidFill>
                <a:latin typeface="Times New Roman"/>
              </a:rPr>
              <a:t>: p(</a:t>
            </a:r>
            <a:r>
              <a:rPr b="0" i="1" lang="en-IN" sz="2400" spc="-1" strike="noStrike">
                <a:solidFill>
                  <a:srgbClr val="000000"/>
                </a:solidFill>
                <a:latin typeface="Times New Roman"/>
              </a:rPr>
              <a:t>a</a:t>
            </a:r>
            <a:r>
              <a:rPr b="0" lang="en-IN" sz="2400" spc="-1" strike="noStrike">
                <a:solidFill>
                  <a:srgbClr val="000000"/>
                </a:solidFill>
                <a:latin typeface="Times New Roman"/>
              </a:rPr>
              <a:t>|</a:t>
            </a:r>
            <a:r>
              <a:rPr b="0" i="1" lang="en-IN" sz="2400" spc="-1" strike="noStrike">
                <a:solidFill>
                  <a:srgbClr val="000000"/>
                </a:solidFill>
                <a:latin typeface="Times New Roman"/>
              </a:rPr>
              <a:t>x</a:t>
            </a:r>
            <a:r>
              <a:rPr b="0" lang="en-IN" sz="2400" spc="-1" strike="noStrike">
                <a:solidFill>
                  <a:srgbClr val="000000"/>
                </a:solidFill>
                <a:latin typeface="Times New Roman"/>
              </a:rPr>
              <a:t>; </a:t>
            </a:r>
            <a:r>
              <a:rPr b="0" i="1" lang="en-IN" sz="2400" spc="-1" strike="noStrike">
                <a:solidFill>
                  <a:srgbClr val="000000"/>
                </a:solidFill>
                <a:latin typeface="Times New Roman"/>
              </a:rPr>
              <a:t>w</a:t>
            </a:r>
            <a:r>
              <a:rPr b="0" lang="en-IN" sz="2400" spc="-1" strike="noStrike">
                <a:solidFill>
                  <a:srgbClr val="000000"/>
                </a:solidFill>
                <a:latin typeface="Times New Roman"/>
              </a:rPr>
              <a:t>)</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RBM learns to Reconstruct Input</a:t>
            </a:r>
            <a:endParaRPr b="0" lang="en-IN" sz="4400" spc="-1" strike="noStrike">
              <a:latin typeface="Arial"/>
            </a:endParaRPr>
          </a:p>
        </p:txBody>
      </p:sp>
      <p:sp>
        <p:nvSpPr>
          <p:cNvPr id="10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281"/>
              </a:spcBef>
            </a:pPr>
            <a:endParaRPr b="0" lang="en-IN" sz="1800" spc="-1" strike="noStrike">
              <a:latin typeface="Arial"/>
            </a:endParaRPr>
          </a:p>
          <a:p>
            <a:pPr marL="343080" indent="-342360">
              <a:lnSpc>
                <a:spcPct val="100000"/>
              </a:lnSpc>
              <a:spcBef>
                <a:spcPts val="519"/>
              </a:spcBef>
              <a:buClr>
                <a:srgbClr val="000000"/>
              </a:buClr>
              <a:buFont typeface="Arial"/>
              <a:buChar char="•"/>
            </a:pPr>
            <a:r>
              <a:rPr b="1" lang="en-IN" sz="2600" spc="-1" strike="noStrike">
                <a:solidFill>
                  <a:srgbClr val="000000"/>
                </a:solidFill>
                <a:latin typeface="Times New Roman"/>
              </a:rPr>
              <a:t>Backward pass:- </a:t>
            </a:r>
            <a:r>
              <a:rPr b="0" lang="en-IN" sz="2600" spc="-1" strike="noStrike">
                <a:solidFill>
                  <a:srgbClr val="000000"/>
                </a:solidFill>
                <a:latin typeface="Times New Roman"/>
              </a:rPr>
              <a:t>RBM is attempting to estimate the probability of inputs </a:t>
            </a:r>
            <a:r>
              <a:rPr b="0" i="1" lang="en-IN" sz="2600" spc="-1" strike="noStrike">
                <a:solidFill>
                  <a:srgbClr val="000000"/>
                </a:solidFill>
                <a:latin typeface="Times New Roman"/>
              </a:rPr>
              <a:t>x</a:t>
            </a:r>
            <a:r>
              <a:rPr b="0" lang="en-IN" sz="2600" spc="-1" strike="noStrike">
                <a:solidFill>
                  <a:srgbClr val="000000"/>
                </a:solidFill>
                <a:latin typeface="Times New Roman"/>
              </a:rPr>
              <a:t> given activations </a:t>
            </a:r>
            <a:r>
              <a:rPr b="0" i="1" lang="en-IN" sz="2600" spc="-1" strike="noStrike">
                <a:solidFill>
                  <a:srgbClr val="000000"/>
                </a:solidFill>
                <a:latin typeface="Times New Roman"/>
              </a:rPr>
              <a:t>a</a:t>
            </a:r>
            <a:r>
              <a:rPr b="0" lang="en-IN" sz="2600" spc="-1" strike="noStrike">
                <a:solidFill>
                  <a:srgbClr val="000000"/>
                </a:solidFill>
                <a:latin typeface="Times New Roman"/>
              </a:rPr>
              <a:t>, which are weighted with the same coefficients as those used on the forward pass. This second phase can be expressed as p(</a:t>
            </a:r>
            <a:r>
              <a:rPr b="0" i="1" lang="en-IN" sz="2600" spc="-1" strike="noStrike">
                <a:solidFill>
                  <a:srgbClr val="000000"/>
                </a:solidFill>
                <a:latin typeface="Times New Roman"/>
              </a:rPr>
              <a:t>x</a:t>
            </a:r>
            <a:r>
              <a:rPr b="0" lang="en-IN" sz="2600" spc="-1" strike="noStrike">
                <a:solidFill>
                  <a:srgbClr val="000000"/>
                </a:solidFill>
                <a:latin typeface="Times New Roman"/>
              </a:rPr>
              <a:t>|</a:t>
            </a:r>
            <a:r>
              <a:rPr b="0" i="1" lang="en-IN" sz="2600" spc="-1" strike="noStrike">
                <a:solidFill>
                  <a:srgbClr val="000000"/>
                </a:solidFill>
                <a:latin typeface="Times New Roman"/>
              </a:rPr>
              <a:t>a</a:t>
            </a:r>
            <a:r>
              <a:rPr b="0" lang="en-IN" sz="2600" spc="-1" strike="noStrike">
                <a:solidFill>
                  <a:srgbClr val="000000"/>
                </a:solidFill>
                <a:latin typeface="Times New Roman"/>
              </a:rPr>
              <a:t>; </a:t>
            </a:r>
            <a:r>
              <a:rPr b="0" i="1" lang="en-IN" sz="2600" spc="-1" strike="noStrike">
                <a:solidFill>
                  <a:srgbClr val="000000"/>
                </a:solidFill>
                <a:latin typeface="Times New Roman"/>
              </a:rPr>
              <a:t>w</a:t>
            </a:r>
            <a:r>
              <a:rPr b="0" lang="en-IN" sz="2600" spc="-1" strike="noStrike">
                <a:solidFill>
                  <a:srgbClr val="000000"/>
                </a:solidFill>
                <a:latin typeface="Times New Roman"/>
              </a:rPr>
              <a:t>).</a:t>
            </a:r>
            <a:endParaRPr b="0" lang="en-IN" sz="2600" spc="-1" strike="noStrike">
              <a:latin typeface="Arial"/>
            </a:endParaRPr>
          </a:p>
          <a:p>
            <a:pPr>
              <a:lnSpc>
                <a:spcPct val="100000"/>
              </a:lnSpc>
              <a:spcBef>
                <a:spcPts val="281"/>
              </a:spcBef>
            </a:pPr>
            <a:endParaRPr b="0" lang="en-IN" sz="26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Times New Roman"/>
              </a:rPr>
              <a:t>Together, those two estimates will lead to generate the joint probability distribution of inputs </a:t>
            </a:r>
            <a:r>
              <a:rPr b="0" i="1" lang="en-IN" sz="2800" spc="-1" strike="noStrike">
                <a:solidFill>
                  <a:srgbClr val="000000"/>
                </a:solidFill>
                <a:latin typeface="Times New Roman"/>
              </a:rPr>
              <a:t>x</a:t>
            </a:r>
            <a:r>
              <a:rPr b="0" lang="en-IN" sz="2800" spc="-1" strike="noStrike">
                <a:solidFill>
                  <a:srgbClr val="000000"/>
                </a:solidFill>
                <a:latin typeface="Times New Roman"/>
              </a:rPr>
              <a:t> and activations </a:t>
            </a:r>
            <a:r>
              <a:rPr b="0" i="1" lang="en-IN" sz="2800" spc="-1" strike="noStrike">
                <a:solidFill>
                  <a:srgbClr val="000000"/>
                </a:solidFill>
                <a:latin typeface="Times New Roman"/>
              </a:rPr>
              <a:t>a</a:t>
            </a:r>
            <a:r>
              <a:rPr b="0" lang="en-IN" sz="2800" spc="-1" strike="noStrike">
                <a:solidFill>
                  <a:srgbClr val="000000"/>
                </a:solidFill>
                <a:latin typeface="Times New Roman"/>
              </a:rPr>
              <a:t>, or p(</a:t>
            </a:r>
            <a:r>
              <a:rPr b="0" i="1" lang="en-IN" sz="2800" spc="-1" strike="noStrike">
                <a:solidFill>
                  <a:srgbClr val="000000"/>
                </a:solidFill>
                <a:latin typeface="Times New Roman"/>
              </a:rPr>
              <a:t>x</a:t>
            </a:r>
            <a:r>
              <a:rPr b="0" lang="en-IN" sz="2800" spc="-1" strike="noStrike">
                <a:solidFill>
                  <a:srgbClr val="000000"/>
                </a:solidFill>
                <a:latin typeface="Times New Roman"/>
              </a:rPr>
              <a:t>, </a:t>
            </a:r>
            <a:r>
              <a:rPr b="0" i="1" lang="en-IN" sz="2800" spc="-1" strike="noStrike">
                <a:solidFill>
                  <a:srgbClr val="000000"/>
                </a:solidFill>
                <a:latin typeface="Times New Roman"/>
              </a:rPr>
              <a:t>a</a:t>
            </a:r>
            <a:r>
              <a:rPr b="0" lang="en-IN" sz="2800" spc="-1" strike="noStrike">
                <a:solidFill>
                  <a:srgbClr val="000000"/>
                </a:solidFill>
                <a:latin typeface="Times New Roman"/>
              </a:rPr>
              <a:t>).</a:t>
            </a:r>
            <a:endParaRPr b="0" lang="en-IN" sz="2800" spc="-1" strike="noStrike">
              <a:latin typeface="Arial"/>
            </a:endParaRPr>
          </a:p>
          <a:p>
            <a:pPr>
              <a:lnSpc>
                <a:spcPct val="100000"/>
              </a:lnSpc>
              <a:spcBef>
                <a:spcPts val="340"/>
              </a:spcBef>
            </a:pPr>
            <a:endParaRPr b="0" lang="en-IN" sz="2800" spc="-1" strike="noStrike">
              <a:latin typeface="Arial"/>
            </a:endParaRPr>
          </a:p>
          <a:p>
            <a:pPr marL="343080" indent="-342360">
              <a:lnSpc>
                <a:spcPct val="100000"/>
              </a:lnSpc>
              <a:spcBef>
                <a:spcPts val="519"/>
              </a:spcBef>
              <a:buClr>
                <a:srgbClr val="000000"/>
              </a:buClr>
              <a:buFont typeface="Arial"/>
              <a:buChar char="•"/>
            </a:pPr>
            <a:r>
              <a:rPr b="1" lang="en-IN" sz="2600" spc="-1" strike="noStrike">
                <a:solidFill>
                  <a:srgbClr val="000000"/>
                </a:solidFill>
                <a:latin typeface="Times New Roman"/>
              </a:rPr>
              <a:t>Reconstruction:-</a:t>
            </a:r>
            <a:r>
              <a:rPr b="0" lang="en-IN" sz="2600" spc="-1" strike="noStrike">
                <a:solidFill>
                  <a:srgbClr val="000000"/>
                </a:solidFill>
                <a:latin typeface="Times New Roman"/>
              </a:rPr>
              <a:t> Making guesses about the probability distribution of the original input,  known as </a:t>
            </a:r>
            <a:r>
              <a:rPr b="0" lang="en-IN" sz="2600" spc="-1" strike="noStrike" u="sng">
                <a:solidFill>
                  <a:srgbClr val="0000ff"/>
                </a:solidFill>
                <a:uFillTx/>
                <a:latin typeface="Times New Roman"/>
                <a:hlinkClick r:id="rId1"/>
              </a:rPr>
              <a:t>generative learning</a:t>
            </a:r>
            <a:r>
              <a:rPr b="0" lang="en-IN" sz="2600" spc="-1" strike="noStrike">
                <a:solidFill>
                  <a:srgbClr val="000000"/>
                </a:solidFill>
                <a:latin typeface="Times New Roman"/>
              </a:rPr>
              <a:t>. </a:t>
            </a:r>
            <a:endParaRPr b="0" lang="en-IN"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fillRef idx="0"/>
          <a:effectRef idx="0"/>
          <a:fontRef idx="minor"/>
        </p:style>
      </p:sp>
      <p:pic>
        <p:nvPicPr>
          <p:cNvPr id="110" name="Picture 2" descr=""/>
          <p:cNvPicPr/>
          <p:nvPr/>
        </p:nvPicPr>
        <p:blipFill>
          <a:blip r:embed="rId1"/>
          <a:stretch/>
        </p:blipFill>
        <p:spPr>
          <a:xfrm>
            <a:off x="533520" y="228600"/>
            <a:ext cx="7848000" cy="4494960"/>
          </a:xfrm>
          <a:prstGeom prst="rect">
            <a:avLst/>
          </a:prstGeom>
          <a:ln w="9360">
            <a:noFill/>
          </a:ln>
        </p:spPr>
      </p:pic>
      <p:sp>
        <p:nvSpPr>
          <p:cNvPr id="111" name="CustomShape 2"/>
          <p:cNvSpPr/>
          <p:nvPr/>
        </p:nvSpPr>
        <p:spPr>
          <a:xfrm>
            <a:off x="304920" y="4800600"/>
            <a:ext cx="8533800" cy="2467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Reconstruction error as the difference between the values of r and the input values.</a:t>
            </a:r>
            <a:endParaRPr b="0" lang="en-IN" sz="2400" spc="-1" strike="noStrike">
              <a:latin typeface="Arial"/>
            </a:endParaRPr>
          </a:p>
          <a:p>
            <a:pPr>
              <a:lnSpc>
                <a:spcPct val="100000"/>
              </a:lnSpc>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Error is then backpropagated and an iterative learning process  continues until an error minimum is reached.</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Approximation of the original input</a:t>
            </a:r>
            <a:endParaRPr b="0" lang="en-IN" sz="4400" spc="-1" strike="noStrike">
              <a:latin typeface="Arial"/>
            </a:endParaRPr>
          </a:p>
        </p:txBody>
      </p:sp>
      <p:sp>
        <p:nvSpPr>
          <p:cNvPr id="1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Let, both the input data and the reconstructions are normal curves of different shapes, which only partially overlap.</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To measure the distance between estimated probability distribution and the ground-truth distribution of the input, RBMs use </a:t>
            </a:r>
            <a:r>
              <a:rPr b="0" lang="en-IN" sz="2400" spc="-1" strike="noStrike" u="sng">
                <a:solidFill>
                  <a:srgbClr val="0000ff"/>
                </a:solidFill>
                <a:uFillTx/>
                <a:latin typeface="Times New Roman"/>
                <a:hlinkClick r:id="rId1"/>
              </a:rPr>
              <a:t>Kullback</a:t>
            </a:r>
            <a:r>
              <a:rPr b="0" lang="en-IN" sz="2400" spc="-1" strike="noStrike" u="sng">
                <a:solidFill>
                  <a:srgbClr val="0000ff"/>
                </a:solidFill>
                <a:uFillTx/>
                <a:latin typeface="Times New Roman"/>
                <a:hlinkClick r:id="rId2"/>
              </a:rPr>
              <a:t> </a:t>
            </a:r>
            <a:r>
              <a:rPr b="0" lang="en-IN" sz="2400" spc="-1" strike="noStrike" u="sng">
                <a:solidFill>
                  <a:srgbClr val="0000ff"/>
                </a:solidFill>
                <a:uFillTx/>
                <a:latin typeface="Times New Roman"/>
                <a:hlinkClick r:id="rId3"/>
              </a:rPr>
              <a:t>Leibler</a:t>
            </a:r>
            <a:r>
              <a:rPr b="0" lang="en-IN" sz="2400" spc="-1" strike="noStrike" u="sng">
                <a:solidFill>
                  <a:srgbClr val="0000ff"/>
                </a:solidFill>
                <a:uFillTx/>
                <a:latin typeface="Times New Roman"/>
                <a:hlinkClick r:id="rId4"/>
              </a:rPr>
              <a:t> Divergence</a:t>
            </a:r>
            <a:r>
              <a:rPr b="0" lang="en-IN" sz="2400" spc="-1" strike="noStrike">
                <a:solidFill>
                  <a:srgbClr val="000000"/>
                </a:solidFill>
                <a:latin typeface="Times New Roman"/>
              </a:rPr>
              <a:t>.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KL-Divergence measures the non-overlapping, or diverging, areas under the two curves.</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 RBM’s optimization algorithm attempts to minimize those areas so that the shared weights, when multiplied by activations of hidden layer one, produce a close approximation of the original input. </a:t>
            </a:r>
            <a:endParaRPr b="0" lang="en-IN"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30492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2700" spc="-1" strike="noStrike">
                <a:solidFill>
                  <a:srgbClr val="000000"/>
                </a:solidFill>
                <a:latin typeface="Times New Roman"/>
              </a:rPr>
              <a:t>The simultaneous probability of ’</a:t>
            </a:r>
            <a:r>
              <a:rPr b="0" i="1" lang="en-IN" sz="2700" spc="-1" strike="noStrike">
                <a:solidFill>
                  <a:srgbClr val="000000"/>
                </a:solidFill>
                <a:latin typeface="Times New Roman"/>
              </a:rPr>
              <a:t>x</a:t>
            </a:r>
            <a:r>
              <a:rPr b="0" lang="en-IN" sz="2700" spc="-1" strike="noStrike">
                <a:solidFill>
                  <a:srgbClr val="000000"/>
                </a:solidFill>
                <a:latin typeface="Times New Roman"/>
              </a:rPr>
              <a:t> given </a:t>
            </a:r>
            <a:r>
              <a:rPr b="0" i="1" lang="en-IN" sz="2700" spc="-1" strike="noStrike">
                <a:solidFill>
                  <a:srgbClr val="000000"/>
                </a:solidFill>
                <a:latin typeface="Times New Roman"/>
              </a:rPr>
              <a:t>a’</a:t>
            </a:r>
            <a:r>
              <a:rPr b="0" lang="en-IN" sz="2700" spc="-1" strike="noStrike">
                <a:solidFill>
                  <a:srgbClr val="000000"/>
                </a:solidFill>
                <a:latin typeface="Times New Roman"/>
              </a:rPr>
              <a:t> and of ’</a:t>
            </a:r>
            <a:r>
              <a:rPr b="0" i="1" lang="en-IN" sz="2700" spc="-1" strike="noStrike">
                <a:solidFill>
                  <a:srgbClr val="000000"/>
                </a:solidFill>
                <a:latin typeface="Times New Roman"/>
              </a:rPr>
              <a:t>a</a:t>
            </a:r>
            <a:r>
              <a:rPr b="0" lang="en-IN" sz="2700" spc="-1" strike="noStrike">
                <a:solidFill>
                  <a:srgbClr val="000000"/>
                </a:solidFill>
                <a:latin typeface="Times New Roman"/>
              </a:rPr>
              <a:t> given </a:t>
            </a:r>
            <a:r>
              <a:rPr b="0" i="1" lang="en-IN" sz="2700" spc="-1" strike="noStrike">
                <a:solidFill>
                  <a:srgbClr val="000000"/>
                </a:solidFill>
                <a:latin typeface="Times New Roman"/>
              </a:rPr>
              <a:t>x’</a:t>
            </a:r>
            <a:r>
              <a:rPr b="0" lang="en-IN" sz="2700" spc="-1" strike="noStrike">
                <a:solidFill>
                  <a:srgbClr val="000000"/>
                </a:solidFill>
                <a:latin typeface="Times New Roman"/>
              </a:rPr>
              <a:t>, expressed as the shared weights between the two layers of the RBM. </a:t>
            </a:r>
            <a:endParaRPr b="0" lang="en-IN" sz="2700" spc="-1" strike="noStrike">
              <a:latin typeface="Arial"/>
            </a:endParaRPr>
          </a:p>
        </p:txBody>
      </p:sp>
      <p:pic>
        <p:nvPicPr>
          <p:cNvPr id="115" name="Picture 2" descr=""/>
          <p:cNvPicPr/>
          <p:nvPr/>
        </p:nvPicPr>
        <p:blipFill>
          <a:blip r:embed="rId1"/>
          <a:stretch/>
        </p:blipFill>
        <p:spPr>
          <a:xfrm>
            <a:off x="304920" y="1447920"/>
            <a:ext cx="7818480" cy="2646720"/>
          </a:xfrm>
          <a:prstGeom prst="rect">
            <a:avLst/>
          </a:prstGeom>
          <a:ln w="9360">
            <a:noFill/>
          </a:ln>
        </p:spPr>
      </p:pic>
      <p:sp>
        <p:nvSpPr>
          <p:cNvPr id="116" name="CustomShape 2"/>
          <p:cNvSpPr/>
          <p:nvPr/>
        </p:nvSpPr>
        <p:spPr>
          <a:xfrm flipV="1">
            <a:off x="380880" y="381600"/>
            <a:ext cx="1065960" cy="837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7" name="CustomShape 3"/>
          <p:cNvSpPr/>
          <p:nvPr/>
        </p:nvSpPr>
        <p:spPr>
          <a:xfrm>
            <a:off x="380880" y="2895480"/>
            <a:ext cx="913680" cy="45504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Times New Roman"/>
                <a:ea typeface="DejaVu Sans"/>
              </a:rPr>
              <a:t>Original input</a:t>
            </a:r>
            <a:endParaRPr b="0" lang="en-IN" sz="1200" spc="-1" strike="noStrike">
              <a:latin typeface="Arial"/>
            </a:endParaRPr>
          </a:p>
        </p:txBody>
      </p:sp>
      <p:sp>
        <p:nvSpPr>
          <p:cNvPr id="118" name="CustomShape 4"/>
          <p:cNvSpPr/>
          <p:nvPr/>
        </p:nvSpPr>
        <p:spPr>
          <a:xfrm flipV="1" rot="16200000">
            <a:off x="3048840" y="2208960"/>
            <a:ext cx="608760" cy="304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9" name="CustomShape 5"/>
          <p:cNvSpPr/>
          <p:nvPr/>
        </p:nvSpPr>
        <p:spPr>
          <a:xfrm>
            <a:off x="2895480" y="2743200"/>
            <a:ext cx="1142280" cy="45504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Times New Roman"/>
                <a:ea typeface="DejaVu Sans"/>
              </a:rPr>
              <a:t>Reconstructed output</a:t>
            </a:r>
            <a:endParaRPr b="0" lang="en-IN" sz="1200" spc="-1" strike="noStrike">
              <a:latin typeface="Arial"/>
            </a:endParaRPr>
          </a:p>
        </p:txBody>
      </p:sp>
      <p:sp>
        <p:nvSpPr>
          <p:cNvPr id="120" name="CustomShape 6"/>
          <p:cNvSpPr/>
          <p:nvPr/>
        </p:nvSpPr>
        <p:spPr>
          <a:xfrm rot="10800000">
            <a:off x="6325560" y="2591640"/>
            <a:ext cx="1294560" cy="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21" name="Picture 1" descr=""/>
          <p:cNvPicPr/>
          <p:nvPr/>
        </p:nvPicPr>
        <p:blipFill>
          <a:blip r:embed="rId2"/>
          <a:stretch/>
        </p:blipFill>
        <p:spPr>
          <a:xfrm>
            <a:off x="457200" y="4114800"/>
            <a:ext cx="8686080" cy="1447200"/>
          </a:xfrm>
          <a:prstGeom prst="rect">
            <a:avLst/>
          </a:prstGeom>
          <a:ln w="9360">
            <a:noFill/>
          </a:ln>
        </p:spPr>
      </p:pic>
      <p:sp>
        <p:nvSpPr>
          <p:cNvPr id="122" name="CustomShape 7"/>
          <p:cNvSpPr/>
          <p:nvPr/>
        </p:nvSpPr>
        <p:spPr>
          <a:xfrm>
            <a:off x="228600" y="5715000"/>
            <a:ext cx="8914680" cy="8215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DejaVu Sans"/>
              </a:rPr>
              <a:t>The process of learning reconstructions is, in a sense, learning which groups of pixels tend to co-occur for a given set of images. </a:t>
            </a:r>
            <a:endParaRPr b="0" lang="en-IN"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000" spc="-1" strike="noStrike">
                <a:solidFill>
                  <a:srgbClr val="000000"/>
                </a:solidFill>
                <a:latin typeface="Times New Roman"/>
              </a:rPr>
              <a:t>KL- Divergence</a:t>
            </a:r>
            <a:endParaRPr b="0" lang="en-IN" sz="4000" spc="-1" strike="noStrike">
              <a:latin typeface="Arial"/>
            </a:endParaRPr>
          </a:p>
        </p:txBody>
      </p:sp>
      <p:sp>
        <p:nvSpPr>
          <p:cNvPr id="124" name="CustomShape 2"/>
          <p:cNvSpPr/>
          <p:nvPr/>
        </p:nvSpPr>
        <p:spPr>
          <a:xfrm>
            <a:off x="457200" y="1371600"/>
            <a:ext cx="8228880" cy="47538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By iteratively adjusting the weights based on the error, an RBM learns to approximate the original data.  </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The weights slowly come to reflect the structure of the input, which is encoded in the activations of the first hidden layer. </a:t>
            </a:r>
            <a:endParaRPr b="0" lang="en-IN" sz="2600" spc="-1" strike="noStrike">
              <a:latin typeface="Arial"/>
            </a:endParaRPr>
          </a:p>
          <a:p>
            <a:pPr>
              <a:lnSpc>
                <a:spcPct val="100000"/>
              </a:lnSpc>
              <a:spcBef>
                <a:spcPts val="241"/>
              </a:spcBef>
            </a:pPr>
            <a:endParaRPr b="0" lang="en-IN" sz="26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learning process looks like two probability distributions converging, step by step.</a:t>
            </a:r>
            <a:endParaRPr b="0" lang="en-IN" sz="2400" spc="-1" strike="noStrike">
              <a:latin typeface="Arial"/>
            </a:endParaRPr>
          </a:p>
          <a:p>
            <a:pPr>
              <a:lnSpc>
                <a:spcPct val="100000"/>
              </a:lnSpc>
              <a:spcBef>
                <a:spcPts val="479"/>
              </a:spcBef>
            </a:pPr>
            <a:endParaRPr b="0" lang="en-IN" sz="2400" spc="-1" strike="noStrike">
              <a:latin typeface="Arial"/>
            </a:endParaRPr>
          </a:p>
        </p:txBody>
      </p:sp>
      <p:pic>
        <p:nvPicPr>
          <p:cNvPr id="125" name="Picture 3" descr=""/>
          <p:cNvPicPr/>
          <p:nvPr/>
        </p:nvPicPr>
        <p:blipFill>
          <a:blip r:embed="rId1"/>
          <a:stretch/>
        </p:blipFill>
        <p:spPr>
          <a:xfrm>
            <a:off x="4038480" y="4343400"/>
            <a:ext cx="2894760" cy="2104200"/>
          </a:xfrm>
          <a:prstGeom prst="rect">
            <a:avLst/>
          </a:prstGeom>
          <a:ln w="9360">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Autoencoder</a:t>
            </a:r>
            <a:endParaRPr b="0" lang="en-IN" sz="4400" spc="-1" strike="noStrike">
              <a:latin typeface="Arial"/>
            </a:endParaRPr>
          </a:p>
        </p:txBody>
      </p:sp>
      <p:sp>
        <p:nvSpPr>
          <p:cNvPr id="1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 </a:t>
            </a:r>
            <a:r>
              <a:rPr b="1" lang="en-IN" sz="2400" spc="-1" strike="noStrike">
                <a:solidFill>
                  <a:srgbClr val="000000"/>
                </a:solidFill>
                <a:latin typeface="Times New Roman"/>
              </a:rPr>
              <a:t>autoencoder</a:t>
            </a:r>
            <a:r>
              <a:rPr b="0" lang="en-IN" sz="2400" spc="-1" strike="noStrike">
                <a:solidFill>
                  <a:srgbClr val="000000"/>
                </a:solidFill>
                <a:latin typeface="Times New Roman"/>
              </a:rPr>
              <a:t> neural network has three layers: an input layer, a hidden (encoding) layer, and a decoding layer.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 autoencoder neural network is an unsupervised Machine learning algorithm that applies backpropagation, setting the target values to be equal to the inputs.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network is trained to reconstruct its inputs, which forces the hidden layer to try to learn good representations of the inputs.</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Hidden layer describes a code used to represent the input.</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Autoencoder</a:t>
            </a:r>
            <a:endParaRPr b="0" lang="en-IN" sz="4400" spc="-1" strike="noStrike">
              <a:latin typeface="Arial"/>
            </a:endParaRPr>
          </a:p>
        </p:txBody>
      </p:sp>
      <p:pic>
        <p:nvPicPr>
          <p:cNvPr id="129" name="Picture 8" descr=""/>
          <p:cNvPicPr/>
          <p:nvPr/>
        </p:nvPicPr>
        <p:blipFill>
          <a:blip r:embed="rId1"/>
          <a:stretch/>
        </p:blipFill>
        <p:spPr>
          <a:xfrm>
            <a:off x="2514600" y="1447920"/>
            <a:ext cx="4037760" cy="3351960"/>
          </a:xfrm>
          <a:prstGeom prst="rect">
            <a:avLst/>
          </a:prstGeom>
          <a:ln w="9360">
            <a:noFill/>
          </a:ln>
        </p:spPr>
      </p:pic>
      <p:sp>
        <p:nvSpPr>
          <p:cNvPr id="130" name="CustomShape 2"/>
          <p:cNvSpPr/>
          <p:nvPr/>
        </p:nvSpPr>
        <p:spPr>
          <a:xfrm>
            <a:off x="380880" y="4876920"/>
            <a:ext cx="8305200" cy="16027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18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The autoencoder tries to learn a function h</a:t>
            </a:r>
            <a:r>
              <a:rPr b="0" lang="en-IN" sz="2400" spc="-1" strike="noStrike" baseline="-25000">
                <a:solidFill>
                  <a:srgbClr val="000000"/>
                </a:solidFill>
                <a:latin typeface="Times New Roman"/>
                <a:ea typeface="DejaVu Sans"/>
              </a:rPr>
              <a:t>W,b</a:t>
            </a:r>
            <a:r>
              <a:rPr b="0" lang="en-IN" sz="2400" spc="-1" strike="noStrike">
                <a:solidFill>
                  <a:srgbClr val="000000"/>
                </a:solidFill>
                <a:latin typeface="Times New Roman"/>
                <a:ea typeface="DejaVu Sans"/>
              </a:rPr>
              <a:t>(</a:t>
            </a:r>
            <a:r>
              <a:rPr b="0" i="1" lang="en-IN" sz="2400" spc="-1" strike="noStrike">
                <a:solidFill>
                  <a:srgbClr val="000000"/>
                </a:solidFill>
                <a:latin typeface="Times New Roman"/>
                <a:ea typeface="DejaVu Sans"/>
              </a:rPr>
              <a:t>x</a:t>
            </a:r>
            <a:r>
              <a:rPr b="0" lang="en-IN" sz="2400" spc="-1" strike="noStrike">
                <a:solidFill>
                  <a:srgbClr val="000000"/>
                </a:solidFill>
                <a:latin typeface="Times New Roman"/>
                <a:ea typeface="DejaVu Sans"/>
              </a:rPr>
              <a:t>) ≈ </a:t>
            </a:r>
            <a:r>
              <a:rPr b="0" i="1" lang="en-IN" sz="2400" spc="-1" strike="noStrike">
                <a:solidFill>
                  <a:srgbClr val="000000"/>
                </a:solidFill>
                <a:latin typeface="Times New Roman"/>
                <a:ea typeface="DejaVu Sans"/>
              </a:rPr>
              <a:t>x</a:t>
            </a:r>
            <a:r>
              <a:rPr b="0" lang="en-IN" sz="2400" spc="-1" strike="noStrike">
                <a:solidFill>
                  <a:srgbClr val="000000"/>
                </a:solidFill>
                <a:latin typeface="Times New Roman"/>
                <a:ea typeface="DejaVu Sans"/>
              </a:rPr>
              <a:t> </a:t>
            </a: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An approximation to the identity function, so as to output  is similar to </a:t>
            </a:r>
            <a:r>
              <a:rPr b="0" i="1" lang="en-IN" sz="2400" spc="-1" strike="noStrike">
                <a:solidFill>
                  <a:srgbClr val="000000"/>
                </a:solidFill>
                <a:latin typeface="Times New Roman"/>
                <a:ea typeface="DejaVu Sans"/>
              </a:rPr>
              <a:t>input.</a:t>
            </a:r>
            <a:br/>
            <a:r>
              <a:rPr b="0" i="1" lang="en-IN" sz="2400" spc="-1" strike="noStrike">
                <a:solidFill>
                  <a:srgbClr val="000000"/>
                </a:solidFill>
                <a:latin typeface="Times New Roman"/>
                <a:ea typeface="DejaVu Sans"/>
              </a:rPr>
              <a:t> </a:t>
            </a:r>
            <a:endParaRPr b="0" lang="en-IN"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Autoencoder</a:t>
            </a:r>
            <a:endParaRPr b="0" lang="en-IN" sz="4400" spc="-1" strike="noStrike">
              <a:latin typeface="Arial"/>
            </a:endParaRPr>
          </a:p>
        </p:txBody>
      </p:sp>
      <p:sp>
        <p:nvSpPr>
          <p:cNvPr id="13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 Encoder function h= </a:t>
            </a:r>
            <a:r>
              <a:rPr b="0" i="1" lang="en-IN" sz="2400" spc="-1" strike="noStrike">
                <a:solidFill>
                  <a:srgbClr val="000000"/>
                </a:solidFill>
                <a:latin typeface="Times New Roman"/>
              </a:rPr>
              <a:t>f</a:t>
            </a:r>
            <a:r>
              <a:rPr b="0" lang="en-IN" sz="2400" spc="-1" strike="noStrike">
                <a:solidFill>
                  <a:srgbClr val="000000"/>
                </a:solidFill>
                <a:latin typeface="Times New Roman"/>
              </a:rPr>
              <a:t>(</a:t>
            </a:r>
            <a:r>
              <a:rPr b="0" i="1" lang="en-IN" sz="2400" spc="-1" strike="noStrike">
                <a:solidFill>
                  <a:srgbClr val="000000"/>
                </a:solidFill>
                <a:latin typeface="Times New Roman"/>
              </a:rPr>
              <a:t>x</a:t>
            </a:r>
            <a:r>
              <a:rPr b="0" lang="en-IN" sz="2400" spc="-1" strike="noStrike">
                <a:solidFill>
                  <a:srgbClr val="000000"/>
                </a:solidFill>
                <a:latin typeface="Times New Roman"/>
              </a:rPr>
              <a:t>)</a:t>
            </a:r>
            <a:r>
              <a:rPr b="0" i="1" lang="en-IN" sz="2400" spc="-1" strike="noStrike">
                <a:solidFill>
                  <a:srgbClr val="000000"/>
                </a:solidFill>
                <a:latin typeface="Times New Roman"/>
              </a:rPr>
              <a:t> </a:t>
            </a:r>
            <a:r>
              <a:rPr b="0" lang="en-IN" sz="2400" spc="-1" strike="noStrike">
                <a:solidFill>
                  <a:srgbClr val="000000"/>
                </a:solidFill>
                <a:latin typeface="Times New Roman"/>
              </a:rPr>
              <a:t>and a Decoder that produces a reconstruction </a:t>
            </a:r>
            <a:r>
              <a:rPr b="0" i="1" lang="en-IN" sz="2400" spc="-1" strike="noStrike">
                <a:solidFill>
                  <a:srgbClr val="000000"/>
                </a:solidFill>
                <a:latin typeface="Times New Roman"/>
              </a:rPr>
              <a:t>r</a:t>
            </a:r>
            <a:r>
              <a:rPr b="0" lang="en-IN" sz="2400" spc="-1" strike="noStrike">
                <a:solidFill>
                  <a:srgbClr val="000000"/>
                </a:solidFill>
                <a:latin typeface="Times New Roman"/>
              </a:rPr>
              <a:t> =</a:t>
            </a:r>
            <a:r>
              <a:rPr b="0" i="1" lang="en-IN" sz="2400" spc="-1" strike="noStrike">
                <a:solidFill>
                  <a:srgbClr val="000000"/>
                </a:solidFill>
                <a:latin typeface="Times New Roman"/>
              </a:rPr>
              <a:t>g</a:t>
            </a:r>
            <a:r>
              <a:rPr b="0" lang="en-IN" sz="2400" spc="-1" strike="noStrike">
                <a:solidFill>
                  <a:srgbClr val="000000"/>
                </a:solidFill>
                <a:latin typeface="Times New Roman"/>
              </a:rPr>
              <a:t>(h).</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i="1" lang="en-IN" sz="2400" spc="-1" strike="noStrike">
                <a:solidFill>
                  <a:srgbClr val="000000"/>
                </a:solidFill>
                <a:latin typeface="Times New Roman"/>
              </a:rPr>
              <a:t>r = g </a:t>
            </a:r>
            <a:r>
              <a:rPr b="0" lang="en-IN" sz="2400" spc="-1" strike="noStrike">
                <a:solidFill>
                  <a:srgbClr val="000000"/>
                </a:solidFill>
                <a:latin typeface="Times New Roman"/>
              </a:rPr>
              <a:t>(</a:t>
            </a:r>
            <a:r>
              <a:rPr b="0" i="1" lang="en-IN" sz="2400" spc="-1" strike="noStrike">
                <a:solidFill>
                  <a:srgbClr val="000000"/>
                </a:solidFill>
                <a:latin typeface="Times New Roman"/>
              </a:rPr>
              <a:t>f</a:t>
            </a:r>
            <a:r>
              <a:rPr b="0" lang="en-IN" sz="2400" spc="-1" strike="noStrike">
                <a:solidFill>
                  <a:srgbClr val="000000"/>
                </a:solidFill>
                <a:latin typeface="Times New Roman"/>
              </a:rPr>
              <a:t>(</a:t>
            </a:r>
            <a:r>
              <a:rPr b="0" i="1" lang="en-IN" sz="2400" spc="-1" strike="noStrike">
                <a:solidFill>
                  <a:srgbClr val="000000"/>
                </a:solidFill>
                <a:latin typeface="Times New Roman"/>
              </a:rPr>
              <a:t>x</a:t>
            </a:r>
            <a:r>
              <a:rPr b="0" lang="en-IN" sz="2400" spc="-1" strike="noStrike">
                <a:solidFill>
                  <a:srgbClr val="000000"/>
                </a:solidFill>
                <a:latin typeface="Times New Roman"/>
              </a:rPr>
              <a:t>))</a:t>
            </a:r>
            <a:r>
              <a:rPr b="0" i="1" lang="en-IN" sz="2400" spc="-1" strike="noStrike">
                <a:solidFill>
                  <a:srgbClr val="000000"/>
                </a:solidFill>
                <a:latin typeface="Times New Roman"/>
              </a:rPr>
              <a:t> </a:t>
            </a:r>
            <a:r>
              <a:rPr b="0" lang="en-IN" sz="2400" spc="-1" strike="noStrike">
                <a:solidFill>
                  <a:srgbClr val="000000"/>
                </a:solidFill>
                <a:latin typeface="Times New Roman"/>
              </a:rPr>
              <a:t>where </a:t>
            </a:r>
            <a:r>
              <a:rPr b="0" i="1" lang="en-IN" sz="2400" spc="-1" strike="noStrike">
                <a:solidFill>
                  <a:srgbClr val="000000"/>
                </a:solidFill>
                <a:latin typeface="Times New Roman"/>
              </a:rPr>
              <a:t>x </a:t>
            </a:r>
            <a:r>
              <a:rPr b="0" lang="en-IN" sz="2400" spc="-1" strike="noStrike">
                <a:solidFill>
                  <a:srgbClr val="000000"/>
                </a:solidFill>
                <a:latin typeface="Times New Roman"/>
              </a:rPr>
              <a:t>is the input and </a:t>
            </a:r>
            <a:r>
              <a:rPr b="0" i="1" lang="en-IN" sz="2400" spc="-1" strike="noStrike">
                <a:solidFill>
                  <a:srgbClr val="000000"/>
                </a:solidFill>
                <a:latin typeface="Times New Roman"/>
              </a:rPr>
              <a:t>r</a:t>
            </a:r>
            <a:r>
              <a:rPr b="0" lang="en-IN" sz="2400" spc="-1" strike="noStrike">
                <a:solidFill>
                  <a:srgbClr val="000000"/>
                </a:solidFill>
                <a:latin typeface="Times New Roman"/>
              </a:rPr>
              <a:t> is the reconstructed output</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Our goal is to have </a:t>
            </a:r>
            <a:r>
              <a:rPr b="0" i="1" lang="en-IN" sz="2400" spc="-1" strike="noStrike">
                <a:solidFill>
                  <a:srgbClr val="000000"/>
                </a:solidFill>
                <a:latin typeface="Times New Roman"/>
              </a:rPr>
              <a:t>r ≈ x</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Stochastic autoencoder uses functions p</a:t>
            </a:r>
            <a:r>
              <a:rPr b="0" lang="en-IN" sz="2400" spc="-1" strike="noStrike" baseline="-25000">
                <a:solidFill>
                  <a:srgbClr val="000000"/>
                </a:solidFill>
                <a:latin typeface="Times New Roman"/>
              </a:rPr>
              <a:t>encoder</a:t>
            </a:r>
            <a:r>
              <a:rPr b="0" lang="en-IN" sz="2400" spc="-1" strike="noStrike">
                <a:solidFill>
                  <a:srgbClr val="000000"/>
                </a:solidFill>
                <a:latin typeface="Times New Roman"/>
              </a:rPr>
              <a:t>(h|x) and p</a:t>
            </a:r>
            <a:r>
              <a:rPr b="0" lang="en-IN" sz="2400" spc="-1" strike="noStrike" baseline="-25000">
                <a:solidFill>
                  <a:srgbClr val="000000"/>
                </a:solidFill>
                <a:latin typeface="Times New Roman"/>
              </a:rPr>
              <a:t>decoder</a:t>
            </a:r>
            <a:r>
              <a:rPr b="0" lang="en-IN" sz="2400" spc="-1" strike="noStrike">
                <a:solidFill>
                  <a:srgbClr val="000000"/>
                </a:solidFill>
                <a:latin typeface="Times New Roman"/>
              </a:rPr>
              <a:t>(x|h).</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a:t>
            </a:r>
            <a:r>
              <a:rPr b="1" lang="en-IN" sz="2400" spc="-1" strike="noStrike">
                <a:solidFill>
                  <a:srgbClr val="000000"/>
                </a:solidFill>
                <a:latin typeface="Times New Roman"/>
              </a:rPr>
              <a:t>undercomplete</a:t>
            </a:r>
            <a:r>
              <a:rPr b="0" lang="en-IN" sz="2400" spc="-1" strike="noStrike">
                <a:solidFill>
                  <a:srgbClr val="000000"/>
                </a:solidFill>
                <a:latin typeface="Times New Roman"/>
              </a:rPr>
              <a:t> AE, restriction of h having smaller dimension than x, in order to capture most salient features of training data distribution.</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Undercomplete Autoencoder</a:t>
            </a:r>
            <a:endParaRPr b="0" lang="en-IN" sz="4400" spc="-1" strike="noStrike">
              <a:latin typeface="Arial"/>
            </a:endParaRPr>
          </a:p>
        </p:txBody>
      </p:sp>
      <p:sp>
        <p:nvSpPr>
          <p:cNvPr id="1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Suppose the inputs </a:t>
            </a:r>
            <a:r>
              <a:rPr b="0" i="1" lang="en-IN" sz="5100" spc="-1" strike="noStrike">
                <a:solidFill>
                  <a:srgbClr val="000000"/>
                </a:solidFill>
                <a:latin typeface="Times New Roman"/>
              </a:rPr>
              <a:t>x</a:t>
            </a:r>
            <a:r>
              <a:rPr b="0" lang="en-IN" sz="5100" spc="-1" strike="noStrike">
                <a:solidFill>
                  <a:srgbClr val="000000"/>
                </a:solidFill>
                <a:latin typeface="Times New Roman"/>
              </a:rPr>
              <a:t> are the pixel intensity values from a 10×10 image (100 pixels) i.e. </a:t>
            </a:r>
            <a:r>
              <a:rPr b="0" i="1" lang="en-IN" sz="5100" spc="-1" strike="noStrike">
                <a:solidFill>
                  <a:srgbClr val="000000"/>
                </a:solidFill>
                <a:latin typeface="Times New Roman"/>
              </a:rPr>
              <a:t>x </a:t>
            </a:r>
            <a:r>
              <a:rPr b="0" lang="en-IN" sz="5100" spc="-1" strike="noStrike">
                <a:solidFill>
                  <a:srgbClr val="000000"/>
                </a:solidFill>
                <a:latin typeface="Symbol"/>
              </a:rPr>
              <a:t></a:t>
            </a:r>
            <a:r>
              <a:rPr b="0" lang="en-IN" sz="5100" spc="-1" strike="noStrike">
                <a:solidFill>
                  <a:srgbClr val="000000"/>
                </a:solidFill>
                <a:latin typeface="Times New Roman"/>
              </a:rPr>
              <a:t> </a:t>
            </a:r>
            <a:r>
              <a:rPr b="0" lang="en-IN" sz="5100" spc="-1" strike="noStrike">
                <a:solidFill>
                  <a:srgbClr val="000000"/>
                </a:solidFill>
                <a:latin typeface="Symbol"/>
              </a:rPr>
              <a:t></a:t>
            </a:r>
            <a:r>
              <a:rPr b="0" lang="en-IN" sz="5100" spc="-1" strike="noStrike" baseline="30000">
                <a:solidFill>
                  <a:srgbClr val="000000"/>
                </a:solidFill>
                <a:latin typeface="Times New Roman"/>
              </a:rPr>
              <a:t>100 </a:t>
            </a:r>
            <a:r>
              <a:rPr b="0" lang="en-IN" sz="5100" spc="-1" strike="noStrike">
                <a:solidFill>
                  <a:srgbClr val="000000"/>
                </a:solidFill>
                <a:latin typeface="Times New Roman"/>
              </a:rPr>
              <a:t>and </a:t>
            </a:r>
            <a:r>
              <a:rPr b="0" i="1" lang="en-IN" sz="5100" spc="-1" strike="noStrike">
                <a:solidFill>
                  <a:srgbClr val="000000"/>
                </a:solidFill>
                <a:latin typeface="Times New Roman"/>
              </a:rPr>
              <a:t>y </a:t>
            </a:r>
            <a:r>
              <a:rPr b="0" lang="en-IN" sz="5100" spc="-1" strike="noStrike">
                <a:solidFill>
                  <a:srgbClr val="000000"/>
                </a:solidFill>
                <a:latin typeface="Symbol"/>
              </a:rPr>
              <a:t></a:t>
            </a:r>
            <a:r>
              <a:rPr b="0" lang="en-IN" sz="5100" spc="-1" strike="noStrike">
                <a:solidFill>
                  <a:srgbClr val="000000"/>
                </a:solidFill>
                <a:latin typeface="Times New Roman"/>
              </a:rPr>
              <a:t> </a:t>
            </a:r>
            <a:r>
              <a:rPr b="0" lang="en-IN" sz="5100" spc="-1" strike="noStrike">
                <a:solidFill>
                  <a:srgbClr val="000000"/>
                </a:solidFill>
                <a:latin typeface="Symbol"/>
              </a:rPr>
              <a:t></a:t>
            </a:r>
            <a:r>
              <a:rPr b="0" lang="en-IN" sz="5100" spc="-1" strike="noStrike" baseline="30000">
                <a:solidFill>
                  <a:srgbClr val="000000"/>
                </a:solidFill>
                <a:latin typeface="Times New Roman"/>
              </a:rPr>
              <a:t>100  </a:t>
            </a:r>
            <a:r>
              <a:rPr b="0" lang="en-IN" sz="5100" spc="-1" strike="noStrike">
                <a:solidFill>
                  <a:srgbClr val="000000"/>
                </a:solidFill>
                <a:latin typeface="Times New Roman"/>
              </a:rPr>
              <a:t>and 50 hidden units in layer L2.</a:t>
            </a:r>
            <a:endParaRPr b="0" lang="en-IN" sz="5100" spc="-1" strike="noStrike">
              <a:latin typeface="Arial"/>
            </a:endParaRPr>
          </a:p>
          <a:p>
            <a:pPr>
              <a:lnSpc>
                <a:spcPct val="100000"/>
              </a:lnSpc>
              <a:spcBef>
                <a:spcPts val="300"/>
              </a:spcBef>
            </a:pPr>
            <a:endParaRPr b="0" lang="en-IN" sz="5100" spc="-1" strike="noStrike">
              <a:latin typeface="Arial"/>
            </a:endParaRPr>
          </a:p>
          <a:p>
            <a:pPr>
              <a:lnSpc>
                <a:spcPct val="100000"/>
              </a:lnSpc>
              <a:spcBef>
                <a:spcPts val="300"/>
              </a:spcBef>
            </a:pPr>
            <a:endParaRPr b="0" lang="en-IN" sz="51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The network learns a ”compressed” representation of the input at the hidden layer and the network tries to ‘reconstruct’ the 100-pixel input </a:t>
            </a:r>
            <a:r>
              <a:rPr b="0" i="1" lang="en-IN" sz="5100" spc="-1" strike="noStrike">
                <a:solidFill>
                  <a:srgbClr val="000000"/>
                </a:solidFill>
                <a:latin typeface="Times New Roman"/>
              </a:rPr>
              <a:t>x </a:t>
            </a:r>
            <a:r>
              <a:rPr b="0" lang="en-IN" sz="5100" spc="-1" strike="noStrike">
                <a:solidFill>
                  <a:srgbClr val="000000"/>
                </a:solidFill>
                <a:latin typeface="Times New Roman"/>
              </a:rPr>
              <a:t>at the output layer.</a:t>
            </a:r>
            <a:endParaRPr b="0" lang="en-IN" sz="5100" spc="-1" strike="noStrike">
              <a:latin typeface="Arial"/>
            </a:endParaRPr>
          </a:p>
          <a:p>
            <a:pPr>
              <a:lnSpc>
                <a:spcPct val="100000"/>
              </a:lnSpc>
              <a:spcBef>
                <a:spcPts val="300"/>
              </a:spcBef>
            </a:pPr>
            <a:endParaRPr b="0" lang="en-IN" sz="5100" spc="-1" strike="noStrike">
              <a:latin typeface="Arial"/>
            </a:endParaRPr>
          </a:p>
          <a:p>
            <a:pPr marL="343080" indent="-342360">
              <a:lnSpc>
                <a:spcPct val="100000"/>
              </a:lnSpc>
              <a:spcBef>
                <a:spcPts val="879"/>
              </a:spcBef>
              <a:buClr>
                <a:srgbClr val="000000"/>
              </a:buClr>
              <a:buFont typeface="Arial"/>
              <a:buChar char="•"/>
            </a:pPr>
            <a:r>
              <a:rPr b="0" lang="en-IN" sz="4400" spc="-1" strike="noStrike">
                <a:solidFill>
                  <a:srgbClr val="000000"/>
                </a:solidFill>
                <a:latin typeface="Times New Roman"/>
              </a:rPr>
              <a:t>This simple autoencoder learns a low-dimensional representation very similar to PCA if some of the input features are correlated.</a:t>
            </a:r>
            <a:endParaRPr b="0" lang="en-IN" sz="4400" spc="-1" strike="noStrike">
              <a:latin typeface="Arial"/>
            </a:endParaRPr>
          </a:p>
          <a:p>
            <a:pPr>
              <a:lnSpc>
                <a:spcPct val="100000"/>
              </a:lnSpc>
              <a:spcBef>
                <a:spcPts val="499"/>
              </a:spcBef>
            </a:pPr>
            <a:endParaRPr b="0" lang="en-IN" sz="44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The algorithm will be able to discover some of those correlations. </a:t>
            </a:r>
            <a:endParaRPr b="0" lang="en-IN" sz="5100" spc="-1" strike="noStrike">
              <a:latin typeface="Arial"/>
            </a:endParaRPr>
          </a:p>
          <a:p>
            <a:pPr>
              <a:lnSpc>
                <a:spcPct val="100000"/>
              </a:lnSpc>
              <a:spcBef>
                <a:spcPts val="519"/>
              </a:spcBef>
            </a:pPr>
            <a:endParaRPr b="0" lang="en-IN" sz="5100" spc="-1" strike="noStrike">
              <a:latin typeface="Arial"/>
            </a:endParaRPr>
          </a:p>
          <a:p>
            <a:pPr marL="343080" indent="-342360">
              <a:lnSpc>
                <a:spcPct val="100000"/>
              </a:lnSpc>
              <a:spcBef>
                <a:spcPts val="879"/>
              </a:spcBef>
              <a:buClr>
                <a:srgbClr val="000000"/>
              </a:buClr>
              <a:buFont typeface="Arial"/>
              <a:buChar char="•"/>
            </a:pPr>
            <a:r>
              <a:rPr b="0" lang="en-IN" sz="4400" spc="-1" strike="noStrike">
                <a:solidFill>
                  <a:srgbClr val="000000"/>
                </a:solidFill>
                <a:latin typeface="Times New Roman"/>
              </a:rPr>
              <a:t>When the decoder is linear and L is the mean squared error, an undercomplete autoencoder learns to span the same subspace as PCA.</a:t>
            </a:r>
            <a:endParaRPr b="0" lang="en-IN" sz="4400" spc="-1" strike="noStrike">
              <a:latin typeface="Arial"/>
            </a:endParaRPr>
          </a:p>
          <a:p>
            <a:pPr marL="343080" indent="-342360">
              <a:lnSpc>
                <a:spcPct val="100000"/>
              </a:lnSpc>
              <a:spcBef>
                <a:spcPts val="641"/>
              </a:spcBef>
            </a:pPr>
            <a:endParaRPr b="0" lang="en-IN" sz="4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Boltzmann Machine</a:t>
            </a:r>
            <a:endParaRPr b="0" lang="en-IN" sz="4400" spc="-1" strike="noStrike">
              <a:latin typeface="Arial"/>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 Boltzmann machine is a network of symmetrically coupled stochastic binary units, can be seen as  the </a:t>
            </a:r>
            <a:r>
              <a:rPr b="0" lang="en-IN" sz="2400" spc="-1" strike="noStrike" u="sng">
                <a:solidFill>
                  <a:srgbClr val="0000ff"/>
                </a:solidFill>
                <a:uFillTx/>
                <a:latin typeface="Times New Roman"/>
                <a:hlinkClick r:id="rId1"/>
              </a:rPr>
              <a:t>stochastic</a:t>
            </a:r>
            <a:r>
              <a:rPr b="0" lang="en-IN" sz="2400" spc="-1" strike="noStrike">
                <a:solidFill>
                  <a:srgbClr val="000000"/>
                </a:solidFill>
                <a:latin typeface="Times New Roman"/>
              </a:rPr>
              <a:t>, </a:t>
            </a:r>
            <a:r>
              <a:rPr b="0" lang="en-IN" sz="2400" spc="-1" strike="noStrike" u="sng">
                <a:solidFill>
                  <a:srgbClr val="0000ff"/>
                </a:solidFill>
                <a:uFillTx/>
                <a:latin typeface="Times New Roman"/>
                <a:hlinkClick r:id="rId2"/>
              </a:rPr>
              <a:t>generative</a:t>
            </a:r>
            <a:r>
              <a:rPr b="0" lang="en-IN" sz="2400" spc="-1" strike="noStrike">
                <a:solidFill>
                  <a:srgbClr val="000000"/>
                </a:solidFill>
                <a:latin typeface="Times New Roman"/>
              </a:rPr>
              <a:t> counterpart of </a:t>
            </a:r>
            <a:r>
              <a:rPr b="0" lang="en-IN" sz="2400" spc="-1" strike="noStrike" u="sng">
                <a:solidFill>
                  <a:srgbClr val="0000ff"/>
                </a:solidFill>
                <a:uFillTx/>
                <a:latin typeface="Times New Roman"/>
                <a:hlinkClick r:id="rId3"/>
              </a:rPr>
              <a:t>Hopfield nets</a:t>
            </a:r>
            <a:r>
              <a:rPr b="0" lang="en-IN" sz="2400" spc="-1" strike="noStrike" u="sng">
                <a:solidFill>
                  <a:srgbClr val="000000"/>
                </a:solidFill>
                <a:uFillTx/>
                <a:latin typeface="Times New Roman"/>
              </a:rPr>
              <a:t> </a:t>
            </a:r>
            <a:r>
              <a:rPr b="0" lang="en-IN" sz="2400" spc="-1" strike="noStrike">
                <a:solidFill>
                  <a:srgbClr val="000000"/>
                </a:solidFill>
                <a:latin typeface="Times New Roman"/>
              </a:rPr>
              <a:t>that make stochastic decisions about whether to be on or off.</a:t>
            </a:r>
            <a:endParaRPr b="0" lang="en-IN" sz="2400" spc="-1" strike="noStrike">
              <a:latin typeface="Arial"/>
            </a:endParaRPr>
          </a:p>
          <a:p>
            <a:pPr>
              <a:lnSpc>
                <a:spcPct val="100000"/>
              </a:lnSpc>
              <a:spcBef>
                <a:spcPts val="1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It contains a set of visible units v ∈ {0, 1}</a:t>
            </a:r>
            <a:r>
              <a:rPr b="0" lang="en-IN" sz="2400" spc="-1" strike="noStrike" baseline="30000">
                <a:solidFill>
                  <a:srgbClr val="000000"/>
                </a:solidFill>
                <a:latin typeface="Times New Roman"/>
              </a:rPr>
              <a:t>D</a:t>
            </a:r>
            <a:r>
              <a:rPr b="0" lang="en-IN" sz="2400" spc="-1" strike="noStrike">
                <a:solidFill>
                  <a:srgbClr val="000000"/>
                </a:solidFill>
                <a:latin typeface="Times New Roman"/>
              </a:rPr>
              <a:t>, and a set of hidden units h ∈ {0, 1}</a:t>
            </a:r>
            <a:r>
              <a:rPr b="0" lang="en-IN" sz="2400" spc="-1" strike="noStrike" baseline="30000">
                <a:solidFill>
                  <a:srgbClr val="000000"/>
                </a:solidFill>
                <a:latin typeface="Times New Roman"/>
              </a:rPr>
              <a:t>P</a:t>
            </a:r>
            <a:endParaRPr b="0" lang="en-IN" sz="2400" spc="-1" strike="noStrike">
              <a:latin typeface="Arial"/>
            </a:endParaRPr>
          </a:p>
        </p:txBody>
      </p:sp>
      <p:pic>
        <p:nvPicPr>
          <p:cNvPr id="86" name="Picture 3" descr=""/>
          <p:cNvPicPr/>
          <p:nvPr/>
        </p:nvPicPr>
        <p:blipFill>
          <a:blip r:embed="rId4"/>
          <a:stretch/>
        </p:blipFill>
        <p:spPr>
          <a:xfrm>
            <a:off x="4089240" y="4536000"/>
            <a:ext cx="2894760" cy="31996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Learning AE</a:t>
            </a:r>
            <a:endParaRPr b="0" lang="en-IN" sz="4400" spc="-1" strike="noStrike">
              <a:latin typeface="Arial"/>
            </a:endParaRPr>
          </a:p>
        </p:txBody>
      </p:sp>
      <p:sp>
        <p:nvSpPr>
          <p:cNvPr id="13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learning process is described simply as minimizing a loss function L(x, g(f(x))).</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When the decoder is linear and L is the mean squared error, an undercomplete autoencoder learns to span the same subspace as PCA.</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 autoencoder trained to perform the copying task has learned the principal subspace of the training data.</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Autoencoders with nonlinear encoder functions </a:t>
            </a:r>
            <a:r>
              <a:rPr b="0" i="1" lang="en-IN" sz="2400" spc="-1" strike="noStrike">
                <a:solidFill>
                  <a:srgbClr val="000000"/>
                </a:solidFill>
                <a:latin typeface="Times New Roman"/>
              </a:rPr>
              <a:t>f</a:t>
            </a:r>
            <a:r>
              <a:rPr b="0" lang="en-IN" sz="2400" spc="-1" strike="noStrike">
                <a:solidFill>
                  <a:srgbClr val="000000"/>
                </a:solidFill>
                <a:latin typeface="Times New Roman"/>
              </a:rPr>
              <a:t> and nonlinear decoder functions </a:t>
            </a:r>
            <a:r>
              <a:rPr b="0" i="1" lang="en-IN" sz="2400" spc="-1" strike="noStrike">
                <a:solidFill>
                  <a:srgbClr val="000000"/>
                </a:solidFill>
                <a:latin typeface="Times New Roman"/>
              </a:rPr>
              <a:t>g </a:t>
            </a:r>
            <a:r>
              <a:rPr b="0" lang="en-IN" sz="2400" spc="-1" strike="noStrike">
                <a:solidFill>
                  <a:srgbClr val="000000"/>
                </a:solidFill>
                <a:latin typeface="Times New Roman"/>
              </a:rPr>
              <a:t>can thus learn a more powerful nonlinear generalization of PCA.</a:t>
            </a:r>
            <a:endParaRPr b="0" lang="en-IN"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Overcomplete and Regularized autoencoders </a:t>
            </a:r>
            <a:endParaRPr b="0" lang="en-IN" sz="4400" spc="-1" strike="noStrike">
              <a:latin typeface="Arial"/>
            </a:endParaRPr>
          </a:p>
        </p:txBody>
      </p:sp>
      <p:sp>
        <p:nvSpPr>
          <p:cNvPr id="1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overcomplete AE, the hidden code has dimension greater than the input.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these cases, even a linear encoder and linear decoder can learn to copy the input to the output without learning anything useful about the data distribution.</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Regularized AEs use a loss function that encourages the model to have other properties besides the ability to copy its input to its output.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These other properties include sparsity of the representation, smallness of the derivative of the representation, and robustness to noise or to missing inputs. </a:t>
            </a:r>
            <a:endParaRPr b="0" lang="en-IN"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8228880" cy="1142280"/>
          </a:xfrm>
          <a:prstGeom prst="rect">
            <a:avLst/>
          </a:prstGeom>
          <a:noFill/>
          <a:ln>
            <a:noFill/>
          </a:ln>
        </p:spPr>
        <p:style>
          <a:lnRef idx="0"/>
          <a:fillRef idx="0"/>
          <a:effectRef idx="0"/>
          <a:fontRef idx="minor"/>
        </p:style>
      </p:sp>
      <p:pic>
        <p:nvPicPr>
          <p:cNvPr id="140" name="Picture 2" descr=""/>
          <p:cNvPicPr/>
          <p:nvPr/>
        </p:nvPicPr>
        <p:blipFill>
          <a:blip r:embed="rId1"/>
          <a:stretch/>
        </p:blipFill>
        <p:spPr>
          <a:xfrm>
            <a:off x="0" y="457200"/>
            <a:ext cx="9143280" cy="5668200"/>
          </a:xfrm>
          <a:prstGeom prst="rect">
            <a:avLst/>
          </a:prstGeom>
          <a:ln w="9360">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8228880" cy="1142280"/>
          </a:xfrm>
          <a:prstGeom prst="rect">
            <a:avLst/>
          </a:prstGeom>
          <a:noFill/>
          <a:ln>
            <a:noFill/>
          </a:ln>
        </p:spPr>
        <p:style>
          <a:lnRef idx="0"/>
          <a:fillRef idx="0"/>
          <a:effectRef idx="0"/>
          <a:fontRef idx="minor"/>
        </p:style>
      </p:sp>
      <p:pic>
        <p:nvPicPr>
          <p:cNvPr id="142" name="Picture 2" descr=""/>
          <p:cNvPicPr/>
          <p:nvPr/>
        </p:nvPicPr>
        <p:blipFill>
          <a:blip r:embed="rId1"/>
          <a:stretch/>
        </p:blipFill>
        <p:spPr>
          <a:xfrm>
            <a:off x="1230480" y="1600200"/>
            <a:ext cx="6682320" cy="4525200"/>
          </a:xfrm>
          <a:prstGeom prst="rect">
            <a:avLst/>
          </a:prstGeom>
          <a:ln w="9360">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8228880" cy="1142280"/>
          </a:xfrm>
          <a:prstGeom prst="rect">
            <a:avLst/>
          </a:prstGeom>
          <a:noFill/>
          <a:ln>
            <a:noFill/>
          </a:ln>
        </p:spPr>
        <p:style>
          <a:lnRef idx="0"/>
          <a:fillRef idx="0"/>
          <a:effectRef idx="0"/>
          <a:fontRef idx="minor"/>
        </p:style>
      </p:sp>
      <p:pic>
        <p:nvPicPr>
          <p:cNvPr id="144" name="Picture 2" descr=""/>
          <p:cNvPicPr/>
          <p:nvPr/>
        </p:nvPicPr>
        <p:blipFill>
          <a:blip r:embed="rId1"/>
          <a:stretch/>
        </p:blipFill>
        <p:spPr>
          <a:xfrm>
            <a:off x="1315440" y="1600200"/>
            <a:ext cx="6512760" cy="4525200"/>
          </a:xfrm>
          <a:prstGeom prst="rect">
            <a:avLst/>
          </a:prstGeom>
          <a:ln w="9360">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Introducing CNN</a:t>
            </a:r>
            <a:endParaRPr b="0" lang="en-IN" sz="4400" spc="-1" strike="noStrike">
              <a:latin typeface="Arial"/>
            </a:endParaRPr>
          </a:p>
        </p:txBody>
      </p:sp>
      <p:sp>
        <p:nvSpPr>
          <p:cNvPr id="14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Every neuron in the network is connected to every neuron in adjacent layers.</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For the 28×28 pixel images the network has 784784 (=28×28) input neurons.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We then trained the network's weights and biases so that the network's output would correctly identify the input image: '0', '1', '2', ..., '8', or '9'.</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However, the network architecture does not take into account the spatial structure of the images. </a:t>
            </a:r>
            <a:endParaRPr b="0" lang="en-IN"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880" cy="1142280"/>
          </a:xfrm>
          <a:prstGeom prst="rect">
            <a:avLst/>
          </a:prstGeom>
          <a:noFill/>
          <a:ln>
            <a:noFill/>
          </a:ln>
        </p:spPr>
        <p:style>
          <a:lnRef idx="0"/>
          <a:fillRef idx="0"/>
          <a:effectRef idx="0"/>
          <a:fontRef idx="minor"/>
        </p:style>
      </p:sp>
      <p:pic>
        <p:nvPicPr>
          <p:cNvPr id="148" name="Picture 2" descr=""/>
          <p:cNvPicPr/>
          <p:nvPr/>
        </p:nvPicPr>
        <p:blipFill>
          <a:blip r:embed="rId1"/>
          <a:stretch/>
        </p:blipFill>
        <p:spPr>
          <a:xfrm>
            <a:off x="228600" y="0"/>
            <a:ext cx="8686080" cy="6857280"/>
          </a:xfrm>
          <a:prstGeom prst="rect">
            <a:avLst/>
          </a:prstGeom>
          <a:ln w="9360">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Convolution Neural Net</a:t>
            </a:r>
            <a:endParaRPr b="0" lang="en-IN" sz="4400" spc="-1" strike="noStrike">
              <a:latin typeface="Arial"/>
            </a:endParaRPr>
          </a:p>
        </p:txBody>
      </p:sp>
      <p:sp>
        <p:nvSpPr>
          <p:cNvPr id="15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structure of CNN is inspired by the complex arrangement of simple and complex cells of visual cortex.</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Simple cells (convolution layer) are connected to a small subregion of the previous layer and need tiled to cover the entire visual space.</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Complex cells (Pooling layer) combine the activation of simple cells to add robustness to small translation.</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After several convolution and pooling layers, the activation of last convolution layer are fed into one or more dense layers to carry out the final classification task.</a:t>
            </a:r>
            <a:endParaRPr b="0" lang="en-IN"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Convolution Neural Network</a:t>
            </a:r>
            <a:endParaRPr b="0" lang="en-IN" sz="4400" spc="-1" strike="noStrike">
              <a:latin typeface="Arial"/>
            </a:endParaRPr>
          </a:p>
        </p:txBody>
      </p:sp>
      <p:sp>
        <p:nvSpPr>
          <p:cNvPr id="15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CNNs use a special architecture which is particularly well-adapted to classify images.</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Convolutional neural networks use three basic ideas: </a:t>
            </a:r>
            <a:r>
              <a:rPr b="0" i="1" lang="en-IN" sz="2400" spc="-1" strike="noStrike">
                <a:solidFill>
                  <a:srgbClr val="000000"/>
                </a:solidFill>
                <a:latin typeface="Times New Roman"/>
              </a:rPr>
              <a:t>local receptive fields</a:t>
            </a:r>
            <a:r>
              <a:rPr b="0" lang="en-IN" sz="2400" spc="-1" strike="noStrike">
                <a:solidFill>
                  <a:srgbClr val="000000"/>
                </a:solidFill>
                <a:latin typeface="Times New Roman"/>
              </a:rPr>
              <a:t>, </a:t>
            </a:r>
            <a:r>
              <a:rPr b="0" i="1" lang="en-IN" sz="2400" spc="-1" strike="noStrike">
                <a:solidFill>
                  <a:srgbClr val="000000"/>
                </a:solidFill>
                <a:latin typeface="Times New Roman"/>
              </a:rPr>
              <a:t>shared weights</a:t>
            </a:r>
            <a:r>
              <a:rPr b="0" lang="en-IN" sz="2400" spc="-1" strike="noStrike">
                <a:solidFill>
                  <a:srgbClr val="000000"/>
                </a:solidFill>
                <a:latin typeface="Times New Roman"/>
              </a:rPr>
              <a:t>, and </a:t>
            </a:r>
            <a:r>
              <a:rPr b="0" i="1" lang="en-IN" sz="2400" spc="-1" strike="noStrike">
                <a:solidFill>
                  <a:srgbClr val="000000"/>
                </a:solidFill>
                <a:latin typeface="Times New Roman"/>
              </a:rPr>
              <a:t>pooling</a:t>
            </a:r>
            <a:r>
              <a:rPr b="0" lang="en-IN" sz="2400" spc="-1" strike="noStrike">
                <a:solidFill>
                  <a:srgbClr val="000000"/>
                </a:solidFill>
                <a:latin typeface="Times New Roman"/>
              </a:rPr>
              <a:t>.</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a convolutional net, the 28×28 pixel intensities using as inputs.</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Connect the input pixels to a layer of hidden neurons where connections are made in small, localized regions of the input image.</a:t>
            </a:r>
            <a:endParaRPr b="0" lang="en-IN" sz="2400" spc="-1" strike="noStrike">
              <a:latin typeface="Arial"/>
            </a:endParaRPr>
          </a:p>
          <a:p>
            <a:pPr>
              <a:lnSpc>
                <a:spcPct val="100000"/>
              </a:lnSpc>
              <a:spcBef>
                <a:spcPts val="261"/>
              </a:spcBef>
            </a:pPr>
            <a:endParaRPr b="0" lang="en-IN"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Local Receptive field</a:t>
            </a:r>
            <a:endParaRPr b="0" lang="en-IN" sz="4400" spc="-1" strike="noStrike">
              <a:latin typeface="Arial"/>
            </a:endParaRPr>
          </a:p>
        </p:txBody>
      </p:sp>
      <p:pic>
        <p:nvPicPr>
          <p:cNvPr id="154" name="Picture 2" descr=""/>
          <p:cNvPicPr/>
          <p:nvPr/>
        </p:nvPicPr>
        <p:blipFill>
          <a:blip r:embed="rId1"/>
          <a:stretch/>
        </p:blipFill>
        <p:spPr>
          <a:xfrm>
            <a:off x="2819520" y="2286000"/>
            <a:ext cx="3361680" cy="2456640"/>
          </a:xfrm>
          <a:prstGeom prst="rect">
            <a:avLst/>
          </a:prstGeom>
          <a:ln w="9360">
            <a:noFill/>
          </a:ln>
        </p:spPr>
      </p:pic>
      <p:sp>
        <p:nvSpPr>
          <p:cNvPr id="155" name="CustomShape 2"/>
          <p:cNvSpPr/>
          <p:nvPr/>
        </p:nvSpPr>
        <p:spPr>
          <a:xfrm>
            <a:off x="380880" y="1523880"/>
            <a:ext cx="8076600" cy="8215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DejaVu Sans"/>
              </a:rPr>
              <a:t>Each neuron in the first hidden layer will be connected to a small region of the input neurons</a:t>
            </a:r>
            <a:endParaRPr b="0" lang="en-IN" sz="2400" spc="-1" strike="noStrike">
              <a:latin typeface="Arial"/>
            </a:endParaRPr>
          </a:p>
        </p:txBody>
      </p:sp>
      <p:sp>
        <p:nvSpPr>
          <p:cNvPr id="156" name="CustomShape 3"/>
          <p:cNvSpPr/>
          <p:nvPr/>
        </p:nvSpPr>
        <p:spPr>
          <a:xfrm>
            <a:off x="5791320" y="4267080"/>
            <a:ext cx="21330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Hidden neuron</a:t>
            </a:r>
            <a:endParaRPr b="0" lang="en-IN" sz="1800" spc="-1" strike="noStrike">
              <a:latin typeface="Arial"/>
            </a:endParaRPr>
          </a:p>
        </p:txBody>
      </p:sp>
      <p:sp>
        <p:nvSpPr>
          <p:cNvPr id="157" name="CustomShape 4"/>
          <p:cNvSpPr/>
          <p:nvPr/>
        </p:nvSpPr>
        <p:spPr>
          <a:xfrm>
            <a:off x="457200" y="5029200"/>
            <a:ext cx="8686080" cy="13698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The region in the input image is called the </a:t>
            </a:r>
            <a:r>
              <a:rPr b="0" i="1" lang="en-IN" sz="2400" spc="-1" strike="noStrike">
                <a:solidFill>
                  <a:srgbClr val="000000"/>
                </a:solidFill>
                <a:latin typeface="Times New Roman"/>
                <a:ea typeface="DejaVu Sans"/>
              </a:rPr>
              <a:t>local receptive field</a:t>
            </a:r>
            <a:r>
              <a:rPr b="0" lang="en-IN" sz="2400" spc="-1" strike="noStrike">
                <a:solidFill>
                  <a:srgbClr val="000000"/>
                </a:solidFill>
                <a:latin typeface="Times New Roman"/>
                <a:ea typeface="DejaVu Sans"/>
              </a:rPr>
              <a:t> for the hidden neuron. </a:t>
            </a:r>
            <a:endParaRPr b="0" lang="en-IN" sz="2400" spc="-1" strike="noStrike">
              <a:latin typeface="Arial"/>
            </a:endParaRPr>
          </a:p>
          <a:p>
            <a:pPr>
              <a:lnSpc>
                <a:spcPct val="100000"/>
              </a:lnSpc>
            </a:pPr>
            <a:endParaRPr b="0" lang="en-IN" sz="2400" spc="-1" strike="noStrike">
              <a:latin typeface="Arial"/>
            </a:endParaRPr>
          </a:p>
          <a:p>
            <a:pPr marL="216000" indent="-215640">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Each connection learns a weight.</a:t>
            </a:r>
            <a:endParaRPr b="0" lang="en-IN"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45720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The stochastic dynamics of a Boltzmann machine</a:t>
            </a:r>
            <a:br/>
            <a:endParaRPr b="0" lang="en-IN" sz="4400" spc="-1" strike="noStrike">
              <a:latin typeface="Arial"/>
            </a:endParaRPr>
          </a:p>
        </p:txBody>
      </p:sp>
      <p:sp>
        <p:nvSpPr>
          <p:cNvPr id="88" name="CustomShape 2"/>
          <p:cNvSpPr/>
          <p:nvPr/>
        </p:nvSpPr>
        <p:spPr>
          <a:xfrm>
            <a:off x="457200" y="167652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0" lang="en-IN" sz="6000" spc="-1" strike="noStrike">
                <a:solidFill>
                  <a:srgbClr val="000000"/>
                </a:solidFill>
                <a:latin typeface="Times New Roman"/>
              </a:rPr>
              <a:t>Unit </a:t>
            </a:r>
            <a:r>
              <a:rPr b="0" i="1" lang="en-IN" sz="6000" spc="-1" strike="noStrike">
                <a:solidFill>
                  <a:srgbClr val="000000"/>
                </a:solidFill>
                <a:latin typeface="Times New Roman"/>
              </a:rPr>
              <a:t>i</a:t>
            </a:r>
            <a:r>
              <a:rPr b="0" lang="en-IN" sz="6000" spc="-1" strike="noStrike">
                <a:solidFill>
                  <a:srgbClr val="000000"/>
                </a:solidFill>
                <a:latin typeface="Times New Roman"/>
              </a:rPr>
              <a:t> updating its binary state based on  connections coming from other active units </a:t>
            </a:r>
            <a:r>
              <a:rPr b="0" i="1" lang="en-IN" sz="6000" spc="-1" strike="noStrike">
                <a:solidFill>
                  <a:srgbClr val="000000"/>
                </a:solidFill>
                <a:latin typeface="Times New Roman"/>
              </a:rPr>
              <a:t>j</a:t>
            </a:r>
            <a:r>
              <a:rPr b="0" lang="en-IN" sz="6000" spc="-1" strike="noStrike">
                <a:solidFill>
                  <a:srgbClr val="000000"/>
                </a:solidFill>
                <a:latin typeface="Times New Roman"/>
              </a:rPr>
              <a:t>: z</a:t>
            </a:r>
            <a:r>
              <a:rPr b="0" i="1" lang="en-IN" sz="6000" spc="-1" strike="noStrike" baseline="-25000">
                <a:solidFill>
                  <a:srgbClr val="000000"/>
                </a:solidFill>
                <a:latin typeface="Times New Roman"/>
              </a:rPr>
              <a:t>i</a:t>
            </a:r>
            <a:r>
              <a:rPr b="0" lang="en-IN" sz="6000" spc="-1" strike="noStrike">
                <a:solidFill>
                  <a:srgbClr val="000000"/>
                </a:solidFill>
                <a:latin typeface="Times New Roman"/>
              </a:rPr>
              <a:t> = b</a:t>
            </a:r>
            <a:r>
              <a:rPr b="0" i="1" lang="en-IN" sz="6000" spc="-1" strike="noStrike" baseline="-25000">
                <a:solidFill>
                  <a:srgbClr val="000000"/>
                </a:solidFill>
                <a:latin typeface="Times New Roman"/>
              </a:rPr>
              <a:t>i</a:t>
            </a:r>
            <a:r>
              <a:rPr b="0" lang="en-IN" sz="6000" spc="-1" strike="noStrike">
                <a:solidFill>
                  <a:srgbClr val="000000"/>
                </a:solidFill>
                <a:latin typeface="Times New Roman"/>
              </a:rPr>
              <a:t> + </a:t>
            </a:r>
            <a:r>
              <a:rPr b="0" lang="en-IN" sz="6000" spc="-1" strike="noStrike">
                <a:solidFill>
                  <a:srgbClr val="000000"/>
                </a:solidFill>
                <a:latin typeface="Symbol"/>
              </a:rPr>
              <a:t></a:t>
            </a:r>
            <a:r>
              <a:rPr b="0" i="1" lang="en-IN" sz="6000" spc="-1" strike="noStrike" baseline="-25000">
                <a:solidFill>
                  <a:srgbClr val="000000"/>
                </a:solidFill>
                <a:latin typeface="Times New Roman"/>
              </a:rPr>
              <a:t>j</a:t>
            </a:r>
            <a:r>
              <a:rPr b="0" lang="en-IN" sz="6000" spc="-1" strike="noStrike">
                <a:solidFill>
                  <a:srgbClr val="000000"/>
                </a:solidFill>
                <a:latin typeface="Times New Roman"/>
              </a:rPr>
              <a:t> s</a:t>
            </a:r>
            <a:r>
              <a:rPr b="0" i="1" lang="en-IN" sz="6000" spc="-1" strike="noStrike" baseline="-25000">
                <a:solidFill>
                  <a:srgbClr val="000000"/>
                </a:solidFill>
                <a:latin typeface="Times New Roman"/>
              </a:rPr>
              <a:t>j</a:t>
            </a:r>
            <a:r>
              <a:rPr b="0" lang="en-IN" sz="6000" spc="-1" strike="noStrike">
                <a:solidFill>
                  <a:srgbClr val="000000"/>
                </a:solidFill>
                <a:latin typeface="Times New Roman"/>
              </a:rPr>
              <a:t> </a:t>
            </a:r>
            <a:r>
              <a:rPr b="0" i="1" lang="en-IN" sz="6000" spc="-1" strike="noStrike">
                <a:solidFill>
                  <a:srgbClr val="000000"/>
                </a:solidFill>
                <a:latin typeface="Times New Roman"/>
              </a:rPr>
              <a:t>w</a:t>
            </a:r>
            <a:r>
              <a:rPr b="0" i="1" lang="en-IN" sz="6000" spc="-1" strike="noStrike" baseline="-25000">
                <a:solidFill>
                  <a:srgbClr val="000000"/>
                </a:solidFill>
                <a:latin typeface="Times New Roman"/>
              </a:rPr>
              <a:t>ij </a:t>
            </a:r>
            <a:r>
              <a:rPr b="0" lang="en-IN" sz="6000" spc="-1" strike="noStrike">
                <a:solidFill>
                  <a:srgbClr val="000000"/>
                </a:solidFill>
                <a:latin typeface="Times New Roman"/>
              </a:rPr>
              <a:t> </a:t>
            </a:r>
            <a:endParaRPr b="0" lang="en-IN" sz="6000" spc="-1" strike="noStrike">
              <a:latin typeface="Arial"/>
            </a:endParaRPr>
          </a:p>
          <a:p>
            <a:pPr>
              <a:lnSpc>
                <a:spcPct val="100000"/>
              </a:lnSpc>
              <a:spcBef>
                <a:spcPts val="601"/>
              </a:spcBef>
            </a:pPr>
            <a:endParaRPr b="0" lang="en-IN" sz="6000" spc="-1" strike="noStrike">
              <a:latin typeface="Arial"/>
            </a:endParaRPr>
          </a:p>
          <a:p>
            <a:pPr marL="343080" indent="-342360">
              <a:lnSpc>
                <a:spcPct val="100000"/>
              </a:lnSpc>
              <a:spcBef>
                <a:spcPts val="1199"/>
              </a:spcBef>
              <a:buClr>
                <a:srgbClr val="000000"/>
              </a:buClr>
              <a:buFont typeface="Arial"/>
              <a:buChar char="•"/>
            </a:pPr>
            <a:r>
              <a:rPr b="0" i="1" lang="en-IN" sz="6000" spc="-1" strike="noStrike">
                <a:solidFill>
                  <a:srgbClr val="000000"/>
                </a:solidFill>
                <a:latin typeface="Times New Roman"/>
              </a:rPr>
              <a:t>w</a:t>
            </a:r>
            <a:r>
              <a:rPr b="0" i="1" lang="en-IN" sz="6000" spc="-1" strike="noStrike" baseline="-25000">
                <a:solidFill>
                  <a:srgbClr val="000000"/>
                </a:solidFill>
                <a:latin typeface="Times New Roman"/>
              </a:rPr>
              <a:t>ij  </a:t>
            </a:r>
            <a:r>
              <a:rPr b="0" lang="en-IN" sz="6000" spc="-1" strike="noStrike">
                <a:solidFill>
                  <a:srgbClr val="000000"/>
                </a:solidFill>
                <a:latin typeface="Times New Roman"/>
              </a:rPr>
              <a:t>is the weight between </a:t>
            </a:r>
            <a:r>
              <a:rPr b="0" i="1" lang="en-IN" sz="6000" spc="-1" strike="noStrike">
                <a:solidFill>
                  <a:srgbClr val="000000"/>
                </a:solidFill>
                <a:latin typeface="Times New Roman"/>
              </a:rPr>
              <a:t>i</a:t>
            </a:r>
            <a:r>
              <a:rPr b="0" lang="en-IN" sz="6000" spc="-1" strike="noStrike">
                <a:solidFill>
                  <a:srgbClr val="000000"/>
                </a:solidFill>
                <a:latin typeface="Times New Roman"/>
              </a:rPr>
              <a:t> and </a:t>
            </a:r>
            <a:r>
              <a:rPr b="0" i="1" lang="en-IN" sz="6000" spc="-1" strike="noStrike">
                <a:solidFill>
                  <a:srgbClr val="000000"/>
                </a:solidFill>
                <a:latin typeface="Times New Roman"/>
              </a:rPr>
              <a:t>j</a:t>
            </a:r>
            <a:r>
              <a:rPr b="0" lang="en-IN" sz="6000" spc="-1" strike="noStrike">
                <a:solidFill>
                  <a:srgbClr val="000000"/>
                </a:solidFill>
                <a:latin typeface="Times New Roman"/>
              </a:rPr>
              <a:t>, and  s</a:t>
            </a:r>
            <a:r>
              <a:rPr b="0" i="1" lang="en-IN" sz="6000" spc="-1" strike="noStrike" baseline="-25000">
                <a:solidFill>
                  <a:srgbClr val="000000"/>
                </a:solidFill>
                <a:latin typeface="Times New Roman"/>
              </a:rPr>
              <a:t>j </a:t>
            </a:r>
            <a:r>
              <a:rPr b="0" lang="en-IN" sz="6000" spc="-1" strike="noStrike">
                <a:solidFill>
                  <a:srgbClr val="000000"/>
                </a:solidFill>
                <a:latin typeface="Times New Roman"/>
              </a:rPr>
              <a:t> is 1 if unit </a:t>
            </a:r>
            <a:r>
              <a:rPr b="0" i="1" lang="en-IN" sz="6000" spc="-1" strike="noStrike">
                <a:solidFill>
                  <a:srgbClr val="000000"/>
                </a:solidFill>
                <a:latin typeface="Times New Roman"/>
              </a:rPr>
              <a:t>j</a:t>
            </a:r>
            <a:r>
              <a:rPr b="0" lang="en-IN" sz="6000" spc="-1" strike="noStrike">
                <a:solidFill>
                  <a:srgbClr val="000000"/>
                </a:solidFill>
                <a:latin typeface="Times New Roman"/>
              </a:rPr>
              <a:t> is on and 0 otherwise.</a:t>
            </a:r>
            <a:endParaRPr b="0" lang="en-IN" sz="6000" spc="-1" strike="noStrike">
              <a:latin typeface="Arial"/>
            </a:endParaRPr>
          </a:p>
          <a:p>
            <a:pPr>
              <a:lnSpc>
                <a:spcPct val="100000"/>
              </a:lnSpc>
              <a:spcBef>
                <a:spcPts val="601"/>
              </a:spcBef>
            </a:pPr>
            <a:endParaRPr b="0" lang="en-IN" sz="6000" spc="-1" strike="noStrike">
              <a:latin typeface="Arial"/>
            </a:endParaRPr>
          </a:p>
          <a:p>
            <a:pPr marL="343080" indent="-342360">
              <a:lnSpc>
                <a:spcPct val="100000"/>
              </a:lnSpc>
              <a:spcBef>
                <a:spcPts val="1001"/>
              </a:spcBef>
              <a:buClr>
                <a:srgbClr val="000000"/>
              </a:buClr>
              <a:buFont typeface="Arial"/>
              <a:buChar char="•"/>
            </a:pPr>
            <a:r>
              <a:rPr b="0" lang="en-IN" sz="5000" spc="-1" strike="noStrike">
                <a:solidFill>
                  <a:srgbClr val="000000"/>
                </a:solidFill>
                <a:latin typeface="Times New Roman"/>
              </a:rPr>
              <a:t>Unit </a:t>
            </a:r>
            <a:r>
              <a:rPr b="0" i="1" lang="en-IN" sz="5000" spc="-1" strike="noStrike">
                <a:solidFill>
                  <a:srgbClr val="000000"/>
                </a:solidFill>
                <a:latin typeface="Times New Roman"/>
              </a:rPr>
              <a:t>i</a:t>
            </a:r>
            <a:r>
              <a:rPr b="0" lang="en-IN" sz="5000" spc="-1" strike="noStrike">
                <a:solidFill>
                  <a:srgbClr val="000000"/>
                </a:solidFill>
                <a:latin typeface="Times New Roman"/>
              </a:rPr>
              <a:t> then turns on with a probability given by the logistic function: </a:t>
            </a:r>
            <a:endParaRPr b="0" lang="en-IN" sz="5000" spc="-1" strike="noStrike">
              <a:latin typeface="Arial"/>
            </a:endParaRPr>
          </a:p>
          <a:p>
            <a:pPr marL="343080" indent="-342360">
              <a:lnSpc>
                <a:spcPct val="100000"/>
              </a:lnSpc>
              <a:spcBef>
                <a:spcPts val="1001"/>
              </a:spcBef>
              <a:buClr>
                <a:srgbClr val="000000"/>
              </a:buClr>
              <a:buFont typeface="Arial"/>
              <a:buChar char="•"/>
            </a:pPr>
            <a:r>
              <a:rPr b="0" lang="en-IN" sz="5000" spc="-1" strike="noStrike">
                <a:solidFill>
                  <a:srgbClr val="000000"/>
                </a:solidFill>
                <a:latin typeface="Times New Roman"/>
              </a:rPr>
              <a:t>p(s</a:t>
            </a:r>
            <a:r>
              <a:rPr b="0" i="1" lang="en-IN" sz="5000" spc="-1" strike="noStrike" baseline="-25000">
                <a:solidFill>
                  <a:srgbClr val="000000"/>
                </a:solidFill>
                <a:latin typeface="Times New Roman"/>
              </a:rPr>
              <a:t>i</a:t>
            </a:r>
            <a:r>
              <a:rPr b="0" lang="en-IN" sz="5000" spc="-1" strike="noStrike">
                <a:solidFill>
                  <a:srgbClr val="000000"/>
                </a:solidFill>
                <a:latin typeface="Times New Roman"/>
              </a:rPr>
              <a:t> =1) =  1/ 1 + e</a:t>
            </a:r>
            <a:r>
              <a:rPr b="0" lang="en-IN" sz="5000" spc="-1" strike="noStrike" baseline="30000">
                <a:solidFill>
                  <a:srgbClr val="000000"/>
                </a:solidFill>
                <a:latin typeface="Times New Roman"/>
              </a:rPr>
              <a:t>-z</a:t>
            </a:r>
            <a:r>
              <a:rPr b="0" i="1" lang="en-IN" sz="5000" spc="-1" strike="noStrike" baseline="30000">
                <a:solidFill>
                  <a:srgbClr val="000000"/>
                </a:solidFill>
                <a:latin typeface="Times New Roman"/>
              </a:rPr>
              <a:t>i</a:t>
            </a:r>
            <a:endParaRPr b="0" lang="en-IN" sz="5000" spc="-1" strike="noStrike">
              <a:latin typeface="Arial"/>
            </a:endParaRPr>
          </a:p>
          <a:p>
            <a:pPr>
              <a:lnSpc>
                <a:spcPct val="100000"/>
              </a:lnSpc>
              <a:spcBef>
                <a:spcPts val="601"/>
              </a:spcBef>
            </a:pPr>
            <a:endParaRPr b="0" lang="en-IN" sz="5000" spc="-1" strike="noStrike">
              <a:latin typeface="Arial"/>
            </a:endParaRPr>
          </a:p>
          <a:p>
            <a:pPr marL="343080" indent="-342360">
              <a:lnSpc>
                <a:spcPct val="100000"/>
              </a:lnSpc>
              <a:spcBef>
                <a:spcPts val="1001"/>
              </a:spcBef>
              <a:buClr>
                <a:srgbClr val="000000"/>
              </a:buClr>
              <a:buFont typeface="Arial"/>
              <a:buChar char="•"/>
            </a:pPr>
            <a:r>
              <a:rPr b="0" lang="en-IN" sz="5000" spc="-1" strike="noStrike">
                <a:solidFill>
                  <a:srgbClr val="000000"/>
                </a:solidFill>
                <a:latin typeface="Times New Roman"/>
              </a:rPr>
              <a:t>The network will eventually reach a Boltzmann distribution in which probability P</a:t>
            </a:r>
            <a:r>
              <a:rPr b="0" lang="en-IN" sz="5000" spc="-1" strike="noStrike" baseline="30000">
                <a:solidFill>
                  <a:srgbClr val="000000"/>
                </a:solidFill>
                <a:latin typeface="Times New Roman"/>
              </a:rPr>
              <a:t>-</a:t>
            </a:r>
            <a:r>
              <a:rPr b="0" lang="en-IN" sz="5000" spc="-1" strike="noStrike">
                <a:solidFill>
                  <a:srgbClr val="000000"/>
                </a:solidFill>
                <a:latin typeface="Times New Roman"/>
              </a:rPr>
              <a:t>(V) at equilibrium is determined by relative energy function .</a:t>
            </a:r>
            <a:endParaRPr b="0" lang="en-IN" sz="5000" spc="-1" strike="noStrike">
              <a:latin typeface="Arial"/>
            </a:endParaRPr>
          </a:p>
          <a:p>
            <a:pPr>
              <a:lnSpc>
                <a:spcPct val="100000"/>
              </a:lnSpc>
              <a:spcBef>
                <a:spcPts val="601"/>
              </a:spcBef>
            </a:pPr>
            <a:endParaRPr b="0" lang="en-IN" sz="5000" spc="-1" strike="noStrike">
              <a:latin typeface="Arial"/>
            </a:endParaRPr>
          </a:p>
          <a:p>
            <a:pPr marL="343080" indent="-342360">
              <a:lnSpc>
                <a:spcPct val="100000"/>
              </a:lnSpc>
              <a:spcBef>
                <a:spcPts val="1001"/>
              </a:spcBef>
              <a:buClr>
                <a:srgbClr val="000000"/>
              </a:buClr>
              <a:buFont typeface="Arial"/>
              <a:buChar char="•"/>
            </a:pPr>
            <a:r>
              <a:rPr b="0" lang="en-IN" sz="5000" spc="-1" strike="noStrike">
                <a:solidFill>
                  <a:srgbClr val="000000"/>
                </a:solidFill>
                <a:latin typeface="Times New Roman"/>
              </a:rPr>
              <a:t>More specifically, the aim is to find weights and biases that define a Boltzmann distribution in which the training vectors have high probability. </a:t>
            </a:r>
            <a:br/>
            <a:r>
              <a:rPr b="0" lang="en-IN" sz="3800" spc="-1" strike="noStrike">
                <a:solidFill>
                  <a:srgbClr val="000000"/>
                </a:solidFill>
                <a:latin typeface="Times New Roman"/>
              </a:rPr>
              <a:t> </a:t>
            </a:r>
            <a:br/>
            <a:r>
              <a:rPr b="0" lang="en-IN" sz="3800" spc="-1" strike="noStrike">
                <a:solidFill>
                  <a:srgbClr val="000000"/>
                </a:solidFill>
                <a:latin typeface="Times New Roman"/>
              </a:rPr>
              <a:t> </a:t>
            </a:r>
            <a:endParaRPr b="0" lang="en-IN" sz="3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Hidden Layer</a:t>
            </a:r>
            <a:endParaRPr b="0" lang="en-IN" sz="4400" spc="-1" strike="noStrike">
              <a:latin typeface="Arial"/>
            </a:endParaRPr>
          </a:p>
        </p:txBody>
      </p:sp>
      <p:sp>
        <p:nvSpPr>
          <p:cNvPr id="159" name="CustomShape 2"/>
          <p:cNvSpPr/>
          <p:nvPr/>
        </p:nvSpPr>
        <p:spPr>
          <a:xfrm>
            <a:off x="457200" y="14479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Slide the local receptive field across the entire input image and by sliding one pixel to the right (i.e., by one neuron), connect to a second hidden neuron and so on building the first hidden layer.</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For each local receptive field, there is a different hidden neuron in the first hidden layer.</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pic>
        <p:nvPicPr>
          <p:cNvPr id="160" name="Picture 3" descr=""/>
          <p:cNvPicPr/>
          <p:nvPr/>
        </p:nvPicPr>
        <p:blipFill>
          <a:blip r:embed="rId1"/>
          <a:stretch/>
        </p:blipFill>
        <p:spPr>
          <a:xfrm>
            <a:off x="380880" y="3886200"/>
            <a:ext cx="4780800" cy="2456640"/>
          </a:xfrm>
          <a:prstGeom prst="rect">
            <a:avLst/>
          </a:prstGeom>
          <a:ln w="9360">
            <a:noFill/>
          </a:ln>
        </p:spPr>
      </p:pic>
      <p:sp>
        <p:nvSpPr>
          <p:cNvPr id="161" name="CustomShape 3"/>
          <p:cNvSpPr/>
          <p:nvPr/>
        </p:nvSpPr>
        <p:spPr>
          <a:xfrm flipH="1">
            <a:off x="4647600" y="3809880"/>
            <a:ext cx="243756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First Hidden layer</a:t>
            </a:r>
            <a:endParaRPr b="0" lang="en-IN" sz="1800" spc="-1" strike="noStrike">
              <a:latin typeface="Arial"/>
            </a:endParaRPr>
          </a:p>
        </p:txBody>
      </p:sp>
      <p:sp>
        <p:nvSpPr>
          <p:cNvPr id="162" name="CustomShape 4"/>
          <p:cNvSpPr/>
          <p:nvPr/>
        </p:nvSpPr>
        <p:spPr>
          <a:xfrm>
            <a:off x="5334120" y="4876920"/>
            <a:ext cx="380916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A different stride length is  also used</a:t>
            </a:r>
            <a:endParaRPr b="0" lang="en-IN"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Shared weights and biases</a:t>
            </a:r>
            <a:endParaRPr b="0" lang="en-IN" sz="4400" spc="-1" strike="noStrike">
              <a:latin typeface="Arial"/>
            </a:endParaRPr>
          </a:p>
        </p:txBody>
      </p:sp>
      <p:sp>
        <p:nvSpPr>
          <p:cNvPr id="16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We use the </a:t>
            </a:r>
            <a:r>
              <a:rPr b="0" i="1" lang="en-IN" sz="2400" spc="-1" strike="noStrike">
                <a:solidFill>
                  <a:srgbClr val="000000"/>
                </a:solidFill>
                <a:latin typeface="Times New Roman"/>
              </a:rPr>
              <a:t>same </a:t>
            </a:r>
            <a:r>
              <a:rPr b="0" lang="en-IN" sz="2400" spc="-1" strike="noStrike">
                <a:solidFill>
                  <a:srgbClr val="000000"/>
                </a:solidFill>
                <a:latin typeface="Times New Roman"/>
              </a:rPr>
              <a:t>weights and bias for each of  the 24×24 hidden neurons.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For the </a:t>
            </a:r>
            <a:r>
              <a:rPr b="0" i="1" lang="en-IN" sz="2400" spc="-1" strike="noStrike">
                <a:solidFill>
                  <a:srgbClr val="000000"/>
                </a:solidFill>
                <a:latin typeface="Times New Roman"/>
              </a:rPr>
              <a:t>j,k</a:t>
            </a:r>
            <a:r>
              <a:rPr b="0" lang="en-IN" sz="2400" spc="-1" strike="noStrike">
                <a:solidFill>
                  <a:srgbClr val="000000"/>
                </a:solidFill>
                <a:latin typeface="Times New Roman"/>
              </a:rPr>
              <a:t>-th hidden neuron, the output is:</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Symbol"/>
              </a:rPr>
              <a:t></a:t>
            </a:r>
            <a:r>
              <a:rPr b="0" lang="en-IN" sz="2400" spc="-1" strike="noStrike">
                <a:solidFill>
                  <a:srgbClr val="000000"/>
                </a:solidFill>
                <a:latin typeface="Times New Roman"/>
              </a:rPr>
              <a:t> </a:t>
            </a:r>
            <a:r>
              <a:rPr b="0" lang="en-IN" sz="2400" spc="-1" strike="noStrike">
                <a:solidFill>
                  <a:srgbClr val="000000"/>
                </a:solidFill>
                <a:latin typeface="Times New Roman"/>
              </a:rPr>
              <a:t>(b+ </a:t>
            </a:r>
            <a:r>
              <a:rPr b="0" lang="en-IN" sz="2400" spc="-1" strike="noStrike">
                <a:solidFill>
                  <a:srgbClr val="000000"/>
                </a:solidFill>
                <a:latin typeface="Symbol"/>
              </a:rPr>
              <a:t></a:t>
            </a:r>
            <a:r>
              <a:rPr b="0" lang="en-IN" sz="2400" spc="-1" strike="noStrike" baseline="-25000">
                <a:solidFill>
                  <a:srgbClr val="000000"/>
                </a:solidFill>
                <a:latin typeface="Times New Roman"/>
              </a:rPr>
              <a:t>l</a:t>
            </a:r>
            <a:r>
              <a:rPr b="0" lang="en-IN" sz="2400" spc="-1" strike="noStrike">
                <a:solidFill>
                  <a:srgbClr val="000000"/>
                </a:solidFill>
                <a:latin typeface="Times New Roman"/>
              </a:rPr>
              <a:t> </a:t>
            </a:r>
            <a:r>
              <a:rPr b="0" lang="en-IN" sz="2400" spc="-1" strike="noStrike">
                <a:solidFill>
                  <a:srgbClr val="000000"/>
                </a:solidFill>
                <a:latin typeface="Symbol"/>
              </a:rPr>
              <a:t></a:t>
            </a:r>
            <a:r>
              <a:rPr b="0" lang="en-IN" sz="2400" spc="-1" strike="noStrike" baseline="-25000">
                <a:solidFill>
                  <a:srgbClr val="000000"/>
                </a:solidFill>
                <a:latin typeface="Times New Roman"/>
              </a:rPr>
              <a:t>m </a:t>
            </a:r>
            <a:r>
              <a:rPr b="0" lang="en-IN" sz="2400" spc="-1" strike="noStrike">
                <a:solidFill>
                  <a:srgbClr val="000000"/>
                </a:solidFill>
                <a:latin typeface="Times New Roman"/>
              </a:rPr>
              <a:t>w</a:t>
            </a:r>
            <a:r>
              <a:rPr b="0" lang="en-IN" sz="2400" spc="-1" strike="noStrike" baseline="-25000">
                <a:solidFill>
                  <a:srgbClr val="000000"/>
                </a:solidFill>
                <a:latin typeface="Times New Roman"/>
              </a:rPr>
              <a:t>lm </a:t>
            </a:r>
            <a:r>
              <a:rPr b="0" i="1" lang="en-IN" sz="2400" spc="-1" strike="noStrike">
                <a:solidFill>
                  <a:srgbClr val="000000"/>
                </a:solidFill>
                <a:latin typeface="Times New Roman"/>
              </a:rPr>
              <a:t>a</a:t>
            </a:r>
            <a:r>
              <a:rPr b="0" lang="en-IN" sz="2400" spc="-1" strike="noStrike" baseline="-25000">
                <a:solidFill>
                  <a:srgbClr val="000000"/>
                </a:solidFill>
                <a:latin typeface="Times New Roman"/>
              </a:rPr>
              <a:t>j+l,</a:t>
            </a:r>
            <a:r>
              <a:rPr b="0" lang="en-IN" sz="2400" spc="-1" strike="noStrike">
                <a:solidFill>
                  <a:srgbClr val="000000"/>
                </a:solidFill>
                <a:latin typeface="Times New Roman"/>
              </a:rPr>
              <a:t> </a:t>
            </a:r>
            <a:r>
              <a:rPr b="0" lang="en-IN" sz="2400" spc="-1" strike="noStrike" baseline="-25000">
                <a:solidFill>
                  <a:srgbClr val="000000"/>
                </a:solidFill>
                <a:latin typeface="Times New Roman"/>
              </a:rPr>
              <a:t>k+m</a:t>
            </a:r>
            <a:r>
              <a:rPr b="0" lang="en-IN" sz="2400" spc="-1" strike="noStrike">
                <a:solidFill>
                  <a:srgbClr val="000000"/>
                </a:solidFill>
                <a:latin typeface="Times New Roman"/>
              </a:rPr>
              <a:t>)</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All the neurons in the first hidden layer detect exactly the same feature, just at different locations in the input image.</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So useful to apply the same feature detector everywhere in the image.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Convolutional networks are well adapted to the translation invariance of images</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a:noFill/>
          <a:ln>
            <a:noFill/>
          </a:ln>
        </p:spPr>
        <p:style>
          <a:lnRef idx="0"/>
          <a:fillRef idx="0"/>
          <a:effectRef idx="0"/>
          <a:fontRef idx="minor"/>
        </p:style>
      </p:sp>
      <p:pic>
        <p:nvPicPr>
          <p:cNvPr id="166" name="Picture 2" descr=""/>
          <p:cNvPicPr/>
          <p:nvPr/>
        </p:nvPicPr>
        <p:blipFill>
          <a:blip r:embed="rId1"/>
          <a:stretch/>
        </p:blipFill>
        <p:spPr>
          <a:xfrm>
            <a:off x="0" y="0"/>
            <a:ext cx="9143280" cy="6857280"/>
          </a:xfrm>
          <a:prstGeom prst="rect">
            <a:avLst/>
          </a:prstGeom>
          <a:ln w="9360">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Convolution Neural Network</a:t>
            </a:r>
            <a:endParaRPr b="0" lang="en-IN" sz="4400" spc="-1" strike="noStrike">
              <a:latin typeface="Arial"/>
            </a:endParaRPr>
          </a:p>
        </p:txBody>
      </p:sp>
      <p:sp>
        <p:nvSpPr>
          <p:cNvPr id="16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For this reason, we sometimes call the map from the input layer to the hidden layer a </a:t>
            </a:r>
            <a:r>
              <a:rPr b="0" i="1" lang="en-IN" sz="2400" spc="-1" strike="noStrike">
                <a:solidFill>
                  <a:srgbClr val="000000"/>
                </a:solidFill>
                <a:latin typeface="Times New Roman"/>
              </a:rPr>
              <a:t>feature map</a:t>
            </a:r>
            <a:r>
              <a:rPr b="0" lang="en-IN" sz="2400" spc="-1" strike="noStrike">
                <a:solidFill>
                  <a:srgbClr val="000000"/>
                </a:solidFill>
                <a:latin typeface="Times New Roman"/>
              </a:rPr>
              <a:t>. </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We call the weights defining the feature map the </a:t>
            </a:r>
            <a:r>
              <a:rPr b="0" i="1" lang="en-IN" sz="2400" spc="-1" strike="noStrike">
                <a:solidFill>
                  <a:srgbClr val="000000"/>
                </a:solidFill>
                <a:latin typeface="Times New Roman"/>
              </a:rPr>
              <a:t>shared weights a</a:t>
            </a:r>
            <a:r>
              <a:rPr b="0" lang="en-IN" sz="2400" spc="-1" strike="noStrike">
                <a:solidFill>
                  <a:srgbClr val="000000"/>
                </a:solidFill>
                <a:latin typeface="Times New Roman"/>
              </a:rPr>
              <a:t>nd we call the bias defining the feature map in this way the </a:t>
            </a:r>
            <a:r>
              <a:rPr b="0" i="1" lang="en-IN" sz="2400" spc="-1" strike="noStrike">
                <a:solidFill>
                  <a:srgbClr val="000000"/>
                </a:solidFill>
                <a:latin typeface="Times New Roman"/>
              </a:rPr>
              <a:t>shared bias</a:t>
            </a:r>
            <a:r>
              <a:rPr b="0" lang="en-IN" sz="2400" spc="-1" strike="noStrike">
                <a:solidFill>
                  <a:srgbClr val="000000"/>
                </a:solidFill>
                <a:latin typeface="Times New Roman"/>
              </a:rPr>
              <a:t>. </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shared weights and bias are often said to define a </a:t>
            </a:r>
            <a:r>
              <a:rPr b="0" i="1" lang="en-IN" sz="2400" spc="-1" strike="noStrike">
                <a:solidFill>
                  <a:srgbClr val="000000"/>
                </a:solidFill>
                <a:latin typeface="Times New Roman"/>
              </a:rPr>
              <a:t>kernel</a:t>
            </a:r>
            <a:r>
              <a:rPr b="0" lang="en-IN" sz="2400" spc="-1" strike="noStrike">
                <a:solidFill>
                  <a:srgbClr val="000000"/>
                </a:solidFill>
                <a:latin typeface="Times New Roman"/>
              </a:rPr>
              <a:t> or </a:t>
            </a:r>
            <a:r>
              <a:rPr b="0" i="1" lang="en-IN" sz="2400" spc="-1" strike="noStrike">
                <a:solidFill>
                  <a:srgbClr val="000000"/>
                </a:solidFill>
                <a:latin typeface="Times New Roman"/>
              </a:rPr>
              <a:t>filter</a:t>
            </a:r>
            <a:r>
              <a:rPr b="0" lang="en-IN" sz="2400" spc="-1" strike="noStrike">
                <a:solidFill>
                  <a:srgbClr val="000000"/>
                </a:solidFill>
                <a:latin typeface="Times New Roman"/>
              </a:rPr>
              <a:t>. </a:t>
            </a:r>
            <a:endParaRPr b="0" lang="en-IN"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8880" cy="1142280"/>
          </a:xfrm>
          <a:prstGeom prst="rect">
            <a:avLst/>
          </a:prstGeom>
          <a:noFill/>
          <a:ln>
            <a:noFill/>
          </a:ln>
        </p:spPr>
        <p:style>
          <a:lnRef idx="0"/>
          <a:fillRef idx="0"/>
          <a:effectRef idx="0"/>
          <a:fontRef idx="minor"/>
        </p:style>
      </p:sp>
      <p:pic>
        <p:nvPicPr>
          <p:cNvPr id="170" name="Picture 2" descr=""/>
          <p:cNvPicPr/>
          <p:nvPr/>
        </p:nvPicPr>
        <p:blipFill>
          <a:blip r:embed="rId1"/>
          <a:stretch/>
        </p:blipFill>
        <p:spPr>
          <a:xfrm>
            <a:off x="0" y="228600"/>
            <a:ext cx="8914680" cy="6628680"/>
          </a:xfrm>
          <a:prstGeom prst="rect">
            <a:avLst/>
          </a:prstGeom>
          <a:ln w="9360">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274680"/>
            <a:ext cx="8228880" cy="1142280"/>
          </a:xfrm>
          <a:prstGeom prst="rect">
            <a:avLst/>
          </a:prstGeom>
          <a:noFill/>
          <a:ln>
            <a:noFill/>
          </a:ln>
        </p:spPr>
        <p:style>
          <a:lnRef idx="0"/>
          <a:fillRef idx="0"/>
          <a:effectRef idx="0"/>
          <a:fontRef idx="minor"/>
        </p:style>
      </p:sp>
      <p:pic>
        <p:nvPicPr>
          <p:cNvPr id="172" name="Picture 2" descr=""/>
          <p:cNvPicPr/>
          <p:nvPr/>
        </p:nvPicPr>
        <p:blipFill>
          <a:blip r:embed="rId1"/>
          <a:stretch/>
        </p:blipFill>
        <p:spPr>
          <a:xfrm>
            <a:off x="0" y="0"/>
            <a:ext cx="9143280" cy="6628680"/>
          </a:xfrm>
          <a:prstGeom prst="rect">
            <a:avLst/>
          </a:prstGeom>
          <a:ln w="9360">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Convolutional Neural Networks</a:t>
            </a:r>
            <a:endParaRPr b="0" lang="en-IN" sz="4400" spc="-1" strike="noStrike">
              <a:latin typeface="Arial"/>
            </a:endParaRPr>
          </a:p>
        </p:txBody>
      </p:sp>
      <p:sp>
        <p:nvSpPr>
          <p:cNvPr id="17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Convolutional Neural Networks are very similar to ordinary Neural Networks.</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CNN are made up of neurons that have learnable weights and biases.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Each neuron receives some inputs, performs a dot product and optionally follows it with a non-linearity.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network have a loss function (e.g. SVM/Softmax) on the last (fully-connected) layer and all steps of learning regular Neural Networks still apply.</a:t>
            </a:r>
            <a:endParaRPr b="0" lang="en-IN" sz="2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So what does change?</a:t>
            </a:r>
            <a:endParaRPr b="0" lang="en-IN" sz="4400" spc="-1" strike="noStrike">
              <a:latin typeface="Arial"/>
            </a:endParaRPr>
          </a:p>
        </p:txBody>
      </p:sp>
      <p:sp>
        <p:nvSpPr>
          <p:cNvPr id="176" name="CustomShape 2"/>
          <p:cNvSpPr/>
          <p:nvPr/>
        </p:nvSpPr>
        <p:spPr>
          <a:xfrm>
            <a:off x="457200" y="1447920"/>
            <a:ext cx="8228880" cy="467748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It makes the forward function more efficient to implement and vastly reduce the amount of parameters in the network.</a:t>
            </a:r>
            <a:endParaRPr b="0" lang="en-IN" sz="2400" spc="-1" strike="noStrike">
              <a:latin typeface="Arial"/>
            </a:endParaRPr>
          </a:p>
          <a:p>
            <a:pPr algn="just">
              <a:lnSpc>
                <a:spcPct val="100000"/>
              </a:lnSpc>
              <a:spcBef>
                <a:spcPts val="261"/>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Regular Neural Nets don’t scale well to full images.</a:t>
            </a:r>
            <a:r>
              <a:rPr b="0" lang="en-IN" sz="2400" spc="-1" strike="noStrike">
                <a:solidFill>
                  <a:srgbClr val="000000"/>
                </a:solidFill>
                <a:latin typeface="Calibri"/>
              </a:rPr>
              <a:t> </a:t>
            </a:r>
            <a:endParaRPr b="0" lang="en-IN" sz="2400" spc="-1" strike="noStrike">
              <a:latin typeface="Arial"/>
            </a:endParaRPr>
          </a:p>
          <a:p>
            <a:pPr algn="just">
              <a:lnSpc>
                <a:spcPct val="100000"/>
              </a:lnSpc>
              <a:spcBef>
                <a:spcPts val="261"/>
              </a:spcBef>
            </a:pPr>
            <a:endParaRPr b="0" lang="en-IN" sz="2400" spc="-1" strike="noStrike">
              <a:latin typeface="Arial"/>
            </a:endParaRPr>
          </a:p>
          <a:p>
            <a:pPr marL="343080" indent="-342360" algn="just">
              <a:lnSpc>
                <a:spcPct val="100000"/>
              </a:lnSpc>
              <a:spcBef>
                <a:spcPts val="519"/>
              </a:spcBef>
              <a:buClr>
                <a:srgbClr val="000000"/>
              </a:buClr>
              <a:buFont typeface="Arial"/>
              <a:buChar char="•"/>
            </a:pPr>
            <a:r>
              <a:rPr b="0" lang="en-IN" sz="2600" spc="-1" strike="noStrike">
                <a:solidFill>
                  <a:srgbClr val="000000"/>
                </a:solidFill>
                <a:latin typeface="Times New Roman"/>
              </a:rPr>
              <a:t>For example, an image of size, 200</a:t>
            </a:r>
            <a:r>
              <a:rPr b="0" lang="en-IN" sz="2600" spc="-1" strike="noStrike">
                <a:solidFill>
                  <a:srgbClr val="000000"/>
                </a:solidFill>
                <a:latin typeface="Symbol"/>
              </a:rPr>
              <a:t></a:t>
            </a:r>
            <a:r>
              <a:rPr b="0" lang="en-IN" sz="2600" spc="-1" strike="noStrike">
                <a:solidFill>
                  <a:srgbClr val="000000"/>
                </a:solidFill>
                <a:latin typeface="Times New Roman"/>
              </a:rPr>
              <a:t>200</a:t>
            </a:r>
            <a:r>
              <a:rPr b="0" lang="en-IN" sz="2600" spc="-1" strike="noStrike">
                <a:solidFill>
                  <a:srgbClr val="000000"/>
                </a:solidFill>
                <a:latin typeface="Symbol"/>
              </a:rPr>
              <a:t></a:t>
            </a:r>
            <a:r>
              <a:rPr b="0" lang="en-IN" sz="2600" spc="-1" strike="noStrike">
                <a:solidFill>
                  <a:srgbClr val="000000"/>
                </a:solidFill>
                <a:latin typeface="Times New Roman"/>
              </a:rPr>
              <a:t>3 (200 wide, 200 high, 3 color channels), would lead to a single fully-connected neuron in a first hidden layer with 200</a:t>
            </a:r>
            <a:r>
              <a:rPr b="0" lang="en-IN" sz="2600" spc="-1" strike="noStrike">
                <a:solidFill>
                  <a:srgbClr val="000000"/>
                </a:solidFill>
                <a:latin typeface="Symbol"/>
              </a:rPr>
              <a:t></a:t>
            </a:r>
            <a:r>
              <a:rPr b="0" lang="en-IN" sz="2600" spc="-1" strike="noStrike">
                <a:solidFill>
                  <a:srgbClr val="000000"/>
                </a:solidFill>
                <a:latin typeface="Times New Roman"/>
              </a:rPr>
              <a:t>200</a:t>
            </a:r>
            <a:r>
              <a:rPr b="0" lang="en-IN" sz="2600" spc="-1" strike="noStrike">
                <a:solidFill>
                  <a:srgbClr val="000000"/>
                </a:solidFill>
                <a:latin typeface="Symbol"/>
              </a:rPr>
              <a:t></a:t>
            </a:r>
            <a:r>
              <a:rPr b="0" lang="en-IN" sz="2600" spc="-1" strike="noStrike">
                <a:solidFill>
                  <a:srgbClr val="000000"/>
                </a:solidFill>
                <a:latin typeface="Times New Roman"/>
              </a:rPr>
              <a:t>3 = 120,000 weights. </a:t>
            </a:r>
            <a:endParaRPr b="0" lang="en-IN" sz="2600" spc="-1" strike="noStrike">
              <a:latin typeface="Arial"/>
            </a:endParaRPr>
          </a:p>
          <a:p>
            <a:pPr algn="just">
              <a:lnSpc>
                <a:spcPct val="100000"/>
              </a:lnSpc>
              <a:spcBef>
                <a:spcPts val="261"/>
              </a:spcBef>
            </a:pPr>
            <a:endParaRPr b="0" lang="en-IN" sz="2600" spc="-1" strike="noStrike">
              <a:latin typeface="Arial"/>
            </a:endParaRPr>
          </a:p>
          <a:p>
            <a:pPr marL="343080" indent="-342360" algn="just">
              <a:lnSpc>
                <a:spcPct val="100000"/>
              </a:lnSpc>
              <a:spcBef>
                <a:spcPts val="519"/>
              </a:spcBef>
              <a:buClr>
                <a:srgbClr val="000000"/>
              </a:buClr>
              <a:buFont typeface="Arial"/>
              <a:buChar char="•"/>
            </a:pPr>
            <a:r>
              <a:rPr b="0" lang="en-IN" sz="2600" spc="-1" strike="noStrike">
                <a:solidFill>
                  <a:srgbClr val="000000"/>
                </a:solidFill>
                <a:latin typeface="Times New Roman"/>
              </a:rPr>
              <a:t>Full connectivity is wasteful and the huge number of parameters would quickly lead to overfitting.</a:t>
            </a:r>
            <a:endParaRPr b="0" lang="en-IN" sz="26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latin typeface="Times New Roman"/>
              </a:rPr>
              <a:t>CONVOLUTION NEURAL NETWORK</a:t>
            </a:r>
            <a:endParaRPr b="0" lang="en-IN" sz="4000" spc="-1" strike="noStrike">
              <a:latin typeface="Arial"/>
            </a:endParaRPr>
          </a:p>
        </p:txBody>
      </p:sp>
      <p:sp>
        <p:nvSpPr>
          <p:cNvPr id="178" name="CustomShape 2"/>
          <p:cNvSpPr/>
          <p:nvPr/>
        </p:nvSpPr>
        <p:spPr>
          <a:xfrm>
            <a:off x="533520" y="1600200"/>
            <a:ext cx="8228880" cy="43729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The input consists of images and constrain the architecture in a more sensible way.</a:t>
            </a:r>
            <a:endParaRPr b="0" lang="en-IN" sz="2600" spc="-1" strike="noStrike">
              <a:latin typeface="Arial"/>
            </a:endParaRPr>
          </a:p>
          <a:p>
            <a:pPr>
              <a:lnSpc>
                <a:spcPct val="100000"/>
              </a:lnSpc>
              <a:spcBef>
                <a:spcPts val="281"/>
              </a:spcBef>
            </a:pPr>
            <a:endParaRPr b="0" lang="en-IN" sz="2600" spc="-1" strike="noStrike">
              <a:latin typeface="Arial"/>
            </a:endParaRPr>
          </a:p>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The neurons in a layer are connected to a small region of the layer before it, instead of all of the neurons in a fully-connected manner. </a:t>
            </a:r>
            <a:endParaRPr b="0" lang="en-IN" sz="2600" spc="-1" strike="noStrike">
              <a:latin typeface="Arial"/>
            </a:endParaRPr>
          </a:p>
          <a:p>
            <a:pPr>
              <a:lnSpc>
                <a:spcPct val="100000"/>
              </a:lnSpc>
              <a:spcBef>
                <a:spcPts val="281"/>
              </a:spcBef>
            </a:pPr>
            <a:endParaRPr b="0" lang="en-IN" sz="2600" spc="-1" strike="noStrike">
              <a:latin typeface="Arial"/>
            </a:endParaRPr>
          </a:p>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The final output layer have dimensions 1</a:t>
            </a:r>
            <a:r>
              <a:rPr b="0" lang="en-IN" sz="2600" spc="-1" strike="noStrike">
                <a:solidFill>
                  <a:srgbClr val="000000"/>
                </a:solidFill>
                <a:latin typeface="Symbol"/>
              </a:rPr>
              <a:t></a:t>
            </a:r>
            <a:r>
              <a:rPr b="0" lang="en-IN" sz="2600" spc="-1" strike="noStrike">
                <a:solidFill>
                  <a:srgbClr val="000000"/>
                </a:solidFill>
                <a:latin typeface="Times New Roman"/>
              </a:rPr>
              <a:t>1</a:t>
            </a:r>
            <a:r>
              <a:rPr b="0" lang="en-IN" sz="2600" spc="-1" strike="noStrike">
                <a:solidFill>
                  <a:srgbClr val="000000"/>
                </a:solidFill>
                <a:latin typeface="Symbol"/>
              </a:rPr>
              <a:t></a:t>
            </a:r>
            <a:r>
              <a:rPr b="0" lang="en-IN" sz="2600" spc="-1" strike="noStrike">
                <a:solidFill>
                  <a:srgbClr val="000000"/>
                </a:solidFill>
                <a:latin typeface="Times New Roman"/>
              </a:rPr>
              <a:t>10, because by the end of the ConvNet architecture we will reduce the full image into a single vector of class scores, arranged along the depth dimension.</a:t>
            </a:r>
            <a:endParaRPr b="0" lang="en-IN" sz="2600" spc="-1" strike="noStrike">
              <a:latin typeface="Arial"/>
            </a:endParaRPr>
          </a:p>
          <a:p>
            <a:pPr>
              <a:lnSpc>
                <a:spcPct val="100000"/>
              </a:lnSpc>
              <a:spcBef>
                <a:spcPts val="479"/>
              </a:spcBef>
            </a:pPr>
            <a:endParaRPr b="0" lang="en-IN" sz="26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latin typeface="Times New Roman"/>
              </a:rPr>
              <a:t>Convolutional Neural Network</a:t>
            </a:r>
            <a:endParaRPr b="0" lang="en-IN" sz="4000" spc="-1" strike="noStrike">
              <a:latin typeface="Arial"/>
            </a:endParaRPr>
          </a:p>
        </p:txBody>
      </p:sp>
      <p:sp>
        <p:nvSpPr>
          <p:cNvPr id="180" name="CustomShape 2"/>
          <p:cNvSpPr/>
          <p:nvPr/>
        </p:nvSpPr>
        <p:spPr>
          <a:xfrm>
            <a:off x="457200" y="1676520"/>
            <a:ext cx="8228880" cy="4448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 Convolutional Neural Network (CNN) is comprised of one or more convolutional layers (often with a subsampling step) and then followed by one or more fully connected layers as in a standard </a:t>
            </a:r>
            <a:r>
              <a:rPr b="0" lang="en-IN" sz="2400" spc="-1" strike="noStrike" u="sng">
                <a:solidFill>
                  <a:srgbClr val="0000ff"/>
                </a:solidFill>
                <a:uFillTx/>
                <a:latin typeface="Times New Roman"/>
                <a:hlinkClick r:id="rId1"/>
              </a:rPr>
              <a:t>multilayer neural network</a:t>
            </a:r>
            <a:r>
              <a:rPr b="0" lang="en-IN" sz="2400" spc="-1" strike="noStrike">
                <a:solidFill>
                  <a:srgbClr val="000000"/>
                </a:solidFill>
                <a:latin typeface="Times New Roman"/>
              </a:rPr>
              <a:t>. </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Local connections and tied weights followed by some form of pooling results in translation invariant features. </a:t>
            </a:r>
            <a:endParaRPr b="0" lang="en-IN" sz="2400" spc="-1" strike="noStrike">
              <a:latin typeface="Arial"/>
            </a:endParaRPr>
          </a:p>
          <a:p>
            <a:pPr>
              <a:lnSpc>
                <a:spcPct val="100000"/>
              </a:lnSpc>
              <a:spcBef>
                <a:spcPts val="320"/>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Another benefit of CNNs is that they are easier to train and have many fewer parameters than fully connected networks with the same number of hidden units.</a:t>
            </a:r>
            <a:endParaRPr b="0" lang="en-IN" sz="2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Boltzman Machine</a:t>
            </a:r>
            <a:endParaRPr b="0" lang="en-IN" sz="4400" spc="-1" strike="noStrike">
              <a:latin typeface="Arial"/>
            </a:endParaRPr>
          </a:p>
        </p:txBody>
      </p:sp>
      <p:sp>
        <p:nvSpPr>
          <p:cNvPr id="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Boltzmann machines were introduced as a general “connectionist” approach to learning arbitrary probability distributions over binary input vectors.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visible units are those that receive information from the training set V having distribution denoted by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distribution over the hidden units are attained at  </a:t>
            </a:r>
            <a:r>
              <a:rPr b="0" lang="en-IN" sz="2400" spc="-1" strike="noStrike" u="sng">
                <a:solidFill>
                  <a:srgbClr val="0000ff"/>
                </a:solidFill>
                <a:uFillTx/>
                <a:latin typeface="Times New Roman"/>
                <a:hlinkClick r:id="rId1"/>
              </a:rPr>
              <a:t>thermal equilibrium</a:t>
            </a:r>
            <a:r>
              <a:rPr b="0" lang="en-IN" sz="2400" spc="-1" strike="noStrike">
                <a:solidFill>
                  <a:srgbClr val="000000"/>
                </a:solidFill>
                <a:latin typeface="Times New Roman"/>
              </a:rPr>
              <a:t>, denoted by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Goal is to approximate the distribution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  using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To measure how similar the two distributions are, we use the </a:t>
            </a:r>
            <a:r>
              <a:rPr b="0" lang="en-IN" sz="2400" spc="-1" strike="noStrike" u="sng">
                <a:solidFill>
                  <a:srgbClr val="0000ff"/>
                </a:solidFill>
                <a:uFillTx/>
                <a:latin typeface="Times New Roman"/>
                <a:hlinkClick r:id="rId2"/>
              </a:rPr>
              <a:t>Kullback–Leibler</a:t>
            </a:r>
            <a:r>
              <a:rPr b="0" lang="en-IN" sz="2400" spc="-1" strike="noStrike" u="sng">
                <a:solidFill>
                  <a:srgbClr val="0000ff"/>
                </a:solidFill>
                <a:uFillTx/>
                <a:latin typeface="Times New Roman"/>
                <a:hlinkClick r:id="rId3"/>
              </a:rPr>
              <a:t> divergence</a:t>
            </a:r>
            <a:r>
              <a:rPr b="0" lang="en-IN" sz="2400" spc="-1" strike="noStrike" u="sng">
                <a:solidFill>
                  <a:srgbClr val="000000"/>
                </a:solidFill>
                <a:uFillTx/>
                <a:latin typeface="Times New Roman"/>
              </a:rPr>
              <a:t> G, </a:t>
            </a:r>
            <a:r>
              <a:rPr b="0" lang="en-IN" sz="2400" spc="-1" strike="noStrike">
                <a:solidFill>
                  <a:srgbClr val="000000"/>
                </a:solidFill>
                <a:latin typeface="Times New Roman"/>
              </a:rPr>
              <a:t>a function of the weights.</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Example: Edge Detection</a:t>
            </a:r>
            <a:endParaRPr b="0" lang="en-IN" sz="4400" spc="-1" strike="noStrike">
              <a:latin typeface="Arial"/>
            </a:endParaRPr>
          </a:p>
        </p:txBody>
      </p:sp>
      <p:sp>
        <p:nvSpPr>
          <p:cNvPr id="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Want to detect vertical and horizontal edges of image.</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6</a:t>
            </a:r>
            <a:r>
              <a:rPr b="0" lang="en-IN" sz="2400" spc="-1" strike="noStrike">
                <a:solidFill>
                  <a:srgbClr val="000000"/>
                </a:solidFill>
                <a:latin typeface="Symbol"/>
              </a:rPr>
              <a:t></a:t>
            </a:r>
            <a:r>
              <a:rPr b="0" lang="en-IN" sz="2400" spc="-1" strike="noStrike">
                <a:solidFill>
                  <a:srgbClr val="000000"/>
                </a:solidFill>
                <a:latin typeface="Times New Roman"/>
              </a:rPr>
              <a:t>6</a:t>
            </a:r>
            <a:r>
              <a:rPr b="0" lang="en-IN" sz="2400" spc="-1" strike="noStrike">
                <a:solidFill>
                  <a:srgbClr val="000000"/>
                </a:solidFill>
                <a:latin typeface="Symbol"/>
              </a:rPr>
              <a:t></a:t>
            </a:r>
            <a:r>
              <a:rPr b="0" lang="en-IN" sz="2400" spc="-1" strike="noStrike">
                <a:solidFill>
                  <a:srgbClr val="000000"/>
                </a:solidFill>
                <a:latin typeface="Times New Roman"/>
              </a:rPr>
              <a:t>1 gray scale image</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3</a:t>
            </a:r>
            <a:r>
              <a:rPr b="0" lang="en-IN" sz="2400" spc="-1" strike="noStrike">
                <a:solidFill>
                  <a:srgbClr val="000000"/>
                </a:solidFill>
                <a:latin typeface="Symbol"/>
              </a:rPr>
              <a:t></a:t>
            </a:r>
            <a:r>
              <a:rPr b="0" lang="en-IN" sz="2400" spc="-1" strike="noStrike">
                <a:solidFill>
                  <a:srgbClr val="000000"/>
                </a:solidFill>
                <a:latin typeface="Times New Roman"/>
              </a:rPr>
              <a:t>3 filter              4</a:t>
            </a:r>
            <a:r>
              <a:rPr b="0" lang="en-IN" sz="2400" spc="-1" strike="noStrike">
                <a:solidFill>
                  <a:srgbClr val="000000"/>
                </a:solidFill>
                <a:latin typeface="Symbol"/>
              </a:rPr>
              <a:t></a:t>
            </a:r>
            <a:r>
              <a:rPr b="0" lang="en-IN" sz="2400" spc="-1" strike="noStrike">
                <a:solidFill>
                  <a:srgbClr val="000000"/>
                </a:solidFill>
                <a:latin typeface="Times New Roman"/>
              </a:rPr>
              <a:t>4  Image</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                         =   </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Convolution is a linear operation – element wise matrix multiplication and addition .    </a:t>
            </a:r>
            <a:endParaRPr b="0" lang="en-IN" sz="2400" spc="-1" strike="noStrike">
              <a:latin typeface="Arial"/>
            </a:endParaRPr>
          </a:p>
        </p:txBody>
      </p:sp>
      <p:graphicFrame>
        <p:nvGraphicFramePr>
          <p:cNvPr id="183" name="Table 3"/>
          <p:cNvGraphicFramePr/>
          <p:nvPr/>
        </p:nvGraphicFramePr>
        <p:xfrm>
          <a:off x="1066680" y="2666880"/>
          <a:ext cx="1495440" cy="2224440"/>
        </p:xfrm>
        <a:graphic>
          <a:graphicData uri="http://schemas.openxmlformats.org/drawingml/2006/table">
            <a:tbl>
              <a:tblPr/>
              <a:tblGrid>
                <a:gridCol w="218880"/>
                <a:gridCol w="218880"/>
                <a:gridCol w="218880"/>
                <a:gridCol w="218880"/>
                <a:gridCol w="218880"/>
                <a:gridCol w="401400"/>
              </a:tblGrid>
              <a:tr h="370800">
                <a:tc>
                  <a:txBody>
                    <a:bodyPr/>
                    <a:p>
                      <a:pPr>
                        <a:lnSpc>
                          <a:spcPct val="100000"/>
                        </a:lnSpc>
                      </a:pPr>
                      <a:r>
                        <a:rPr b="1" lang="en-IN" sz="1800" spc="-1" strike="noStrike">
                          <a:solidFill>
                            <a:srgbClr val="ffffff"/>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184" name="Table 4"/>
          <p:cNvGraphicFramePr/>
          <p:nvPr/>
        </p:nvGraphicFramePr>
        <p:xfrm>
          <a:off x="3581280" y="3048120"/>
          <a:ext cx="1142280" cy="1112040"/>
        </p:xfrm>
        <a:graphic>
          <a:graphicData uri="http://schemas.openxmlformats.org/drawingml/2006/table">
            <a:tbl>
              <a:tblPr/>
              <a:tblGrid>
                <a:gridCol w="380880"/>
                <a:gridCol w="380880"/>
                <a:gridCol w="380880"/>
              </a:tblGrid>
              <a:tr h="370800">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185" name="Table 5"/>
          <p:cNvGraphicFramePr/>
          <p:nvPr/>
        </p:nvGraphicFramePr>
        <p:xfrm>
          <a:off x="5867280" y="2971800"/>
          <a:ext cx="1904400" cy="1482840"/>
        </p:xfrm>
        <a:graphic>
          <a:graphicData uri="http://schemas.openxmlformats.org/drawingml/2006/table">
            <a:tbl>
              <a:tblPr/>
              <a:tblGrid>
                <a:gridCol w="533160"/>
                <a:gridCol w="457200"/>
                <a:gridCol w="380880"/>
                <a:gridCol w="533520"/>
              </a:tblGrid>
              <a:tr h="370800">
                <a:tc>
                  <a:txBody>
                    <a:bodyPr/>
                    <a:p>
                      <a:pPr>
                        <a:lnSpc>
                          <a:spcPct val="100000"/>
                        </a:lnSpc>
                      </a:pPr>
                      <a:r>
                        <a:rPr b="1" lang="en-IN" sz="1800" spc="-1" strike="noStrike">
                          <a:solidFill>
                            <a:srgbClr val="ffffff"/>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  </a:t>
            </a:r>
            <a:endParaRPr b="0" lang="en-IN" sz="4400" spc="-1" strike="noStrike">
              <a:latin typeface="Arial"/>
            </a:endParaRPr>
          </a:p>
        </p:txBody>
      </p:sp>
      <p:graphicFrame>
        <p:nvGraphicFramePr>
          <p:cNvPr id="187" name="Table 2"/>
          <p:cNvGraphicFramePr/>
          <p:nvPr/>
        </p:nvGraphicFramePr>
        <p:xfrm>
          <a:off x="457200" y="609480"/>
          <a:ext cx="3885480" cy="3999600"/>
        </p:xfrm>
        <a:graphic>
          <a:graphicData uri="http://schemas.openxmlformats.org/drawingml/2006/table">
            <a:tbl>
              <a:tblPr/>
              <a:tblGrid>
                <a:gridCol w="672840"/>
                <a:gridCol w="672840"/>
                <a:gridCol w="672840"/>
                <a:gridCol w="672840"/>
                <a:gridCol w="672840"/>
                <a:gridCol w="521640"/>
              </a:tblGrid>
              <a:tr h="357120">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712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21436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188" name="Table 3"/>
          <p:cNvGraphicFramePr/>
          <p:nvPr/>
        </p:nvGraphicFramePr>
        <p:xfrm>
          <a:off x="4572000" y="990720"/>
          <a:ext cx="1523520" cy="1112040"/>
        </p:xfrm>
        <a:graphic>
          <a:graphicData uri="http://schemas.openxmlformats.org/drawingml/2006/table">
            <a:tbl>
              <a:tblPr/>
              <a:tblGrid>
                <a:gridCol w="457200"/>
                <a:gridCol w="457200"/>
                <a:gridCol w="609480"/>
              </a:tblGrid>
              <a:tr h="370800">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89" name="CustomShape 4"/>
          <p:cNvSpPr/>
          <p:nvPr/>
        </p:nvSpPr>
        <p:spPr>
          <a:xfrm>
            <a:off x="2133720" y="3048120"/>
            <a:ext cx="304200" cy="685080"/>
          </a:xfrm>
          <a:prstGeom prst="rect">
            <a:avLst/>
          </a:prstGeom>
          <a:ln>
            <a:round/>
          </a:ln>
        </p:spPr>
        <p:style>
          <a:lnRef idx="2">
            <a:schemeClr val="accent6"/>
          </a:lnRef>
          <a:fillRef idx="1">
            <a:schemeClr val="lt1"/>
          </a:fillRef>
          <a:effectRef idx="0">
            <a:schemeClr val="accent6"/>
          </a:effectRef>
          <a:fontRef idx="minor"/>
        </p:style>
      </p:sp>
      <p:sp>
        <p:nvSpPr>
          <p:cNvPr id="190" name="CustomShape 5"/>
          <p:cNvSpPr/>
          <p:nvPr/>
        </p:nvSpPr>
        <p:spPr>
          <a:xfrm>
            <a:off x="2438280" y="3048120"/>
            <a:ext cx="380160" cy="68508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191" name="CustomShape 6"/>
          <p:cNvSpPr/>
          <p:nvPr/>
        </p:nvSpPr>
        <p:spPr>
          <a:xfrm>
            <a:off x="4800600" y="2286000"/>
            <a:ext cx="227880" cy="6850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92" name="CustomShape 7"/>
          <p:cNvSpPr/>
          <p:nvPr/>
        </p:nvSpPr>
        <p:spPr>
          <a:xfrm>
            <a:off x="5029200" y="2286000"/>
            <a:ext cx="304200" cy="68508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193" name="CustomShape 8"/>
          <p:cNvSpPr/>
          <p:nvPr/>
        </p:nvSpPr>
        <p:spPr>
          <a:xfrm>
            <a:off x="5334120" y="2286000"/>
            <a:ext cx="304200" cy="685080"/>
          </a:xfrm>
          <a:prstGeom prst="rect">
            <a:avLst/>
          </a:prstGeom>
          <a:solidFill>
            <a:schemeClr val="tx1"/>
          </a:solidFill>
          <a:ln>
            <a:round/>
          </a:ln>
        </p:spPr>
        <p:style>
          <a:lnRef idx="2">
            <a:schemeClr val="accent1">
              <a:shade val="50000"/>
            </a:schemeClr>
          </a:lnRef>
          <a:fillRef idx="1">
            <a:schemeClr val="accent1"/>
          </a:fillRef>
          <a:effectRef idx="0">
            <a:schemeClr val="accent1"/>
          </a:effectRef>
          <a:fontRef idx="minor"/>
        </p:style>
      </p:sp>
      <p:graphicFrame>
        <p:nvGraphicFramePr>
          <p:cNvPr id="194" name="Table 9"/>
          <p:cNvGraphicFramePr/>
          <p:nvPr/>
        </p:nvGraphicFramePr>
        <p:xfrm>
          <a:off x="6324480" y="914400"/>
          <a:ext cx="2056680" cy="1482840"/>
        </p:xfrm>
        <a:graphic>
          <a:graphicData uri="http://schemas.openxmlformats.org/drawingml/2006/table">
            <a:tbl>
              <a:tblPr/>
              <a:tblGrid>
                <a:gridCol w="628560"/>
                <a:gridCol w="514080"/>
                <a:gridCol w="533160"/>
                <a:gridCol w="381240"/>
              </a:tblGrid>
              <a:tr h="370800">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95" name="CustomShape 10"/>
          <p:cNvSpPr/>
          <p:nvPr/>
        </p:nvSpPr>
        <p:spPr>
          <a:xfrm>
            <a:off x="6705720" y="2590920"/>
            <a:ext cx="304200" cy="76140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196" name="CustomShape 11"/>
          <p:cNvSpPr/>
          <p:nvPr/>
        </p:nvSpPr>
        <p:spPr>
          <a:xfrm>
            <a:off x="7010280" y="2590920"/>
            <a:ext cx="837360" cy="7614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197" name="CustomShape 12"/>
          <p:cNvSpPr/>
          <p:nvPr/>
        </p:nvSpPr>
        <p:spPr>
          <a:xfrm>
            <a:off x="7848720" y="2590920"/>
            <a:ext cx="304200" cy="76140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graphicFrame>
        <p:nvGraphicFramePr>
          <p:cNvPr id="198" name="Table 13"/>
          <p:cNvGraphicFramePr/>
          <p:nvPr/>
        </p:nvGraphicFramePr>
        <p:xfrm>
          <a:off x="685800" y="4267080"/>
          <a:ext cx="3885480" cy="2148120"/>
        </p:xfrm>
        <a:graphic>
          <a:graphicData uri="http://schemas.openxmlformats.org/drawingml/2006/table">
            <a:tbl>
              <a:tblPr/>
              <a:tblGrid>
                <a:gridCol w="672840"/>
                <a:gridCol w="672840"/>
                <a:gridCol w="672840"/>
                <a:gridCol w="672840"/>
                <a:gridCol w="672840"/>
                <a:gridCol w="521640"/>
              </a:tblGrid>
              <a:tr h="357120">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856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856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856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856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199" name="Table 14"/>
          <p:cNvGraphicFramePr/>
          <p:nvPr/>
        </p:nvGraphicFramePr>
        <p:xfrm>
          <a:off x="4952880" y="4724280"/>
          <a:ext cx="1523520" cy="1112040"/>
        </p:xfrm>
        <a:graphic>
          <a:graphicData uri="http://schemas.openxmlformats.org/drawingml/2006/table">
            <a:tbl>
              <a:tblPr/>
              <a:tblGrid>
                <a:gridCol w="457200"/>
                <a:gridCol w="457200"/>
                <a:gridCol w="609480"/>
              </a:tblGrid>
              <a:tr h="370800">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200" name="Table 15"/>
          <p:cNvGraphicFramePr/>
          <p:nvPr/>
        </p:nvGraphicFramePr>
        <p:xfrm>
          <a:off x="6781680" y="4648320"/>
          <a:ext cx="2056680" cy="1482840"/>
        </p:xfrm>
        <a:graphic>
          <a:graphicData uri="http://schemas.openxmlformats.org/drawingml/2006/table">
            <a:tbl>
              <a:tblPr/>
              <a:tblGrid>
                <a:gridCol w="457200"/>
                <a:gridCol w="609480"/>
                <a:gridCol w="609480"/>
                <a:gridCol w="380880"/>
              </a:tblGrid>
              <a:tr h="370800">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-30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Horizontal Edge detection                      </a:t>
            </a:r>
            <a:endParaRPr b="0" lang="en-IN" sz="4400" spc="-1" strike="noStrike">
              <a:latin typeface="Arial"/>
            </a:endParaRPr>
          </a:p>
        </p:txBody>
      </p:sp>
      <p:graphicFrame>
        <p:nvGraphicFramePr>
          <p:cNvPr id="202" name="Table 2"/>
          <p:cNvGraphicFramePr/>
          <p:nvPr/>
        </p:nvGraphicFramePr>
        <p:xfrm>
          <a:off x="457200" y="1600200"/>
          <a:ext cx="2437560" cy="1112040"/>
        </p:xfrm>
        <a:graphic>
          <a:graphicData uri="http://schemas.openxmlformats.org/drawingml/2006/table">
            <a:tbl>
              <a:tblPr/>
              <a:tblGrid>
                <a:gridCol w="812520"/>
                <a:gridCol w="812520"/>
                <a:gridCol w="812880"/>
              </a:tblGrid>
              <a:tr h="370800">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203" name="Table 3"/>
          <p:cNvGraphicFramePr/>
          <p:nvPr/>
        </p:nvGraphicFramePr>
        <p:xfrm>
          <a:off x="533520" y="3352680"/>
          <a:ext cx="2894760" cy="3734280"/>
        </p:xfrm>
        <a:graphic>
          <a:graphicData uri="http://schemas.openxmlformats.org/drawingml/2006/table">
            <a:tbl>
              <a:tblPr/>
              <a:tblGrid>
                <a:gridCol w="444240"/>
                <a:gridCol w="507960"/>
                <a:gridCol w="507960"/>
                <a:gridCol w="507960"/>
                <a:gridCol w="444240"/>
                <a:gridCol w="482760"/>
              </a:tblGrid>
              <a:tr h="622440">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04" name="CustomShape 4"/>
          <p:cNvSpPr/>
          <p:nvPr/>
        </p:nvSpPr>
        <p:spPr>
          <a:xfrm>
            <a:off x="838080" y="5943600"/>
            <a:ext cx="304200" cy="304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05" name="CustomShape 5"/>
          <p:cNvSpPr/>
          <p:nvPr/>
        </p:nvSpPr>
        <p:spPr>
          <a:xfrm>
            <a:off x="1143000" y="5943600"/>
            <a:ext cx="304200" cy="30420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206" name="CustomShape 6"/>
          <p:cNvSpPr/>
          <p:nvPr/>
        </p:nvSpPr>
        <p:spPr>
          <a:xfrm>
            <a:off x="838080" y="6248520"/>
            <a:ext cx="304200" cy="227880"/>
          </a:xfrm>
          <a:prstGeom prst="rect">
            <a:avLst/>
          </a:prstGeom>
          <a:solidFill>
            <a:schemeClr val="tx1">
              <a:lumMod val="50000"/>
              <a:lumOff val="50000"/>
            </a:schemeClr>
          </a:solidFill>
          <a:ln>
            <a:round/>
          </a:ln>
        </p:spPr>
        <p:style>
          <a:lnRef idx="2">
            <a:schemeClr val="accent1">
              <a:shade val="50000"/>
            </a:schemeClr>
          </a:lnRef>
          <a:fillRef idx="1">
            <a:schemeClr val="accent1"/>
          </a:fillRef>
          <a:effectRef idx="0">
            <a:schemeClr val="accent1"/>
          </a:effectRef>
          <a:fontRef idx="minor"/>
        </p:style>
      </p:sp>
      <p:sp>
        <p:nvSpPr>
          <p:cNvPr id="207" name="CustomShape 7"/>
          <p:cNvSpPr/>
          <p:nvPr/>
        </p:nvSpPr>
        <p:spPr>
          <a:xfrm>
            <a:off x="1143000" y="6248520"/>
            <a:ext cx="304200" cy="227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graphicFrame>
        <p:nvGraphicFramePr>
          <p:cNvPr id="208" name="Table 8"/>
          <p:cNvGraphicFramePr/>
          <p:nvPr/>
        </p:nvGraphicFramePr>
        <p:xfrm>
          <a:off x="5410080" y="3962520"/>
          <a:ext cx="1980360" cy="1112040"/>
        </p:xfrm>
        <a:graphic>
          <a:graphicData uri="http://schemas.openxmlformats.org/drawingml/2006/table">
            <a:tbl>
              <a:tblPr/>
              <a:tblGrid>
                <a:gridCol w="660240"/>
                <a:gridCol w="660240"/>
                <a:gridCol w="660240"/>
              </a:tblGrid>
              <a:tr h="370800">
                <a:tc>
                  <a:txBody>
                    <a:bodyPr/>
                    <a:p>
                      <a:pPr>
                        <a:lnSpc>
                          <a:spcPct val="100000"/>
                        </a:lnSpc>
                      </a:pPr>
                      <a:r>
                        <a:rPr b="1" lang="en-IN" sz="1800" spc="-1" strike="noStrike">
                          <a:solidFill>
                            <a:srgbClr val="ffffff"/>
                          </a:solidFill>
                          <a:latin typeface="Calibri"/>
                        </a:rPr>
                        <a:t>W1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1800" spc="-1" strike="noStrike">
                          <a:solidFill>
                            <a:srgbClr val="000000"/>
                          </a:solidFill>
                          <a:latin typeface="Calibri"/>
                        </a:rPr>
                        <a:t>W4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W5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W6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1800" spc="-1" strike="noStrike">
                          <a:solidFill>
                            <a:srgbClr val="000000"/>
                          </a:solidFill>
                          <a:latin typeface="Calibri"/>
                        </a:rPr>
                        <a:t>W7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W8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W9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PADDING</a:t>
            </a:r>
            <a:endParaRPr b="0" lang="en-IN" sz="4400" spc="-1" strike="noStrike">
              <a:latin typeface="Arial"/>
            </a:endParaRPr>
          </a:p>
        </p:txBody>
      </p:sp>
      <p:sp>
        <p:nvSpPr>
          <p:cNvPr id="21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a:t>
            </a:r>
            <a:r>
              <a:rPr b="0" lang="en-IN" sz="2400" spc="-1" strike="noStrike">
                <a:solidFill>
                  <a:srgbClr val="000000"/>
                </a:solidFill>
                <a:latin typeface="Symbol"/>
              </a:rPr>
              <a:t></a:t>
            </a:r>
            <a:r>
              <a:rPr b="0" lang="en-IN" sz="2400" spc="-1" strike="noStrike">
                <a:solidFill>
                  <a:srgbClr val="000000"/>
                </a:solidFill>
                <a:latin typeface="Times New Roman"/>
              </a:rPr>
              <a:t>n  Image size convolves with m</a:t>
            </a:r>
            <a:r>
              <a:rPr b="0" lang="en-IN" sz="2400" spc="-1" strike="noStrike">
                <a:solidFill>
                  <a:srgbClr val="000000"/>
                </a:solidFill>
                <a:latin typeface="Symbol"/>
              </a:rPr>
              <a:t></a:t>
            </a:r>
            <a:r>
              <a:rPr b="0" lang="en-IN" sz="2400" spc="-1" strike="noStrike">
                <a:solidFill>
                  <a:srgbClr val="000000"/>
                </a:solidFill>
                <a:latin typeface="Times New Roman"/>
              </a:rPr>
              <a:t>m kernel generateing image of size (n-m+1) </a:t>
            </a:r>
            <a:r>
              <a:rPr b="0" lang="en-IN" sz="2400" spc="-1" strike="noStrike">
                <a:solidFill>
                  <a:srgbClr val="000000"/>
                </a:solidFill>
                <a:latin typeface="Symbol"/>
              </a:rPr>
              <a:t></a:t>
            </a:r>
            <a:r>
              <a:rPr b="0" lang="en-IN" sz="2400" spc="-1" strike="noStrike">
                <a:solidFill>
                  <a:srgbClr val="000000"/>
                </a:solidFill>
                <a:latin typeface="Times New Roman"/>
              </a:rPr>
              <a:t> (n-m+1).</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Pixels at the boundary are involved less compare to the pixels which are inside.</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So pad the image and image size increases by 2 (i.e. 8</a:t>
            </a:r>
            <a:r>
              <a:rPr b="0" lang="en-IN" sz="2400" spc="-1" strike="noStrike">
                <a:solidFill>
                  <a:srgbClr val="000000"/>
                </a:solidFill>
                <a:latin typeface="Calibri"/>
              </a:rPr>
              <a:t> </a:t>
            </a:r>
            <a:r>
              <a:rPr b="0" lang="en-IN" sz="2400" spc="-1" strike="noStrike">
                <a:solidFill>
                  <a:srgbClr val="000000"/>
                </a:solidFill>
                <a:latin typeface="Symbol"/>
              </a:rPr>
              <a:t></a:t>
            </a:r>
            <a:r>
              <a:rPr b="0" lang="en-IN" sz="2400" spc="-1" strike="noStrike">
                <a:solidFill>
                  <a:srgbClr val="000000"/>
                </a:solidFill>
                <a:latin typeface="Calibri"/>
              </a:rPr>
              <a:t> 8) </a:t>
            </a:r>
            <a:r>
              <a:rPr b="0" lang="en-IN" sz="2400" spc="-1" strike="noStrike">
                <a:solidFill>
                  <a:srgbClr val="000000"/>
                </a:solidFill>
                <a:latin typeface="Times New Roman"/>
              </a:rPr>
              <a:t>and original image is of size 6</a:t>
            </a:r>
            <a:r>
              <a:rPr b="0" lang="en-IN" sz="2400" spc="-1" strike="noStrike">
                <a:solidFill>
                  <a:srgbClr val="000000"/>
                </a:solidFill>
                <a:latin typeface="Calibri"/>
              </a:rPr>
              <a:t> </a:t>
            </a:r>
            <a:r>
              <a:rPr b="0" lang="en-IN" sz="2400" spc="-1" strike="noStrike">
                <a:solidFill>
                  <a:srgbClr val="000000"/>
                </a:solidFill>
                <a:latin typeface="Symbol"/>
              </a:rPr>
              <a:t></a:t>
            </a:r>
            <a:r>
              <a:rPr b="0" lang="en-IN" sz="2400" spc="-1" strike="noStrike">
                <a:solidFill>
                  <a:srgbClr val="000000"/>
                </a:solidFill>
                <a:latin typeface="Calibri"/>
              </a:rPr>
              <a:t>6.</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If padding by 1, i.e. p =1 then generated image size is (n+2p-m+1) </a:t>
            </a:r>
            <a:r>
              <a:rPr b="0" lang="en-IN" sz="2400" spc="-1" strike="noStrike">
                <a:solidFill>
                  <a:srgbClr val="000000"/>
                </a:solidFill>
                <a:latin typeface="Symbol"/>
              </a:rPr>
              <a:t></a:t>
            </a:r>
            <a:r>
              <a:rPr b="0" lang="en-IN" sz="2400" spc="-1" strike="noStrike">
                <a:solidFill>
                  <a:srgbClr val="000000"/>
                </a:solidFill>
                <a:latin typeface="Times New Roman"/>
              </a:rPr>
              <a:t>(n+2p-m+1)</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For stride length more than one, padding is also needed.</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Convolution on volume</a:t>
            </a:r>
            <a:endParaRPr b="0" lang="en-IN" sz="4400" spc="-1" strike="noStrike">
              <a:latin typeface="Arial"/>
            </a:endParaRPr>
          </a:p>
        </p:txBody>
      </p:sp>
      <p:sp>
        <p:nvSpPr>
          <p:cNvPr id="2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RGB image</a:t>
            </a: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endParaRPr b="0" lang="en-IN" sz="32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                                                                                                 </a:t>
            </a:r>
            <a:r>
              <a:rPr b="0" lang="en-IN" sz="1800" spc="-1" strike="noStrike">
                <a:solidFill>
                  <a:srgbClr val="000000"/>
                </a:solidFill>
                <a:latin typeface="Times New Roman"/>
              </a:rPr>
              <a:t>3 </a:t>
            </a:r>
            <a:r>
              <a:rPr b="0" lang="en-IN" sz="1800" spc="-1" strike="noStrike">
                <a:solidFill>
                  <a:srgbClr val="000000"/>
                </a:solidFill>
                <a:latin typeface="Symbol"/>
              </a:rPr>
              <a:t></a:t>
            </a:r>
            <a:r>
              <a:rPr b="0" lang="en-IN" sz="1800" spc="-1" strike="noStrike">
                <a:solidFill>
                  <a:srgbClr val="000000"/>
                </a:solidFill>
                <a:latin typeface="Times New Roman"/>
              </a:rPr>
              <a:t>3 </a:t>
            </a:r>
            <a:r>
              <a:rPr b="0" lang="en-IN" sz="1800" spc="-1" strike="noStrike">
                <a:solidFill>
                  <a:srgbClr val="000000"/>
                </a:solidFill>
                <a:latin typeface="Symbol"/>
              </a:rPr>
              <a:t></a:t>
            </a:r>
            <a:r>
              <a:rPr b="0" lang="en-IN" sz="1800" spc="-1" strike="noStrike">
                <a:solidFill>
                  <a:srgbClr val="000000"/>
                </a:solidFill>
                <a:latin typeface="Times New Roman"/>
              </a:rPr>
              <a:t>3= 27 numbers after convolution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                                                                                      </a:t>
            </a:r>
            <a:r>
              <a:rPr b="0" lang="en-IN" sz="1800" spc="-1" strike="noStrike">
                <a:solidFill>
                  <a:srgbClr val="000000"/>
                </a:solidFill>
                <a:latin typeface="Times New Roman"/>
              </a:rPr>
              <a:t>generate a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                                                                                   </a:t>
            </a:r>
            <a:r>
              <a:rPr b="0" lang="en-IN" sz="1800" spc="-1" strike="noStrike">
                <a:solidFill>
                  <a:srgbClr val="000000"/>
                </a:solidFill>
                <a:latin typeface="Times New Roman"/>
              </a:rPr>
              <a:t>single value as the element of the   </a:t>
            </a:r>
            <a:endParaRPr b="0" lang="en-IN" sz="1800" spc="-1" strike="noStrike">
              <a:latin typeface="Arial"/>
            </a:endParaRPr>
          </a:p>
          <a:p>
            <a:pPr marL="343080" indent="-342360">
              <a:lnSpc>
                <a:spcPct val="100000"/>
              </a:lnSpc>
              <a:spcBef>
                <a:spcPts val="360"/>
              </a:spcBef>
            </a:pPr>
            <a:r>
              <a:rPr b="0" lang="en-IN" sz="1800" spc="-1" strike="noStrike">
                <a:solidFill>
                  <a:srgbClr val="000000"/>
                </a:solidFill>
                <a:latin typeface="Times New Roman"/>
              </a:rPr>
              <a:t>                                                                                         </a:t>
            </a:r>
            <a:r>
              <a:rPr b="0" lang="en-IN" sz="1800" spc="-1" strike="noStrike">
                <a:solidFill>
                  <a:srgbClr val="000000"/>
                </a:solidFill>
                <a:latin typeface="Times New Roman"/>
              </a:rPr>
              <a:t>convolved image of size 4</a:t>
            </a:r>
            <a:r>
              <a:rPr b="0" lang="en-IN" sz="1800" spc="-1" strike="noStrike">
                <a:solidFill>
                  <a:srgbClr val="000000"/>
                </a:solidFill>
                <a:latin typeface="Calibri"/>
              </a:rPr>
              <a:t> </a:t>
            </a:r>
            <a:r>
              <a:rPr b="0" lang="en-IN" sz="1800" spc="-1" strike="noStrike">
                <a:solidFill>
                  <a:srgbClr val="000000"/>
                </a:solidFill>
                <a:latin typeface="Symbol"/>
              </a:rPr>
              <a:t></a:t>
            </a:r>
            <a:r>
              <a:rPr b="0" lang="en-IN" sz="1800" spc="-1" strike="noStrike">
                <a:solidFill>
                  <a:srgbClr val="000000"/>
                </a:solidFill>
                <a:latin typeface="Calibri"/>
              </a:rPr>
              <a:t>4</a:t>
            </a:r>
            <a:endParaRPr b="0" lang="en-IN" sz="18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endParaRPr b="0" lang="en-IN" sz="32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No. of channels of image and filter must match.</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Generated image is of single channel.</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If we use two different filters then channel of generator matrix will be 2</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p:txBody>
      </p:sp>
      <p:sp>
        <p:nvSpPr>
          <p:cNvPr id="213" name="CustomShape 3"/>
          <p:cNvSpPr/>
          <p:nvPr/>
        </p:nvSpPr>
        <p:spPr>
          <a:xfrm>
            <a:off x="1752480" y="2819520"/>
            <a:ext cx="2133000" cy="19044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14" name="Line 4"/>
          <p:cNvSpPr/>
          <p:nvPr/>
        </p:nvSpPr>
        <p:spPr>
          <a:xfrm flipV="1">
            <a:off x="1980360" y="2362680"/>
            <a:ext cx="1440" cy="457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5" name="Line 5"/>
          <p:cNvSpPr/>
          <p:nvPr/>
        </p:nvSpPr>
        <p:spPr>
          <a:xfrm>
            <a:off x="1981080" y="2438280"/>
            <a:ext cx="236232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6" name="Line 6"/>
          <p:cNvSpPr/>
          <p:nvPr/>
        </p:nvSpPr>
        <p:spPr>
          <a:xfrm flipH="1">
            <a:off x="4342320" y="2515320"/>
            <a:ext cx="1800" cy="1981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7" name="Line 7"/>
          <p:cNvSpPr/>
          <p:nvPr/>
        </p:nvSpPr>
        <p:spPr>
          <a:xfrm flipH="1" flipV="1">
            <a:off x="3809880" y="4495680"/>
            <a:ext cx="53352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8" name="Line 8"/>
          <p:cNvSpPr/>
          <p:nvPr/>
        </p:nvSpPr>
        <p:spPr>
          <a:xfrm flipV="1">
            <a:off x="2361240" y="2134080"/>
            <a:ext cx="1440" cy="3049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9" name="Line 9"/>
          <p:cNvSpPr/>
          <p:nvPr/>
        </p:nvSpPr>
        <p:spPr>
          <a:xfrm>
            <a:off x="2361960" y="2057400"/>
            <a:ext cx="243864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0" name="Line 10"/>
          <p:cNvSpPr/>
          <p:nvPr/>
        </p:nvSpPr>
        <p:spPr>
          <a:xfrm>
            <a:off x="4800600" y="2057400"/>
            <a:ext cx="75960" cy="22096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1" name="Line 11"/>
          <p:cNvSpPr/>
          <p:nvPr/>
        </p:nvSpPr>
        <p:spPr>
          <a:xfrm flipH="1" flipV="1">
            <a:off x="4343400" y="4267080"/>
            <a:ext cx="5331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2" name="CustomShape 12"/>
          <p:cNvSpPr/>
          <p:nvPr/>
        </p:nvSpPr>
        <p:spPr>
          <a:xfrm>
            <a:off x="5638680" y="2971800"/>
            <a:ext cx="837360" cy="8373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3" name="Line 13"/>
          <p:cNvSpPr/>
          <p:nvPr/>
        </p:nvSpPr>
        <p:spPr>
          <a:xfrm flipV="1">
            <a:off x="5790240" y="2819880"/>
            <a:ext cx="1440" cy="1526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4" name="Line 14"/>
          <p:cNvSpPr/>
          <p:nvPr/>
        </p:nvSpPr>
        <p:spPr>
          <a:xfrm>
            <a:off x="5790960" y="2819160"/>
            <a:ext cx="990720" cy="1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5" name="Line 15"/>
          <p:cNvSpPr/>
          <p:nvPr/>
        </p:nvSpPr>
        <p:spPr>
          <a:xfrm flipH="1">
            <a:off x="6780960" y="2819880"/>
            <a:ext cx="1440" cy="7621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6" name="Line 16"/>
          <p:cNvSpPr/>
          <p:nvPr/>
        </p:nvSpPr>
        <p:spPr>
          <a:xfrm flipH="1" flipV="1">
            <a:off x="6476760" y="3581280"/>
            <a:ext cx="30492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7" name="Line 17"/>
          <p:cNvSpPr/>
          <p:nvPr/>
        </p:nvSpPr>
        <p:spPr>
          <a:xfrm flipV="1">
            <a:off x="6018840" y="2591280"/>
            <a:ext cx="1440" cy="228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8" name="Line 18"/>
          <p:cNvSpPr/>
          <p:nvPr/>
        </p:nvSpPr>
        <p:spPr>
          <a:xfrm>
            <a:off x="6019560" y="2514600"/>
            <a:ext cx="106704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9" name="Line 19"/>
          <p:cNvSpPr/>
          <p:nvPr/>
        </p:nvSpPr>
        <p:spPr>
          <a:xfrm flipH="1">
            <a:off x="7085520" y="2515320"/>
            <a:ext cx="1800" cy="838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0" name="Line 20"/>
          <p:cNvSpPr/>
          <p:nvPr/>
        </p:nvSpPr>
        <p:spPr>
          <a:xfrm flipH="1" flipV="1">
            <a:off x="6781680" y="3352680"/>
            <a:ext cx="30492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Property</a:t>
            </a:r>
            <a:endParaRPr b="0" lang="en-IN" sz="4400" spc="-1" strike="noStrike">
              <a:latin typeface="Arial"/>
            </a:endParaRPr>
          </a:p>
        </p:txBody>
      </p:sp>
      <p:sp>
        <p:nvSpPr>
          <p:cNvPr id="23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Add bias with every convolved image and apply nonlinearity to transform the image.</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Stack of such images are obtained in a layer.</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Say there is 10 different 3 </a:t>
            </a:r>
            <a:r>
              <a:rPr b="0" lang="en-IN" sz="2400" spc="-1" strike="noStrike">
                <a:solidFill>
                  <a:srgbClr val="000000"/>
                </a:solidFill>
                <a:latin typeface="Symbol"/>
              </a:rPr>
              <a:t></a:t>
            </a:r>
            <a:r>
              <a:rPr b="0" lang="en-IN" sz="2400" spc="-1" strike="noStrike">
                <a:solidFill>
                  <a:srgbClr val="000000"/>
                </a:solidFill>
                <a:latin typeface="Times New Roman"/>
              </a:rPr>
              <a:t>3 </a:t>
            </a:r>
            <a:r>
              <a:rPr b="0" lang="en-IN" sz="2400" spc="-1" strike="noStrike">
                <a:solidFill>
                  <a:srgbClr val="000000"/>
                </a:solidFill>
                <a:latin typeface="Symbol"/>
              </a:rPr>
              <a:t></a:t>
            </a:r>
            <a:r>
              <a:rPr b="0" lang="en-IN" sz="2400" spc="-1" strike="noStrike">
                <a:solidFill>
                  <a:srgbClr val="000000"/>
                </a:solidFill>
                <a:latin typeface="Times New Roman"/>
              </a:rPr>
              <a:t>3 filters.</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So 27 weights + 1 bias= 28 parameters and 10 such filters mean 280 parameters.</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Whatever is the input image size number of parameters are 280.</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So convolution net is less prone to overfitting.</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Deep CNN</a:t>
            </a:r>
            <a:endParaRPr b="0" lang="en-IN" sz="4400" spc="-1" strike="noStrike">
              <a:latin typeface="Arial"/>
            </a:endParaRPr>
          </a:p>
        </p:txBody>
      </p:sp>
      <p:sp>
        <p:nvSpPr>
          <p:cNvPr id="2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Problem is of image classification.</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Say, an input image of size 39</a:t>
            </a:r>
            <a:r>
              <a:rPr b="0" lang="en-IN" sz="2400" spc="-1" strike="noStrike">
                <a:solidFill>
                  <a:srgbClr val="000000"/>
                </a:solidFill>
                <a:latin typeface="Symbol"/>
              </a:rPr>
              <a:t></a:t>
            </a:r>
            <a:r>
              <a:rPr b="0" lang="en-IN" sz="2400" spc="-1" strike="noStrike">
                <a:solidFill>
                  <a:srgbClr val="000000"/>
                </a:solidFill>
                <a:latin typeface="Times New Roman"/>
              </a:rPr>
              <a:t>39</a:t>
            </a:r>
            <a:r>
              <a:rPr b="0" lang="en-IN" sz="2400" spc="-1" strike="noStrike">
                <a:solidFill>
                  <a:srgbClr val="000000"/>
                </a:solidFill>
                <a:latin typeface="Symbol"/>
              </a:rPr>
              <a:t></a:t>
            </a:r>
            <a:r>
              <a:rPr b="0" lang="en-IN" sz="2400" spc="-1" strike="noStrike">
                <a:solidFill>
                  <a:srgbClr val="000000"/>
                </a:solidFill>
                <a:latin typeface="Times New Roman"/>
              </a:rPr>
              <a:t>3</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Activation of the next layer generates image of dimension 37</a:t>
            </a:r>
            <a:r>
              <a:rPr b="0" lang="en-IN" sz="2400" spc="-1" strike="noStrike">
                <a:solidFill>
                  <a:srgbClr val="000000"/>
                </a:solidFill>
                <a:latin typeface="Symbol"/>
              </a:rPr>
              <a:t></a:t>
            </a:r>
            <a:r>
              <a:rPr b="0" lang="en-IN" sz="2400" spc="-1" strike="noStrike">
                <a:solidFill>
                  <a:srgbClr val="000000"/>
                </a:solidFill>
                <a:latin typeface="Times New Roman"/>
              </a:rPr>
              <a:t>37</a:t>
            </a:r>
            <a:r>
              <a:rPr b="0" lang="en-IN" sz="2400" spc="-1" strike="noStrike">
                <a:solidFill>
                  <a:srgbClr val="000000"/>
                </a:solidFill>
                <a:latin typeface="Symbol"/>
              </a:rPr>
              <a:t></a:t>
            </a:r>
            <a:r>
              <a:rPr b="0" lang="en-IN" sz="2400" spc="-1" strike="noStrike">
                <a:solidFill>
                  <a:srgbClr val="000000"/>
                </a:solidFill>
                <a:latin typeface="Times New Roman"/>
              </a:rPr>
              <a:t>10  with stride 1, no padding using 3</a:t>
            </a:r>
            <a:r>
              <a:rPr b="0" lang="en-IN" sz="2400" spc="-1" strike="noStrike">
                <a:solidFill>
                  <a:srgbClr val="000000"/>
                </a:solidFill>
                <a:latin typeface="Symbol"/>
              </a:rPr>
              <a:t></a:t>
            </a:r>
            <a:r>
              <a:rPr b="0" lang="en-IN" sz="2400" spc="-1" strike="noStrike">
                <a:solidFill>
                  <a:srgbClr val="000000"/>
                </a:solidFill>
                <a:latin typeface="Times New Roman"/>
              </a:rPr>
              <a:t>3</a:t>
            </a:r>
            <a:r>
              <a:rPr b="0" lang="en-IN" sz="2400" spc="-1" strike="noStrike">
                <a:solidFill>
                  <a:srgbClr val="000000"/>
                </a:solidFill>
                <a:latin typeface="Symbol"/>
              </a:rPr>
              <a:t></a:t>
            </a:r>
            <a:r>
              <a:rPr b="0" lang="en-IN" sz="2400" spc="-1" strike="noStrike">
                <a:solidFill>
                  <a:srgbClr val="000000"/>
                </a:solidFill>
                <a:latin typeface="Times New Roman"/>
              </a:rPr>
              <a:t>3 filter, and 10 such filters.</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Say, another Convlution layer with 5</a:t>
            </a:r>
            <a:r>
              <a:rPr b="0" lang="en-IN" sz="2400" spc="-1" strike="noStrike">
                <a:solidFill>
                  <a:srgbClr val="000000"/>
                </a:solidFill>
                <a:latin typeface="Symbol"/>
              </a:rPr>
              <a:t></a:t>
            </a:r>
            <a:r>
              <a:rPr b="0" lang="en-IN" sz="2400" spc="-1" strike="noStrike">
                <a:solidFill>
                  <a:srgbClr val="000000"/>
                </a:solidFill>
                <a:latin typeface="Times New Roman"/>
              </a:rPr>
              <a:t>5 filter, stride 2, no padding and 20 filters generate 17</a:t>
            </a:r>
            <a:r>
              <a:rPr b="0" lang="en-IN" sz="2400" spc="-1" strike="noStrike">
                <a:solidFill>
                  <a:srgbClr val="000000"/>
                </a:solidFill>
                <a:latin typeface="Symbol"/>
              </a:rPr>
              <a:t></a:t>
            </a:r>
            <a:r>
              <a:rPr b="0" lang="en-IN" sz="2400" spc="-1" strike="noStrike">
                <a:solidFill>
                  <a:srgbClr val="000000"/>
                </a:solidFill>
                <a:latin typeface="Times New Roman"/>
              </a:rPr>
              <a:t>17</a:t>
            </a:r>
            <a:r>
              <a:rPr b="0" lang="en-IN" sz="2400" spc="-1" strike="noStrike">
                <a:solidFill>
                  <a:srgbClr val="000000"/>
                </a:solidFill>
                <a:latin typeface="Symbol"/>
              </a:rPr>
              <a:t></a:t>
            </a:r>
            <a:r>
              <a:rPr b="0" lang="en-IN" sz="2400" spc="-1" strike="noStrike">
                <a:solidFill>
                  <a:srgbClr val="000000"/>
                </a:solidFill>
                <a:latin typeface="Times New Roman"/>
              </a:rPr>
              <a:t>20 dimensional feature map.</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Add one more Convolution  layer using filter size 5</a:t>
            </a:r>
            <a:r>
              <a:rPr b="0" lang="en-IN" sz="2400" spc="-1" strike="noStrike">
                <a:solidFill>
                  <a:srgbClr val="000000"/>
                </a:solidFill>
                <a:latin typeface="Symbol"/>
              </a:rPr>
              <a:t></a:t>
            </a:r>
            <a:r>
              <a:rPr b="0" lang="en-IN" sz="2400" spc="-1" strike="noStrike">
                <a:solidFill>
                  <a:srgbClr val="000000"/>
                </a:solidFill>
                <a:latin typeface="Times New Roman"/>
              </a:rPr>
              <a:t>5</a:t>
            </a:r>
            <a:r>
              <a:rPr b="0" lang="en-IN" sz="2400" spc="-1" strike="noStrike">
                <a:solidFill>
                  <a:srgbClr val="000000"/>
                </a:solidFill>
                <a:latin typeface="Symbol"/>
              </a:rPr>
              <a:t></a:t>
            </a:r>
            <a:r>
              <a:rPr b="0" lang="en-IN" sz="2400" spc="-1" strike="noStrike">
                <a:solidFill>
                  <a:srgbClr val="000000"/>
                </a:solidFill>
                <a:latin typeface="Times New Roman"/>
              </a:rPr>
              <a:t>40, generating 7</a:t>
            </a:r>
            <a:r>
              <a:rPr b="0" lang="en-IN" sz="2400" spc="-1" strike="noStrike">
                <a:solidFill>
                  <a:srgbClr val="000000"/>
                </a:solidFill>
                <a:latin typeface="Symbol"/>
              </a:rPr>
              <a:t></a:t>
            </a:r>
            <a:r>
              <a:rPr b="0" lang="en-IN" sz="2400" spc="-1" strike="noStrike">
                <a:solidFill>
                  <a:srgbClr val="000000"/>
                </a:solidFill>
                <a:latin typeface="Times New Roman"/>
              </a:rPr>
              <a:t>7</a:t>
            </a:r>
            <a:r>
              <a:rPr b="0" lang="en-IN" sz="2400" spc="-1" strike="noStrike">
                <a:solidFill>
                  <a:srgbClr val="000000"/>
                </a:solidFill>
                <a:latin typeface="Symbol"/>
              </a:rPr>
              <a:t></a:t>
            </a:r>
            <a:r>
              <a:rPr b="0" lang="en-IN" sz="2400" spc="-1" strike="noStrike">
                <a:solidFill>
                  <a:srgbClr val="000000"/>
                </a:solidFill>
                <a:latin typeface="Times New Roman"/>
              </a:rPr>
              <a:t>40 dimensional features map, so 1960 nodes.</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Add softmax in the classification layer to predict the final output</a:t>
            </a:r>
            <a:endParaRPr b="0" lang="en-IN" sz="24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57200" y="1600200"/>
            <a:ext cx="8228880" cy="4525200"/>
          </a:xfrm>
          <a:prstGeom prst="rect">
            <a:avLst/>
          </a:prstGeom>
          <a:noFill/>
          <a:ln>
            <a:noFill/>
          </a:ln>
        </p:spPr>
        <p:style>
          <a:lnRef idx="0"/>
          <a:fillRef idx="0"/>
          <a:effectRef idx="0"/>
          <a:fontRef idx="minor"/>
        </p:style>
      </p:sp>
      <p:pic>
        <p:nvPicPr>
          <p:cNvPr id="236" name="Picture 2" descr=""/>
          <p:cNvPicPr/>
          <p:nvPr/>
        </p:nvPicPr>
        <p:blipFill>
          <a:blip r:embed="rId1"/>
          <a:stretch/>
        </p:blipFill>
        <p:spPr>
          <a:xfrm>
            <a:off x="609480" y="838080"/>
            <a:ext cx="5809680" cy="2214000"/>
          </a:xfrm>
          <a:prstGeom prst="rect">
            <a:avLst/>
          </a:prstGeom>
          <a:ln w="9360">
            <a:noFill/>
          </a:ln>
        </p:spPr>
      </p:pic>
      <p:sp>
        <p:nvSpPr>
          <p:cNvPr id="237" name="CustomShape 2"/>
          <p:cNvSpPr/>
          <p:nvPr/>
        </p:nvSpPr>
        <p:spPr>
          <a:xfrm>
            <a:off x="934200" y="0"/>
            <a:ext cx="5808960" cy="5774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3200" spc="-1" strike="noStrike">
                <a:solidFill>
                  <a:srgbClr val="000000"/>
                </a:solidFill>
                <a:latin typeface="Times New Roman"/>
                <a:ea typeface="DejaVu Sans"/>
              </a:rPr>
              <a:t>A regular 3-layer Neural Network.</a:t>
            </a:r>
            <a:endParaRPr b="0" lang="en-IN" sz="3200" spc="-1" strike="noStrike">
              <a:latin typeface="Arial"/>
            </a:endParaRPr>
          </a:p>
        </p:txBody>
      </p:sp>
      <p:pic>
        <p:nvPicPr>
          <p:cNvPr id="238" name="Picture 3" descr=""/>
          <p:cNvPicPr/>
          <p:nvPr/>
        </p:nvPicPr>
        <p:blipFill>
          <a:blip r:embed="rId2"/>
          <a:stretch/>
        </p:blipFill>
        <p:spPr>
          <a:xfrm>
            <a:off x="-9360" y="3200400"/>
            <a:ext cx="9152640" cy="3171240"/>
          </a:xfrm>
          <a:prstGeom prst="rect">
            <a:avLst/>
          </a:prstGeom>
          <a:ln w="9360">
            <a:noFill/>
          </a:ln>
        </p:spPr>
      </p:pic>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57200" y="274680"/>
            <a:ext cx="8228880" cy="1142280"/>
          </a:xfrm>
          <a:prstGeom prst="rect">
            <a:avLst/>
          </a:prstGeom>
          <a:noFill/>
          <a:ln>
            <a:noFill/>
          </a:ln>
        </p:spPr>
        <p:style>
          <a:lnRef idx="0"/>
          <a:fillRef idx="0"/>
          <a:effectRef idx="0"/>
          <a:fontRef idx="minor"/>
        </p:style>
      </p:sp>
      <p:pic>
        <p:nvPicPr>
          <p:cNvPr id="240" name="Picture 2" descr=""/>
          <p:cNvPicPr/>
          <p:nvPr/>
        </p:nvPicPr>
        <p:blipFill>
          <a:blip r:embed="rId1"/>
          <a:stretch/>
        </p:blipFill>
        <p:spPr>
          <a:xfrm>
            <a:off x="0" y="0"/>
            <a:ext cx="9143280" cy="6857280"/>
          </a:xfrm>
          <a:prstGeom prst="rect">
            <a:avLst/>
          </a:prstGeom>
          <a:ln w="9360">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274680"/>
            <a:ext cx="8228880" cy="1142280"/>
          </a:xfrm>
          <a:prstGeom prst="rect">
            <a:avLst/>
          </a:prstGeom>
          <a:noFill/>
          <a:ln>
            <a:noFill/>
          </a:ln>
        </p:spPr>
        <p:style>
          <a:lnRef idx="0"/>
          <a:fillRef idx="0"/>
          <a:effectRef idx="0"/>
          <a:fontRef idx="minor"/>
        </p:style>
      </p:sp>
      <p:pic>
        <p:nvPicPr>
          <p:cNvPr id="242" name="Picture 2" descr=""/>
          <p:cNvPicPr/>
          <p:nvPr/>
        </p:nvPicPr>
        <p:blipFill>
          <a:blip r:embed="rId1"/>
          <a:stretch/>
        </p:blipFill>
        <p:spPr>
          <a:xfrm>
            <a:off x="0" y="0"/>
            <a:ext cx="9143280" cy="6857280"/>
          </a:xfrm>
          <a:prstGeom prst="rect">
            <a:avLst/>
          </a:prstGeom>
          <a:ln w="9360">
            <a:noFill/>
          </a:ln>
        </p:spPr>
      </p:pic>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u="sng">
                <a:solidFill>
                  <a:srgbClr val="0000ff"/>
                </a:solidFill>
                <a:uFillTx/>
                <a:latin typeface="Times New Roman"/>
                <a:hlinkClick r:id="rId1"/>
              </a:rPr>
              <a:t>Kullback–Leibler</a:t>
            </a:r>
            <a:r>
              <a:rPr b="0" lang="en-IN" sz="4400" spc="-1" strike="noStrike" u="sng">
                <a:solidFill>
                  <a:srgbClr val="0000ff"/>
                </a:solidFill>
                <a:uFillTx/>
                <a:latin typeface="Times New Roman"/>
                <a:hlinkClick r:id="rId2"/>
              </a:rPr>
              <a:t> divergence</a:t>
            </a:r>
            <a:endParaRPr b="0" lang="en-IN" sz="4400" spc="-1" strike="noStrike">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 </a:t>
            </a:r>
            <a:r>
              <a:rPr b="0" lang="en-IN" sz="2400" spc="-1" strike="noStrike">
                <a:solidFill>
                  <a:srgbClr val="000000"/>
                </a:solidFill>
                <a:latin typeface="Times New Roman"/>
              </a:rPr>
              <a:t>G = </a:t>
            </a:r>
            <a:r>
              <a:rPr b="0" lang="en-IN" sz="2400" spc="-1" strike="noStrike">
                <a:solidFill>
                  <a:srgbClr val="000000"/>
                </a:solidFill>
                <a:latin typeface="Symbol"/>
              </a:rPr>
              <a:t></a:t>
            </a:r>
            <a:r>
              <a:rPr b="0" lang="en-IN" sz="2400" spc="-1" strike="noStrike" baseline="-25000">
                <a:solidFill>
                  <a:srgbClr val="000000"/>
                </a:solidFill>
                <a:latin typeface="Times New Roman"/>
              </a:rPr>
              <a:t>v</a:t>
            </a:r>
            <a:r>
              <a:rPr b="0" lang="en-IN" sz="2400" spc="-1" strike="noStrike">
                <a:solidFill>
                  <a:srgbClr val="000000"/>
                </a:solidFill>
                <a:latin typeface="Times New Roman"/>
              </a:rPr>
              <a:t>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 ln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 /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 ) </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519"/>
              </a:spcBef>
            </a:pPr>
            <a:r>
              <a:rPr b="0" lang="en-IN" sz="2600" spc="-1" strike="noStrike">
                <a:solidFill>
                  <a:srgbClr val="000000"/>
                </a:solidFill>
                <a:latin typeface="Times New Roman"/>
              </a:rPr>
              <a:t>     </a:t>
            </a:r>
            <a:r>
              <a:rPr b="0" lang="en-IN" sz="2400" spc="-1" strike="noStrike">
                <a:solidFill>
                  <a:srgbClr val="000000"/>
                </a:solidFill>
                <a:latin typeface="Times New Roman"/>
              </a:rPr>
              <a:t>where the sum is over all the possible states of  V and G is a function of the weights, determine the energy of a state, and the energy determines  p</a:t>
            </a:r>
            <a:r>
              <a:rPr b="0" lang="en-IN" sz="2400" spc="-1" strike="noStrike" baseline="30000">
                <a:solidFill>
                  <a:srgbClr val="000000"/>
                </a:solidFill>
                <a:latin typeface="Times New Roman"/>
              </a:rPr>
              <a:t>-</a:t>
            </a:r>
            <a:r>
              <a:rPr b="0" lang="en-IN" sz="2400" spc="-1" strike="noStrike">
                <a:solidFill>
                  <a:srgbClr val="000000"/>
                </a:solidFill>
                <a:latin typeface="Times New Roman"/>
              </a:rPr>
              <a:t>(v). </a:t>
            </a:r>
            <a:endParaRPr b="0" lang="en-IN" sz="2400" spc="-1" strike="noStrike">
              <a:latin typeface="Arial"/>
            </a:endParaRPr>
          </a:p>
          <a:p>
            <a:pPr marL="343080" indent="-342360">
              <a:lnSpc>
                <a:spcPct val="100000"/>
              </a:lnSpc>
              <a:spcBef>
                <a:spcPts val="281"/>
              </a:spcBef>
            </a:pPr>
            <a:endParaRPr b="0" lang="en-IN" sz="2400" spc="-1" strike="noStrike">
              <a:latin typeface="Arial"/>
            </a:endParaRPr>
          </a:p>
          <a:p>
            <a:pPr marL="343080" indent="-342360" algn="just">
              <a:lnSpc>
                <a:spcPct val="100000"/>
              </a:lnSpc>
              <a:spcBef>
                <a:spcPts val="519"/>
              </a:spcBef>
              <a:buClr>
                <a:srgbClr val="000000"/>
              </a:buClr>
              <a:buFont typeface="Arial"/>
              <a:buChar char="•"/>
            </a:pPr>
            <a:r>
              <a:rPr b="0" lang="en-IN" sz="2600" spc="-1" strike="noStrike">
                <a:solidFill>
                  <a:srgbClr val="000000"/>
                </a:solidFill>
                <a:latin typeface="Times New Roman"/>
              </a:rPr>
              <a:t> </a:t>
            </a:r>
            <a:r>
              <a:rPr b="0" lang="en-IN" sz="2400" spc="-1" strike="noStrike">
                <a:solidFill>
                  <a:srgbClr val="000000"/>
                </a:solidFill>
                <a:latin typeface="Times New Roman"/>
              </a:rPr>
              <a:t>Use a </a:t>
            </a:r>
            <a:r>
              <a:rPr b="0" lang="en-IN" sz="2400" spc="-1" strike="noStrike" u="sng">
                <a:solidFill>
                  <a:srgbClr val="0000ff"/>
                </a:solidFill>
                <a:uFillTx/>
                <a:latin typeface="Times New Roman"/>
                <a:hlinkClick r:id="rId3"/>
              </a:rPr>
              <a:t>gradient descent</a:t>
            </a:r>
            <a:r>
              <a:rPr b="0" lang="en-IN" sz="2400" spc="-1" strike="noStrike">
                <a:solidFill>
                  <a:srgbClr val="000000"/>
                </a:solidFill>
                <a:latin typeface="Times New Roman"/>
              </a:rPr>
              <a:t> algorithm over G, so a given weight, </a:t>
            </a:r>
            <a:r>
              <a:rPr b="0" i="1" lang="en-IN" sz="2400" spc="-1" strike="noStrike">
                <a:solidFill>
                  <a:srgbClr val="000000"/>
                </a:solidFill>
                <a:latin typeface="Times New Roman"/>
              </a:rPr>
              <a:t>w</a:t>
            </a:r>
            <a:r>
              <a:rPr b="0" i="1" lang="en-IN" sz="2400" spc="-1" strike="noStrike" baseline="-25000">
                <a:solidFill>
                  <a:srgbClr val="000000"/>
                </a:solidFill>
                <a:latin typeface="Times New Roman"/>
              </a:rPr>
              <a:t>ij</a:t>
            </a:r>
            <a:r>
              <a:rPr b="0" lang="en-IN" sz="2400" spc="-1" strike="noStrike">
                <a:solidFill>
                  <a:srgbClr val="000000"/>
                </a:solidFill>
                <a:latin typeface="Times New Roman"/>
              </a:rPr>
              <a:t> is changed by subtracting the </a:t>
            </a:r>
            <a:r>
              <a:rPr b="0" lang="en-IN" sz="2400" spc="-1" strike="noStrike" u="sng">
                <a:solidFill>
                  <a:srgbClr val="0000ff"/>
                </a:solidFill>
                <a:uFillTx/>
                <a:latin typeface="Times New Roman"/>
                <a:hlinkClick r:id="rId4"/>
              </a:rPr>
              <a:t>partial derivative</a:t>
            </a:r>
            <a:r>
              <a:rPr b="0" lang="en-IN" sz="2400" spc="-1" strike="noStrike">
                <a:solidFill>
                  <a:srgbClr val="000000"/>
                </a:solidFill>
                <a:latin typeface="Times New Roman"/>
              </a:rPr>
              <a:t> of  G with respect to the weight.</a:t>
            </a:r>
            <a:endParaRPr b="0" lang="en-IN" sz="2400" spc="-1" strike="noStrike">
              <a:latin typeface="Arial"/>
            </a:endParaRPr>
          </a:p>
          <a:p>
            <a:pPr algn="just">
              <a:lnSpc>
                <a:spcPct val="100000"/>
              </a:lnSpc>
              <a:spcBef>
                <a:spcPts val="261"/>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By minimizing the </a:t>
            </a:r>
            <a:r>
              <a:rPr b="0" lang="en-IN" sz="2400" spc="-1" strike="noStrike" u="sng">
                <a:solidFill>
                  <a:srgbClr val="0000ff"/>
                </a:solidFill>
                <a:uFillTx/>
                <a:latin typeface="Times New Roman"/>
                <a:hlinkClick r:id="rId5"/>
              </a:rPr>
              <a:t>KL-divergence</a:t>
            </a:r>
            <a:r>
              <a:rPr b="0" lang="en-IN" sz="2400" spc="-1" strike="noStrike">
                <a:solidFill>
                  <a:srgbClr val="000000"/>
                </a:solidFill>
                <a:latin typeface="Times New Roman"/>
              </a:rPr>
              <a:t>, it is equivalent to maximizing the log-likelihood of the data. Therefore, the training procedure performs gradient ascent on the log-likelihood of the observed data. </a:t>
            </a:r>
            <a:endParaRPr b="0" lang="en-IN" sz="2400" spc="-1" strike="noStrike">
              <a:latin typeface="Arial"/>
            </a:endParaRPr>
          </a:p>
          <a:p>
            <a:pPr>
              <a:lnSpc>
                <a:spcPct val="100000"/>
              </a:lnSpc>
              <a:spcBef>
                <a:spcPts val="641"/>
              </a:spcBef>
            </a:pPr>
            <a:endParaRPr b="0" lang="en-IN"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900" spc="-1" strike="noStrike">
                <a:solidFill>
                  <a:srgbClr val="000000"/>
                </a:solidFill>
                <a:latin typeface="Times New Roman"/>
              </a:rPr>
              <a:t>Non Linearity (ReLU)</a:t>
            </a:r>
            <a:br/>
            <a:endParaRPr b="0" lang="en-IN" sz="4900" spc="-1" strike="noStrike">
              <a:latin typeface="Arial"/>
            </a:endParaRPr>
          </a:p>
        </p:txBody>
      </p:sp>
      <p:sp>
        <p:nvSpPr>
          <p:cNvPr id="244" name="CustomShape 2"/>
          <p:cNvSpPr/>
          <p:nvPr/>
        </p:nvSpPr>
        <p:spPr>
          <a:xfrm>
            <a:off x="457200" y="1295280"/>
            <a:ext cx="8228880" cy="483012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80"/>
              </a:spcBef>
              <a:buClr>
                <a:srgbClr val="000000"/>
              </a:buClr>
              <a:buFont typeface="Arial"/>
              <a:buChar char="•"/>
            </a:pPr>
            <a:r>
              <a:rPr b="0" lang="en-IN" sz="3400" spc="-1" strike="noStrike">
                <a:solidFill>
                  <a:srgbClr val="000000"/>
                </a:solidFill>
                <a:latin typeface="Times New Roman"/>
              </a:rPr>
              <a:t>Rectified Linear Unit is a non-linear function used after every Convolution operation.</a:t>
            </a: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479"/>
              </a:spcBef>
            </a:pPr>
            <a:endParaRPr b="0" lang="en-IN" sz="3400" spc="-1" strike="noStrike">
              <a:latin typeface="Arial"/>
            </a:endParaRPr>
          </a:p>
          <a:p>
            <a:pPr algn="just">
              <a:lnSpc>
                <a:spcPct val="100000"/>
              </a:lnSpc>
              <a:spcBef>
                <a:spcPts val="561"/>
              </a:spcBef>
            </a:pPr>
            <a:endParaRPr b="0" lang="en-IN" sz="3400" spc="-1" strike="noStrike">
              <a:latin typeface="Arial"/>
            </a:endParaRPr>
          </a:p>
          <a:p>
            <a:pPr marL="343080" indent="-342360" algn="just">
              <a:lnSpc>
                <a:spcPct val="100000"/>
              </a:lnSpc>
              <a:spcBef>
                <a:spcPts val="680"/>
              </a:spcBef>
              <a:buClr>
                <a:srgbClr val="000000"/>
              </a:buClr>
              <a:buFont typeface="Arial"/>
              <a:buChar char="•"/>
            </a:pPr>
            <a:r>
              <a:rPr b="0" lang="en-IN" sz="3400" spc="-1" strike="noStrike">
                <a:solidFill>
                  <a:srgbClr val="000000"/>
                </a:solidFill>
                <a:latin typeface="Times New Roman"/>
              </a:rPr>
              <a:t>ReLU is an element wise operation applied per pixel and replaces all negative pixel values in the feature map by zero. </a:t>
            </a:r>
            <a:endParaRPr b="0" lang="en-IN" sz="3400" spc="-1" strike="noStrike">
              <a:latin typeface="Arial"/>
            </a:endParaRPr>
          </a:p>
          <a:p>
            <a:pPr algn="just">
              <a:lnSpc>
                <a:spcPct val="100000"/>
              </a:lnSpc>
              <a:spcBef>
                <a:spcPts val="360"/>
              </a:spcBef>
            </a:pPr>
            <a:endParaRPr b="0" lang="en-IN" sz="3400" spc="-1" strike="noStrike">
              <a:latin typeface="Arial"/>
            </a:endParaRPr>
          </a:p>
          <a:p>
            <a:pPr marL="343080" indent="-342360" algn="just">
              <a:lnSpc>
                <a:spcPct val="100000"/>
              </a:lnSpc>
              <a:spcBef>
                <a:spcPts val="680"/>
              </a:spcBef>
              <a:buClr>
                <a:srgbClr val="000000"/>
              </a:buClr>
              <a:buFont typeface="Arial"/>
              <a:buChar char="•"/>
            </a:pPr>
            <a:r>
              <a:rPr b="0" lang="en-IN" sz="3400" spc="-1" strike="noStrike">
                <a:solidFill>
                  <a:srgbClr val="000000"/>
                </a:solidFill>
                <a:latin typeface="Times New Roman"/>
              </a:rPr>
              <a:t>The purpose of ReLU is to introduce non-linearity in our ConvNet, since most of the real-world data we would want our ConvNet to learn would be non-linear so we account for non-linearity by introducing a non-linear function like ReLU.</a:t>
            </a:r>
            <a:endParaRPr b="0" lang="en-IN" sz="3400" spc="-1" strike="noStrike">
              <a:latin typeface="Arial"/>
            </a:endParaRPr>
          </a:p>
        </p:txBody>
      </p:sp>
      <p:pic>
        <p:nvPicPr>
          <p:cNvPr id="245" name="Picture 3" descr=""/>
          <p:cNvPicPr/>
          <p:nvPr/>
        </p:nvPicPr>
        <p:blipFill>
          <a:blip r:embed="rId1"/>
          <a:stretch/>
        </p:blipFill>
        <p:spPr>
          <a:xfrm>
            <a:off x="1752480" y="1981080"/>
            <a:ext cx="5114160" cy="1599480"/>
          </a:xfrm>
          <a:prstGeom prst="rect">
            <a:avLst/>
          </a:prstGeom>
          <a:ln w="9360">
            <a:noFill/>
          </a:ln>
        </p:spPr>
      </p:pic>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74680"/>
            <a:ext cx="8228880" cy="1142280"/>
          </a:xfrm>
          <a:prstGeom prst="rect">
            <a:avLst/>
          </a:prstGeom>
          <a:noFill/>
          <a:ln>
            <a:noFill/>
          </a:ln>
        </p:spPr>
        <p:style>
          <a:lnRef idx="0"/>
          <a:fillRef idx="0"/>
          <a:effectRef idx="0"/>
          <a:fontRef idx="minor"/>
        </p:style>
      </p:sp>
      <p:sp>
        <p:nvSpPr>
          <p:cNvPr id="247" name="CustomShape 2"/>
          <p:cNvSpPr/>
          <p:nvPr/>
        </p:nvSpPr>
        <p:spPr>
          <a:xfrm>
            <a:off x="457200" y="1600200"/>
            <a:ext cx="8228880" cy="4525200"/>
          </a:xfrm>
          <a:prstGeom prst="rect">
            <a:avLst/>
          </a:prstGeom>
          <a:noFill/>
          <a:ln>
            <a:noFill/>
          </a:ln>
        </p:spPr>
        <p:style>
          <a:lnRef idx="0"/>
          <a:fillRef idx="0"/>
          <a:effectRef idx="0"/>
          <a:fontRef idx="minor"/>
        </p:style>
      </p:sp>
      <p:pic>
        <p:nvPicPr>
          <p:cNvPr id="248" name="Picture 2" descr=""/>
          <p:cNvPicPr/>
          <p:nvPr/>
        </p:nvPicPr>
        <p:blipFill>
          <a:blip r:embed="rId1"/>
          <a:stretch/>
        </p:blipFill>
        <p:spPr>
          <a:xfrm>
            <a:off x="790560" y="595440"/>
            <a:ext cx="7562160" cy="5666760"/>
          </a:xfrm>
          <a:prstGeom prst="rect">
            <a:avLst/>
          </a:prstGeom>
          <a:ln w="9360">
            <a:noFill/>
          </a:ln>
        </p:spPr>
      </p:pic>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900" spc="-1" strike="noStrike">
                <a:solidFill>
                  <a:srgbClr val="000000"/>
                </a:solidFill>
                <a:latin typeface="Times New Roman"/>
              </a:rPr>
              <a:t>The Pooling Step</a:t>
            </a:r>
            <a:br/>
            <a:endParaRPr b="0" lang="en-IN" sz="4900" spc="-1" strike="noStrike">
              <a:latin typeface="Arial"/>
            </a:endParaRPr>
          </a:p>
        </p:txBody>
      </p:sp>
      <p:sp>
        <p:nvSpPr>
          <p:cNvPr id="250" name="CustomShape 2"/>
          <p:cNvSpPr/>
          <p:nvPr/>
        </p:nvSpPr>
        <p:spPr>
          <a:xfrm>
            <a:off x="457200" y="1371600"/>
            <a:ext cx="8228880" cy="47538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Spatial Pooling (also called subsampling or downsampling) reduces the dimensionality of each feature map but retains the most important information. Spatial Pooling can be of different types: Max, Average, Sum etc.</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case of Max Pooling, we define a spatial neighborhood (for example, a 2×2 window) and take the largest element from the rectified feature map within that window.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Instead of taking the largest element we could also take the average (Average Pooling) or sum of all elements in that window. In practice, Max Pooling has been shown to work better.</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Max Pooling</a:t>
            </a:r>
            <a:endParaRPr b="0" lang="en-IN" sz="4400" spc="-1" strike="noStrike">
              <a:latin typeface="Arial"/>
            </a:endParaRPr>
          </a:p>
        </p:txBody>
      </p:sp>
      <p:sp>
        <p:nvSpPr>
          <p:cNvPr id="25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Pooling reduces the dimensionality of our feature map.</a:t>
            </a:r>
            <a:endParaRPr b="0" lang="en-IN" sz="2600" spc="-1" strike="noStrike">
              <a:latin typeface="Arial"/>
            </a:endParaRPr>
          </a:p>
          <a:p>
            <a:pPr marL="343080" indent="-342360">
              <a:lnSpc>
                <a:spcPct val="100000"/>
              </a:lnSpc>
              <a:spcBef>
                <a:spcPts val="519"/>
              </a:spcBef>
              <a:buClr>
                <a:srgbClr val="000000"/>
              </a:buClr>
              <a:buFont typeface="Arial"/>
              <a:buChar char="•"/>
            </a:pPr>
            <a:r>
              <a:rPr b="0" lang="en-IN" sz="2600" spc="-1" strike="noStrike">
                <a:solidFill>
                  <a:srgbClr val="000000"/>
                </a:solidFill>
                <a:latin typeface="Times New Roman"/>
              </a:rPr>
              <a:t>pooling operation is applied separately to each feature map </a:t>
            </a:r>
            <a:endParaRPr b="0" lang="en-IN" sz="2600" spc="-1" strike="noStrike">
              <a:latin typeface="Arial"/>
            </a:endParaRPr>
          </a:p>
        </p:txBody>
      </p:sp>
      <p:pic>
        <p:nvPicPr>
          <p:cNvPr id="253" name="Picture 2" descr=""/>
          <p:cNvPicPr/>
          <p:nvPr/>
        </p:nvPicPr>
        <p:blipFill>
          <a:blip r:embed="rId1"/>
          <a:stretch/>
        </p:blipFill>
        <p:spPr>
          <a:xfrm>
            <a:off x="2057400" y="1219320"/>
            <a:ext cx="4704480" cy="4009320"/>
          </a:xfrm>
          <a:prstGeom prst="rect">
            <a:avLst/>
          </a:prstGeom>
          <a:ln w="9360">
            <a:noFill/>
          </a:ln>
        </p:spPr>
      </p:pic>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rPr>
              <a:t>Fully Connected Layer</a:t>
            </a:r>
            <a:br/>
            <a:endParaRPr b="0" lang="en-IN" sz="4400" spc="-1" strike="noStrike">
              <a:latin typeface="Arial"/>
            </a:endParaRPr>
          </a:p>
        </p:txBody>
      </p:sp>
      <p:sp>
        <p:nvSpPr>
          <p:cNvPr id="255" name="CustomShape 2"/>
          <p:cNvSpPr/>
          <p:nvPr/>
        </p:nvSpPr>
        <p:spPr>
          <a:xfrm>
            <a:off x="380880" y="1143000"/>
            <a:ext cx="8228880" cy="47538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Fully Connected layer is a traditional Multi Layer Perceptron that uses a softmax activation function in the output layer.</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term “Fully Connected” implies that every neuron in the previous layer is connected to every neuron on the next layer.</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output from the convolutional and pooling layers represent high-level features of the input image. </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purpose of the Fully Connected layer is to use these features for classifying the input image into various classes based on the training dataset.</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Classification</a:t>
            </a:r>
            <a:endParaRPr b="0" lang="en-IN" sz="4400" spc="-1" strike="noStrike">
              <a:latin typeface="Arial"/>
            </a:endParaRPr>
          </a:p>
        </p:txBody>
      </p:sp>
      <p:pic>
        <p:nvPicPr>
          <p:cNvPr id="257" name="Picture 2" descr=""/>
          <p:cNvPicPr/>
          <p:nvPr/>
        </p:nvPicPr>
        <p:blipFill>
          <a:blip r:embed="rId1"/>
          <a:stretch/>
        </p:blipFill>
        <p:spPr>
          <a:xfrm>
            <a:off x="2057400" y="1219320"/>
            <a:ext cx="4609440" cy="1447200"/>
          </a:xfrm>
          <a:prstGeom prst="rect">
            <a:avLst/>
          </a:prstGeom>
          <a:ln w="9360">
            <a:noFill/>
          </a:ln>
        </p:spPr>
      </p:pic>
      <p:sp>
        <p:nvSpPr>
          <p:cNvPr id="258" name="CustomShape 2"/>
          <p:cNvSpPr/>
          <p:nvPr/>
        </p:nvSpPr>
        <p:spPr>
          <a:xfrm>
            <a:off x="685800" y="2666880"/>
            <a:ext cx="7923960" cy="402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Apart from classification, adding a fully-connected layer is also a (usually) cheap way of learning non-linear combinations of these features. </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Font typeface="Arial"/>
              <a:buChar char="•"/>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Most of the features from convolutional and pooling layers may be good for the classification task, but combinations of those features might be even better. </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Font typeface="Arial"/>
              <a:buChar char="•"/>
            </a:pPr>
            <a:r>
              <a:rPr b="0" lang="en-IN" sz="2000" spc="-1" strike="noStrike">
                <a:solidFill>
                  <a:srgbClr val="000000"/>
                </a:solidFill>
                <a:latin typeface="Times New Roman"/>
                <a:ea typeface="DejaVu Sans"/>
              </a:rPr>
              <a:t>The sum of output probabilities from the Fully Connected Layer is 1 ensured by using the </a:t>
            </a:r>
            <a:r>
              <a:rPr b="0" lang="en-IN" sz="2000" spc="-1" strike="noStrike" u="sng">
                <a:solidFill>
                  <a:srgbClr val="0000ff"/>
                </a:solidFill>
                <a:uFillTx/>
                <a:latin typeface="Times New Roman"/>
                <a:ea typeface="DejaVu Sans"/>
                <a:hlinkClick r:id="rId2"/>
              </a:rPr>
              <a:t>Softmax</a:t>
            </a:r>
            <a:r>
              <a:rPr b="0" lang="en-IN" sz="2000" spc="-1" strike="noStrike">
                <a:solidFill>
                  <a:srgbClr val="000000"/>
                </a:solidFill>
                <a:latin typeface="Times New Roman"/>
                <a:ea typeface="DejaVu Sans"/>
              </a:rPr>
              <a:t> as the activation function. </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Font typeface="Arial"/>
              <a:buChar char="•"/>
            </a:pPr>
            <a:r>
              <a:rPr b="0" lang="en-IN" sz="2000" spc="-1" strike="noStrike">
                <a:solidFill>
                  <a:srgbClr val="000000"/>
                </a:solidFill>
                <a:latin typeface="Times New Roman"/>
                <a:ea typeface="DejaVu Sans"/>
              </a:rPr>
              <a:t>The Softmax function takes a vector of arbitrary real-valued scores and squashes it to a vector of values between zero and one that sum to one.</a:t>
            </a:r>
            <a:endParaRPr b="0" lang="en-IN" sz="2000" spc="-1" strike="noStrike">
              <a:latin typeface="Arial"/>
            </a:endParaRPr>
          </a:p>
          <a:p>
            <a:pPr>
              <a:lnSpc>
                <a:spcPct val="100000"/>
              </a:lnSpc>
            </a:pPr>
            <a:endParaRPr b="0" lang="en-IN" sz="20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000" spc="-1" strike="noStrike">
                <a:solidFill>
                  <a:srgbClr val="000000"/>
                </a:solidFill>
                <a:latin typeface="Times New Roman"/>
              </a:rPr>
              <a:t>F</a:t>
            </a:r>
            <a:r>
              <a:rPr b="0" lang="en-IN" sz="4400" spc="-1" strike="noStrike">
                <a:solidFill>
                  <a:srgbClr val="000000"/>
                </a:solidFill>
                <a:latin typeface="Times New Roman"/>
              </a:rPr>
              <a:t>unctions</a:t>
            </a:r>
            <a:endParaRPr b="0" lang="en-IN" sz="4400" spc="-1" strike="noStrike">
              <a:latin typeface="Arial"/>
            </a:endParaRPr>
          </a:p>
        </p:txBody>
      </p:sp>
      <p:sp>
        <p:nvSpPr>
          <p:cNvPr id="260" name="CustomShape 2"/>
          <p:cNvSpPr/>
          <p:nvPr/>
        </p:nvSpPr>
        <p:spPr>
          <a:xfrm>
            <a:off x="457200" y="1447920"/>
            <a:ext cx="8228880" cy="4677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ConvNets transform the original image layer by layer from the original pixel values to the final class scores.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Some layers contain parameters and other don’t.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In particular, the CONV/FC layers perform transformations that are a function of not only the activations in the input volume, but also of the parameters (the weights and biases of the neurons).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On the other hand, the ReLU layers implement a fixed function. </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parameters in the CONV/FC layers are trained with gradient descent so that the class scores that the ConvNet computes are consistent with the labels in the training set for each image.</a:t>
            </a:r>
            <a:endParaRPr b="0" lang="en-IN" sz="24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000" spc="-1" strike="noStrike">
                <a:solidFill>
                  <a:srgbClr val="000000"/>
                </a:solidFill>
                <a:latin typeface="Times New Roman"/>
              </a:rPr>
              <a:t>A</a:t>
            </a:r>
            <a:r>
              <a:rPr b="0" lang="en-IN" sz="4400" spc="-1" strike="noStrike">
                <a:solidFill>
                  <a:srgbClr val="000000"/>
                </a:solidFill>
                <a:latin typeface="Times New Roman"/>
              </a:rPr>
              <a:t>rchitecture</a:t>
            </a:r>
            <a:endParaRPr b="0" lang="en-IN" sz="4400" spc="-1" strike="noStrike">
              <a:latin typeface="Arial"/>
            </a:endParaRPr>
          </a:p>
        </p:txBody>
      </p:sp>
      <p:sp>
        <p:nvSpPr>
          <p:cNvPr id="262" name="CustomShape 2"/>
          <p:cNvSpPr/>
          <p:nvPr/>
        </p:nvSpPr>
        <p:spPr>
          <a:xfrm>
            <a:off x="457200" y="1371600"/>
            <a:ext cx="8228880" cy="47538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A ConvNet for CIFAR-10 classification have the architecture [INPUT - CONV - ReLU - POOL - FC]</a:t>
            </a:r>
            <a:endParaRPr b="0" lang="en-IN" sz="5100" spc="-1" strike="noStrike">
              <a:latin typeface="Arial"/>
            </a:endParaRPr>
          </a:p>
          <a:p>
            <a:pPr>
              <a:lnSpc>
                <a:spcPct val="100000"/>
              </a:lnSpc>
              <a:spcBef>
                <a:spcPts val="499"/>
              </a:spcBef>
            </a:pPr>
            <a:endParaRPr b="0" lang="en-IN" sz="51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INPUT: [32</a:t>
            </a:r>
            <a:r>
              <a:rPr b="0" lang="en-IN" sz="5100" spc="-1" strike="noStrike">
                <a:solidFill>
                  <a:srgbClr val="000000"/>
                </a:solidFill>
                <a:latin typeface="Symbol"/>
              </a:rPr>
              <a:t></a:t>
            </a:r>
            <a:r>
              <a:rPr b="0" lang="en-IN" sz="5100" spc="-1" strike="noStrike">
                <a:solidFill>
                  <a:srgbClr val="000000"/>
                </a:solidFill>
                <a:latin typeface="Times New Roman"/>
              </a:rPr>
              <a:t>32</a:t>
            </a:r>
            <a:r>
              <a:rPr b="0" lang="en-IN" sz="5100" spc="-1" strike="noStrike">
                <a:solidFill>
                  <a:srgbClr val="000000"/>
                </a:solidFill>
                <a:latin typeface="Symbol"/>
              </a:rPr>
              <a:t></a:t>
            </a:r>
            <a:r>
              <a:rPr b="0" lang="en-IN" sz="5100" spc="-1" strike="noStrike">
                <a:solidFill>
                  <a:srgbClr val="000000"/>
                </a:solidFill>
                <a:latin typeface="Times New Roman"/>
              </a:rPr>
              <a:t>3] raw pixel values of image.</a:t>
            </a:r>
            <a:endParaRPr b="0" lang="en-IN" sz="5100" spc="-1" strike="noStrike">
              <a:latin typeface="Arial"/>
            </a:endParaRPr>
          </a:p>
          <a:p>
            <a:pPr>
              <a:lnSpc>
                <a:spcPct val="100000"/>
              </a:lnSpc>
              <a:spcBef>
                <a:spcPts val="340"/>
              </a:spcBef>
            </a:pPr>
            <a:endParaRPr b="0" lang="en-IN" sz="51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CONV layer computes the output of neurons connected to local regions in the input using 12 filters.</a:t>
            </a:r>
            <a:endParaRPr b="0" lang="en-IN" sz="5100" spc="-1" strike="noStrike">
              <a:latin typeface="Arial"/>
            </a:endParaRPr>
          </a:p>
          <a:p>
            <a:pPr>
              <a:lnSpc>
                <a:spcPct val="100000"/>
              </a:lnSpc>
              <a:spcBef>
                <a:spcPts val="479"/>
              </a:spcBef>
            </a:pPr>
            <a:endParaRPr b="0" lang="en-IN" sz="51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ReLU layer applies an element wise activation function, such as the </a:t>
            </a:r>
            <a:r>
              <a:rPr b="1" lang="en-IN" sz="5100" spc="-1" strike="noStrike">
                <a:solidFill>
                  <a:srgbClr val="000000"/>
                </a:solidFill>
                <a:latin typeface="Times New Roman"/>
              </a:rPr>
              <a:t>max(0, x); </a:t>
            </a:r>
            <a:r>
              <a:rPr b="0" lang="en-IN" sz="5100" spc="-1" strike="noStrike">
                <a:solidFill>
                  <a:srgbClr val="000000"/>
                </a:solidFill>
                <a:latin typeface="Times New Roman"/>
              </a:rPr>
              <a:t>thresholding at zero.</a:t>
            </a:r>
            <a:endParaRPr b="0" lang="en-IN" sz="5100" spc="-1" strike="noStrike">
              <a:latin typeface="Arial"/>
            </a:endParaRPr>
          </a:p>
          <a:p>
            <a:pPr>
              <a:lnSpc>
                <a:spcPct val="100000"/>
              </a:lnSpc>
              <a:spcBef>
                <a:spcPts val="479"/>
              </a:spcBef>
            </a:pPr>
            <a:endParaRPr b="0" lang="en-IN" sz="5100" spc="-1" strike="noStrike">
              <a:latin typeface="Arial"/>
            </a:endParaRPr>
          </a:p>
          <a:p>
            <a:pPr marL="343080" indent="-342360">
              <a:lnSpc>
                <a:spcPct val="100000"/>
              </a:lnSpc>
              <a:spcBef>
                <a:spcPts val="1020"/>
              </a:spcBef>
              <a:buClr>
                <a:srgbClr val="000000"/>
              </a:buClr>
              <a:buFont typeface="Arial"/>
              <a:buChar char="•"/>
            </a:pPr>
            <a:r>
              <a:rPr b="0" lang="en-IN" sz="5100" spc="-1" strike="noStrike">
                <a:solidFill>
                  <a:srgbClr val="000000"/>
                </a:solidFill>
                <a:latin typeface="Times New Roman"/>
              </a:rPr>
              <a:t>POOL layer performs a downsampling operation resulting  [16</a:t>
            </a:r>
            <a:r>
              <a:rPr b="0" lang="en-IN" sz="5100" spc="-1" strike="noStrike">
                <a:solidFill>
                  <a:srgbClr val="000000"/>
                </a:solidFill>
                <a:latin typeface="Symbol"/>
              </a:rPr>
              <a:t></a:t>
            </a:r>
            <a:r>
              <a:rPr b="0" lang="en-IN" sz="5100" spc="-1" strike="noStrike">
                <a:solidFill>
                  <a:srgbClr val="000000"/>
                </a:solidFill>
                <a:latin typeface="Times New Roman"/>
              </a:rPr>
              <a:t>16</a:t>
            </a:r>
            <a:r>
              <a:rPr b="0" lang="en-IN" sz="5100" spc="-1" strike="noStrike">
                <a:solidFill>
                  <a:srgbClr val="000000"/>
                </a:solidFill>
                <a:latin typeface="Symbol"/>
              </a:rPr>
              <a:t></a:t>
            </a:r>
            <a:r>
              <a:rPr b="0" lang="en-IN" sz="5100" spc="-1" strike="noStrike">
                <a:solidFill>
                  <a:srgbClr val="000000"/>
                </a:solidFill>
                <a:latin typeface="Times New Roman"/>
              </a:rPr>
              <a:t>12].</a:t>
            </a:r>
            <a:endParaRPr b="0" lang="en-IN" sz="5100" spc="-1" strike="noStrike">
              <a:latin typeface="Arial"/>
            </a:endParaRPr>
          </a:p>
          <a:p>
            <a:pPr>
              <a:lnSpc>
                <a:spcPct val="100000"/>
              </a:lnSpc>
              <a:spcBef>
                <a:spcPts val="479"/>
              </a:spcBef>
            </a:pPr>
            <a:endParaRPr b="0" lang="en-IN" sz="5100" spc="-1" strike="noStrike">
              <a:latin typeface="Arial"/>
            </a:endParaRPr>
          </a:p>
          <a:p>
            <a:pPr marL="343080" indent="-342360">
              <a:lnSpc>
                <a:spcPct val="100000"/>
              </a:lnSpc>
              <a:spcBef>
                <a:spcPts val="921"/>
              </a:spcBef>
              <a:buClr>
                <a:srgbClr val="000000"/>
              </a:buClr>
              <a:buFont typeface="Arial"/>
              <a:buChar char="•"/>
            </a:pPr>
            <a:r>
              <a:rPr b="0" lang="en-IN" sz="4600" spc="-1" strike="noStrike">
                <a:solidFill>
                  <a:srgbClr val="000000"/>
                </a:solidFill>
                <a:latin typeface="Times New Roman"/>
              </a:rPr>
              <a:t>FC layer will compute the class scores of 10 numbers, resulting in volume of size [1</a:t>
            </a:r>
            <a:r>
              <a:rPr b="0" lang="en-IN" sz="4600" spc="-1" strike="noStrike">
                <a:solidFill>
                  <a:srgbClr val="000000"/>
                </a:solidFill>
                <a:latin typeface="Symbol"/>
              </a:rPr>
              <a:t></a:t>
            </a:r>
            <a:r>
              <a:rPr b="0" lang="en-IN" sz="4600" spc="-1" strike="noStrike">
                <a:solidFill>
                  <a:srgbClr val="000000"/>
                </a:solidFill>
                <a:latin typeface="Times New Roman"/>
              </a:rPr>
              <a:t>1</a:t>
            </a:r>
            <a:r>
              <a:rPr b="0" lang="en-IN" sz="4600" spc="-1" strike="noStrike">
                <a:solidFill>
                  <a:srgbClr val="000000"/>
                </a:solidFill>
                <a:latin typeface="Symbol"/>
              </a:rPr>
              <a:t></a:t>
            </a:r>
            <a:r>
              <a:rPr b="0" lang="en-IN" sz="4600" spc="-1" strike="noStrike">
                <a:solidFill>
                  <a:srgbClr val="000000"/>
                </a:solidFill>
                <a:latin typeface="Times New Roman"/>
              </a:rPr>
              <a:t>10], representing 10 categories of CIFAR-10. </a:t>
            </a:r>
            <a:endParaRPr b="0" lang="en-IN" sz="46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Training using Backpropagation</a:t>
            </a:r>
            <a:br/>
            <a:endParaRPr b="0" lang="en-IN" sz="4400" spc="-1" strike="noStrike">
              <a:latin typeface="Arial"/>
            </a:endParaRPr>
          </a:p>
        </p:txBody>
      </p:sp>
      <p:sp>
        <p:nvSpPr>
          <p:cNvPr id="264" name="CustomShape 2"/>
          <p:cNvSpPr/>
          <p:nvPr/>
        </p:nvSpPr>
        <p:spPr>
          <a:xfrm>
            <a:off x="457200" y="129528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Convolution + Pooling layers act as Feature Extractors from the input image while Fully Connected layer acts as a classifier.</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Note that, since the input image is a boat, the target probability is 1 for Boat class and 0 for other three classes, i.e. Input Image = Boat and Target Vector = [0, 0, 1, 0]</a:t>
            </a:r>
            <a:endParaRPr b="0" lang="en-IN" sz="2400" spc="-1" strike="noStrike">
              <a:latin typeface="Arial"/>
            </a:endParaRPr>
          </a:p>
          <a:p>
            <a:pPr>
              <a:lnSpc>
                <a:spcPct val="100000"/>
              </a:lnSpc>
              <a:spcBef>
                <a:spcPts val="641"/>
              </a:spcBef>
            </a:pPr>
            <a:endParaRPr b="0" lang="en-IN" sz="2400" spc="-1" strike="noStrike">
              <a:latin typeface="Arial"/>
            </a:endParaRPr>
          </a:p>
        </p:txBody>
      </p:sp>
      <p:pic>
        <p:nvPicPr>
          <p:cNvPr id="265" name="Picture 3" descr=""/>
          <p:cNvPicPr/>
          <p:nvPr/>
        </p:nvPicPr>
        <p:blipFill>
          <a:blip r:embed="rId1"/>
          <a:stretch/>
        </p:blipFill>
        <p:spPr>
          <a:xfrm>
            <a:off x="914400" y="3886200"/>
            <a:ext cx="7124040" cy="2504520"/>
          </a:xfrm>
          <a:prstGeom prst="rect">
            <a:avLst/>
          </a:prstGeom>
          <a:ln w="9360">
            <a:noFill/>
          </a:ln>
        </p:spPr>
      </p:pic>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457200" y="1066680"/>
            <a:ext cx="8228880" cy="5058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pPr>
            <a:r>
              <a:rPr b="1" lang="en-IN" sz="2400" spc="-1" strike="noStrike">
                <a:solidFill>
                  <a:srgbClr val="000000"/>
                </a:solidFill>
                <a:latin typeface="Times New Roman"/>
              </a:rPr>
              <a:t>Step1:</a:t>
            </a:r>
            <a:r>
              <a:rPr b="0" lang="en-IN" sz="2400" spc="-1" strike="noStrike">
                <a:solidFill>
                  <a:srgbClr val="000000"/>
                </a:solidFill>
                <a:latin typeface="Times New Roman"/>
              </a:rPr>
              <a:t> Initialize filters and weights with random values</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pPr>
            <a:r>
              <a:rPr b="1" lang="en-IN" sz="2400" spc="-1" strike="noStrike">
                <a:solidFill>
                  <a:srgbClr val="000000"/>
                </a:solidFill>
                <a:latin typeface="Times New Roman"/>
              </a:rPr>
              <a:t>Step2: </a:t>
            </a:r>
            <a:r>
              <a:rPr b="0" lang="en-IN" sz="2400" spc="-1" strike="noStrike">
                <a:solidFill>
                  <a:srgbClr val="000000"/>
                </a:solidFill>
                <a:latin typeface="Times New Roman"/>
              </a:rPr>
              <a:t>The network takes a training image as input, then forward propagation step (convolution, ReLU and pooling operations along with forward propagation in the Fully Connected layer) and finds the output probabilities for each class.</a:t>
            </a: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Lets say the output probabilities for the boat image above are [0.2, 0.4, 0.1, 0.3]</a:t>
            </a: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Since weights are randomly assigned for the first training example, output probabilities are also random.</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spcBef>
                <a:spcPts val="479"/>
              </a:spcBef>
            </a:pPr>
            <a:r>
              <a:rPr b="1" lang="en-IN" sz="2400" spc="-1" strike="noStrike">
                <a:solidFill>
                  <a:srgbClr val="000000"/>
                </a:solidFill>
                <a:latin typeface="Times New Roman"/>
              </a:rPr>
              <a:t>Step3:</a:t>
            </a:r>
            <a:r>
              <a:rPr b="0" lang="en-IN" sz="2400" spc="-1" strike="noStrike">
                <a:solidFill>
                  <a:srgbClr val="000000"/>
                </a:solidFill>
                <a:latin typeface="Times New Roman"/>
              </a:rPr>
              <a:t> Calculate the total error at the output layer</a:t>
            </a: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 </a:t>
            </a:r>
            <a:r>
              <a:rPr b="1" lang="en-IN" sz="2400" spc="-1" strike="noStrike">
                <a:solidFill>
                  <a:srgbClr val="000000"/>
                </a:solidFill>
                <a:latin typeface="Times New Roman"/>
              </a:rPr>
              <a:t>Total Error = ∑  ½ (target probability – output probability) ²</a:t>
            </a: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Disadvantage</a:t>
            </a:r>
            <a:endParaRPr b="0" lang="en-IN" sz="4400" spc="-1" strike="noStrike">
              <a:latin typeface="Arial"/>
            </a:endParaRPr>
          </a:p>
        </p:txBody>
      </p:sp>
      <p:sp>
        <p:nvSpPr>
          <p:cNvPr id="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241"/>
              </a:spcBef>
            </a:pPr>
            <a:endParaRPr b="0" lang="en-IN" sz="1800" spc="-1" strike="noStrike">
              <a:latin typeface="Arial"/>
            </a:endParaRPr>
          </a:p>
          <a:p>
            <a:pPr>
              <a:lnSpc>
                <a:spcPct val="100000"/>
              </a:lnSpc>
              <a:spcBef>
                <a:spcPts val="479"/>
              </a:spcBef>
            </a:pPr>
            <a:endParaRPr b="0" lang="en-IN" sz="1800" spc="-1" strike="noStrike">
              <a:latin typeface="Arial"/>
            </a:endParaRPr>
          </a:p>
          <a:p>
            <a:pPr>
              <a:lnSpc>
                <a:spcPct val="100000"/>
              </a:lnSpc>
              <a:spcBef>
                <a:spcPts val="479"/>
              </a:spcBef>
            </a:pPr>
            <a:endParaRPr b="0" lang="en-IN" sz="1800" spc="-1" strike="noStrike">
              <a:latin typeface="Arial"/>
            </a:endParaRPr>
          </a:p>
          <a:p>
            <a:pPr>
              <a:lnSpc>
                <a:spcPct val="100000"/>
              </a:lnSpc>
              <a:spcBef>
                <a:spcPts val="241"/>
              </a:spcBef>
            </a:pPr>
            <a:endParaRPr b="0" lang="en-IN" sz="18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time the machine must be run in order to collect equilibrium statistics grows exponentially with the machine's size, and with the magnitude of the connection strengths</a:t>
            </a:r>
            <a:endParaRPr b="0" lang="en-IN"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838080"/>
            <a:ext cx="8228880" cy="52873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pPr>
            <a:r>
              <a:rPr b="1" lang="en-IN" sz="2400" spc="-1" strike="noStrike">
                <a:solidFill>
                  <a:srgbClr val="000000"/>
                </a:solidFill>
                <a:latin typeface="Times New Roman"/>
              </a:rPr>
              <a:t>Step4:</a:t>
            </a:r>
            <a:r>
              <a:rPr b="0" lang="en-IN" sz="2400" spc="-1" strike="noStrike">
                <a:solidFill>
                  <a:srgbClr val="000000"/>
                </a:solidFill>
                <a:latin typeface="Times New Roman"/>
              </a:rPr>
              <a:t> Use Backpropagation to calculate the </a:t>
            </a:r>
            <a:r>
              <a:rPr b="0" i="1" lang="en-IN" sz="2400" spc="-1" strike="noStrike">
                <a:solidFill>
                  <a:srgbClr val="000000"/>
                </a:solidFill>
                <a:latin typeface="Times New Roman"/>
              </a:rPr>
              <a:t>gradients</a:t>
            </a:r>
            <a:r>
              <a:rPr b="0" lang="en-IN" sz="2400" spc="-1" strike="noStrike">
                <a:solidFill>
                  <a:srgbClr val="000000"/>
                </a:solidFill>
                <a:latin typeface="Times New Roman"/>
              </a:rPr>
              <a:t> of the error with respect to all weights in the network and use </a:t>
            </a:r>
            <a:r>
              <a:rPr b="0" i="1" lang="en-IN" sz="2400" spc="-1" strike="noStrike">
                <a:solidFill>
                  <a:srgbClr val="000000"/>
                </a:solidFill>
                <a:latin typeface="Times New Roman"/>
              </a:rPr>
              <a:t>gradient descent</a:t>
            </a:r>
            <a:r>
              <a:rPr b="0" lang="en-IN" sz="2400" spc="-1" strike="noStrike">
                <a:solidFill>
                  <a:srgbClr val="000000"/>
                </a:solidFill>
                <a:latin typeface="Times New Roman"/>
              </a:rPr>
              <a:t> to update all filter values / weights and parameter values to minimize the output error.</a:t>
            </a:r>
            <a:endParaRPr b="0" lang="en-IN" sz="2400" spc="-1" strike="noStrike">
              <a:latin typeface="Arial"/>
            </a:endParaRPr>
          </a:p>
          <a:p>
            <a:pPr marL="343080" indent="-342360">
              <a:lnSpc>
                <a:spcPct val="100000"/>
              </a:lnSpc>
              <a:spcBef>
                <a:spcPts val="360"/>
              </a:spcBef>
            </a:pP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The weights are adjusted in proportion to their contribution to the total error.</a:t>
            </a: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When the same image is input again, output probabilities might now be [0.1, 0.1, 0.7, 0.1], which is closer to the target vector [0, 0, 1, 0].</a:t>
            </a:r>
            <a:endParaRPr b="0" lang="en-IN" sz="2400" spc="-1" strike="noStrike">
              <a:latin typeface="Arial"/>
            </a:endParaRPr>
          </a:p>
          <a:p>
            <a:pPr>
              <a:lnSpc>
                <a:spcPct val="100000"/>
              </a:lnSpc>
            </a:pPr>
            <a:endParaRPr b="0" lang="en-IN" sz="2400" spc="-1" strike="noStrike">
              <a:latin typeface="Arial"/>
            </a:endParaRPr>
          </a:p>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This means that the network has </a:t>
            </a:r>
            <a:r>
              <a:rPr b="0" i="1" lang="en-IN" sz="2400" spc="-1" strike="noStrike">
                <a:solidFill>
                  <a:srgbClr val="000000"/>
                </a:solidFill>
                <a:latin typeface="Times New Roman"/>
              </a:rPr>
              <a:t>learnt</a:t>
            </a:r>
            <a:r>
              <a:rPr b="0" lang="en-IN" sz="2400" spc="-1" strike="noStrike">
                <a:solidFill>
                  <a:srgbClr val="000000"/>
                </a:solidFill>
                <a:latin typeface="Times New Roman"/>
              </a:rPr>
              <a:t> to classify this particular image correctly by adjusting its weights / filters such that the output error is reduced.</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57200" y="274680"/>
            <a:ext cx="8228880" cy="1142280"/>
          </a:xfrm>
          <a:prstGeom prst="rect">
            <a:avLst/>
          </a:prstGeom>
          <a:noFill/>
          <a:ln>
            <a:noFill/>
          </a:ln>
        </p:spPr>
        <p:style>
          <a:lnRef idx="0"/>
          <a:fillRef idx="0"/>
          <a:effectRef idx="0"/>
          <a:fontRef idx="minor"/>
        </p:style>
      </p:sp>
      <p:sp>
        <p:nvSpPr>
          <p:cNvPr id="26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lvl="1" marL="743040" indent="-285120">
              <a:lnSpc>
                <a:spcPct val="100000"/>
              </a:lnSpc>
              <a:spcBef>
                <a:spcPts val="479"/>
              </a:spcBef>
              <a:buClr>
                <a:srgbClr val="000000"/>
              </a:buClr>
              <a:buFont typeface="Arial"/>
              <a:buChar char="–"/>
            </a:pPr>
            <a:r>
              <a:rPr b="0" lang="en-IN" sz="2400" spc="-1" strike="noStrike">
                <a:solidFill>
                  <a:srgbClr val="000000"/>
                </a:solidFill>
                <a:latin typeface="Times New Roman"/>
              </a:rPr>
              <a:t>Parameters like number of filters, filter sizes, architecture of the network etc. have all been fixed before Step 1 and do not change during training process – only the values of the filter matrix and connection weights get updated.</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spcBef>
                <a:spcPts val="479"/>
              </a:spcBef>
              <a:buClr>
                <a:srgbClr val="000000"/>
              </a:buClr>
              <a:buFont typeface="Arial"/>
              <a:buChar char="•"/>
            </a:pPr>
            <a:r>
              <a:rPr b="1" lang="en-IN" sz="2400" spc="-1" strike="noStrike">
                <a:solidFill>
                  <a:srgbClr val="000000"/>
                </a:solidFill>
                <a:latin typeface="Times New Roman"/>
              </a:rPr>
              <a:t>Step5:</a:t>
            </a:r>
            <a:r>
              <a:rPr b="0" lang="en-IN" sz="2400" spc="-1" strike="noStrike">
                <a:solidFill>
                  <a:srgbClr val="000000"/>
                </a:solidFill>
                <a:latin typeface="Times New Roman"/>
              </a:rPr>
              <a:t> Repeat steps 2-4 with all images.</a:t>
            </a:r>
            <a:endParaRPr b="0" lang="en-IN" sz="24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57200" y="274680"/>
            <a:ext cx="8228880" cy="1142280"/>
          </a:xfrm>
          <a:prstGeom prst="rect">
            <a:avLst/>
          </a:prstGeom>
          <a:noFill/>
          <a:ln>
            <a:noFill/>
          </a:ln>
        </p:spPr>
        <p:style>
          <a:lnRef idx="0"/>
          <a:fillRef idx="0"/>
          <a:effectRef idx="0"/>
          <a:fontRef idx="minor"/>
        </p:style>
      </p:sp>
      <p:pic>
        <p:nvPicPr>
          <p:cNvPr id="271" name="Picture 2" descr=""/>
          <p:cNvPicPr/>
          <p:nvPr/>
        </p:nvPicPr>
        <p:blipFill>
          <a:blip r:embed="rId1"/>
          <a:stretch/>
        </p:blipFill>
        <p:spPr>
          <a:xfrm>
            <a:off x="0" y="533520"/>
            <a:ext cx="9143280" cy="6323760"/>
          </a:xfrm>
          <a:prstGeom prst="rect">
            <a:avLst/>
          </a:prstGeom>
          <a:ln w="9360">
            <a:noFill/>
          </a:ln>
        </p:spPr>
      </p:pic>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900" spc="-1" strike="noStrike">
                <a:solidFill>
                  <a:srgbClr val="000000"/>
                </a:solidFill>
                <a:latin typeface="Times New Roman"/>
              </a:rPr>
              <a:t>How can we train such deep networks?</a:t>
            </a:r>
            <a:r>
              <a:rPr b="0" lang="en-IN" sz="4400" spc="-1" strike="noStrike">
                <a:solidFill>
                  <a:srgbClr val="000000"/>
                </a:solidFill>
                <a:latin typeface="Times New Roman"/>
              </a:rPr>
              <a:t> </a:t>
            </a:r>
            <a:endParaRPr b="0" lang="en-IN" sz="4400" spc="-1" strike="noStrike">
              <a:latin typeface="Arial"/>
            </a:endParaRPr>
          </a:p>
        </p:txBody>
      </p:sp>
      <p:sp>
        <p:nvSpPr>
          <p:cNvPr id="27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Deep networks not performing much better than shallow networks using stochastic gradient descent by backpropagation</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Different layers in deep network are learning at vastly different speeds.</a:t>
            </a:r>
            <a:endParaRPr b="0" lang="en-IN" sz="2400" spc="-1" strike="noStrike">
              <a:latin typeface="Arial"/>
            </a:endParaRPr>
          </a:p>
          <a:p>
            <a:pPr>
              <a:lnSpc>
                <a:spcPct val="100000"/>
              </a:lnSpc>
              <a:spcBef>
                <a:spcPts val="26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When later layers (early layers) in the network are learning well, early layers (later layer) often get stuck during training, learning almost nothing at all.</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gn="just">
              <a:lnSpc>
                <a:spcPct val="100000"/>
              </a:lnSpc>
              <a:spcBef>
                <a:spcPts val="519"/>
              </a:spcBef>
              <a:buClr>
                <a:srgbClr val="000000"/>
              </a:buClr>
              <a:buFont typeface="Arial"/>
              <a:buChar char="•"/>
            </a:pPr>
            <a:r>
              <a:rPr b="0" lang="en-IN" sz="2600" spc="-1" strike="noStrike">
                <a:solidFill>
                  <a:srgbClr val="000000"/>
                </a:solidFill>
                <a:latin typeface="Times New Roman"/>
              </a:rPr>
              <a:t>There's an intrinsic instability associated to learning by gradient descent in deep, many-layer neural networks resulting resulting stuck at during training either the early or the later layers.</a:t>
            </a:r>
            <a:endParaRPr b="0" lang="en-IN" sz="26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Problem with Learning Algorithm</a:t>
            </a:r>
            <a:endParaRPr b="0" lang="en-IN" sz="4400" spc="-1" strike="noStrike">
              <a:latin typeface="Arial"/>
            </a:endParaRPr>
          </a:p>
        </p:txBody>
      </p:sp>
      <p:sp>
        <p:nvSpPr>
          <p:cNvPr id="27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Assume that the extra hidden layers really could help in principle, and the problem is that our learning algorithm isn't finding the right weights and biases.</a:t>
            </a:r>
            <a:endParaRPr b="0" lang="en-IN" sz="2400" spc="-1" strike="noStrike">
              <a:latin typeface="Arial"/>
            </a:endParaRPr>
          </a:p>
          <a:p>
            <a:pPr algn="just">
              <a:lnSpc>
                <a:spcPct val="100000"/>
              </a:lnSpc>
              <a:spcBef>
                <a:spcPts val="241"/>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The gradient tends to get smaller as we move backward through the hidden layers. Neurons in the earlier layers learn much more slowly than neurons in later layers. </a:t>
            </a:r>
            <a:endParaRPr b="0" lang="en-IN" sz="2400" spc="-1" strike="noStrike">
              <a:latin typeface="Arial"/>
            </a:endParaRPr>
          </a:p>
          <a:p>
            <a:pPr algn="just">
              <a:lnSpc>
                <a:spcPct val="100000"/>
              </a:lnSpc>
              <a:spcBef>
                <a:spcPts val="241"/>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The phenomenon is known as the </a:t>
            </a:r>
            <a:r>
              <a:rPr b="0" i="1" lang="en-IN" sz="2400" spc="-1" strike="noStrike">
                <a:solidFill>
                  <a:srgbClr val="000000"/>
                </a:solidFill>
                <a:latin typeface="Times New Roman"/>
              </a:rPr>
              <a:t>vanishing gradient problem.</a:t>
            </a:r>
            <a:endParaRPr b="0" lang="en-IN" sz="2400" spc="-1" strike="noStrike">
              <a:latin typeface="Arial"/>
            </a:endParaRPr>
          </a:p>
          <a:p>
            <a:pPr algn="just">
              <a:lnSpc>
                <a:spcPct val="100000"/>
              </a:lnSpc>
              <a:spcBef>
                <a:spcPts val="261"/>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More generally, it turns out that the gradient in deep neural networks is </a:t>
            </a:r>
            <a:r>
              <a:rPr b="0" i="1" lang="en-IN" sz="2400" spc="-1" strike="noStrike">
                <a:solidFill>
                  <a:srgbClr val="000000"/>
                </a:solidFill>
                <a:latin typeface="Times New Roman"/>
              </a:rPr>
              <a:t>unstable</a:t>
            </a:r>
            <a:r>
              <a:rPr b="0" lang="en-IN" sz="2400" spc="-1" strike="noStrike">
                <a:solidFill>
                  <a:srgbClr val="000000"/>
                </a:solidFill>
                <a:latin typeface="Times New Roman"/>
              </a:rPr>
              <a:t>, tending to either explode or vanish in earlier layers. </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This instability is a fundamental problem for gradient-based learning in deep neural networks. </a:t>
            </a:r>
            <a:endParaRPr b="0" lang="en-IN" sz="24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000000"/>
                </a:solidFill>
                <a:latin typeface="Times New Roman"/>
              </a:rPr>
              <a:t>Response to vanishing gradient problem: </a:t>
            </a:r>
            <a:r>
              <a:rPr b="0" lang="en-IN" sz="3600" spc="-1" strike="noStrike">
                <a:solidFill>
                  <a:srgbClr val="000000"/>
                </a:solidFill>
                <a:latin typeface="Times New Roman"/>
              </a:rPr>
              <a:t>Randomly initialized the weight and biases in the network</a:t>
            </a:r>
            <a:endParaRPr b="0" lang="en-IN" sz="3600" spc="-1" strike="noStrike">
              <a:latin typeface="Arial"/>
            </a:endParaRPr>
          </a:p>
        </p:txBody>
      </p:sp>
      <p:sp>
        <p:nvSpPr>
          <p:cNvPr id="277" name="CustomShape 2"/>
          <p:cNvSpPr/>
          <p:nvPr/>
        </p:nvSpPr>
        <p:spPr>
          <a:xfrm>
            <a:off x="457200" y="18288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 </a:t>
            </a:r>
            <a:r>
              <a:rPr b="1" lang="en-IN" sz="3200" spc="-1" strike="noStrike">
                <a:solidFill>
                  <a:srgbClr val="000000"/>
                </a:solidFill>
                <a:latin typeface="Times New Roman"/>
              </a:rPr>
              <a:t>Other Issues</a:t>
            </a:r>
            <a:endParaRPr b="0" lang="en-IN" sz="3200" spc="-1" strike="noStrike">
              <a:latin typeface="Arial"/>
            </a:endParaRPr>
          </a:p>
          <a:p>
            <a:pPr>
              <a:lnSpc>
                <a:spcPct val="100000"/>
              </a:lnSpc>
              <a:spcBef>
                <a:spcPts val="420"/>
              </a:spcBef>
            </a:pPr>
            <a:endParaRPr b="0" lang="en-IN" sz="32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Choice of activation function,</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The way weights are initialized,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Details of how learning by gradient descent is implemented.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Choice of network architecture and other hyper-parameters is also important. </a:t>
            </a:r>
            <a:endParaRPr b="0" lang="en-IN" sz="2400" spc="-1" strike="noStrike">
              <a:latin typeface="Arial"/>
            </a:endParaRPr>
          </a:p>
          <a:p>
            <a:pPr>
              <a:lnSpc>
                <a:spcPct val="100000"/>
              </a:lnSpc>
              <a:spcBef>
                <a:spcPts val="641"/>
              </a:spcBef>
            </a:pPr>
            <a:endParaRPr b="0" lang="en-IN" sz="24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Goals</a:t>
            </a:r>
            <a:endParaRPr b="0" lang="en-IN" sz="4400" spc="-1" strike="noStrike">
              <a:latin typeface="Arial"/>
            </a:endParaRPr>
          </a:p>
        </p:txBody>
      </p:sp>
      <p:sp>
        <p:nvSpPr>
          <p:cNvPr id="279" name="CustomShape 2"/>
          <p:cNvSpPr/>
          <p:nvPr/>
        </p:nvSpPr>
        <p:spPr>
          <a:xfrm>
            <a:off x="457200" y="144792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Needs </a:t>
            </a:r>
            <a:r>
              <a:rPr b="1" lang="en-IN" sz="2400" spc="-1" strike="noStrike">
                <a:solidFill>
                  <a:srgbClr val="000000"/>
                </a:solidFill>
                <a:latin typeface="Times New Roman"/>
              </a:rPr>
              <a:t>knowledge,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Needs </a:t>
            </a:r>
            <a:r>
              <a:rPr b="1" lang="en-IN" sz="2400" spc="-1" strike="noStrike">
                <a:solidFill>
                  <a:srgbClr val="000000"/>
                </a:solidFill>
                <a:latin typeface="Times New Roman"/>
              </a:rPr>
              <a:t>learning </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Needs </a:t>
            </a:r>
            <a:r>
              <a:rPr b="1" lang="en-IN" sz="2400" spc="-1" strike="noStrike">
                <a:solidFill>
                  <a:srgbClr val="000000"/>
                </a:solidFill>
                <a:latin typeface="Times New Roman"/>
              </a:rPr>
              <a:t>generalization (</a:t>
            </a:r>
            <a:r>
              <a:rPr b="0" lang="en-IN" sz="2400" spc="-1" strike="noStrike">
                <a:solidFill>
                  <a:srgbClr val="000000"/>
                </a:solidFill>
                <a:latin typeface="Times New Roman"/>
              </a:rPr>
              <a:t>Guess some ‘structure’ and generalize</a:t>
            </a: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Accordingly)</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Needs ways to fight the </a:t>
            </a:r>
            <a:r>
              <a:rPr b="1" lang="en-IN" sz="2400" spc="-1" strike="noStrike">
                <a:solidFill>
                  <a:srgbClr val="000000"/>
                </a:solidFill>
                <a:latin typeface="Times New Roman"/>
              </a:rPr>
              <a:t>curse of dimensionality  </a:t>
            </a:r>
            <a:r>
              <a:rPr b="0" lang="en-IN" sz="2400" spc="-1" strike="noStrike">
                <a:solidFill>
                  <a:srgbClr val="000000"/>
                </a:solidFill>
                <a:latin typeface="Times New Roman"/>
              </a:rPr>
              <a:t>(Exploiting</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compositionality gives an exponential gain in representational</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Times New Roman"/>
              </a:rPr>
              <a:t>     </a:t>
            </a:r>
            <a:r>
              <a:rPr b="0" lang="en-IN" sz="2400" spc="-1" strike="noStrike">
                <a:solidFill>
                  <a:srgbClr val="000000"/>
                </a:solidFill>
                <a:latin typeface="Times New Roman"/>
              </a:rPr>
              <a:t>power)</a:t>
            </a: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Needs </a:t>
            </a:r>
            <a:r>
              <a:rPr b="1" lang="en-IN" sz="2400" spc="-1" strike="noStrike">
                <a:solidFill>
                  <a:srgbClr val="000000"/>
                </a:solidFill>
                <a:latin typeface="Times New Roman"/>
              </a:rPr>
              <a:t>disentangling</a:t>
            </a:r>
            <a:r>
              <a:rPr b="0" lang="en-IN" sz="2400" spc="-1" strike="noStrike">
                <a:solidFill>
                  <a:srgbClr val="000000"/>
                </a:solidFill>
                <a:latin typeface="Times New Roman"/>
              </a:rPr>
              <a:t> (# of distinguishable regions grows almost exponentially with # of Parameters)</a:t>
            </a:r>
            <a:endParaRPr b="0" lang="en-IN" sz="24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Times New Roman"/>
              </a:rPr>
              <a:t>Results</a:t>
            </a:r>
            <a:endParaRPr b="0" lang="en-IN" sz="4400" spc="-1" strike="noStrike">
              <a:latin typeface="Arial"/>
            </a:endParaRPr>
          </a:p>
        </p:txBody>
      </p:sp>
      <p:sp>
        <p:nvSpPr>
          <p:cNvPr id="2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Invariant features</a:t>
            </a:r>
            <a:endParaRPr b="0" lang="en-IN" sz="3200" spc="-1" strike="noStrike">
              <a:latin typeface="Arial"/>
            </a:endParaRPr>
          </a:p>
          <a:p>
            <a:pPr>
              <a:lnSpc>
                <a:spcPct val="100000"/>
              </a:lnSpc>
              <a:spcBef>
                <a:spcPts val="641"/>
              </a:spcBef>
            </a:pP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Good disentangling avoid the curse of dimensionality</a:t>
            </a:r>
            <a:endParaRPr b="0" lang="en-IN" sz="3200" spc="-1" strike="noStrike">
              <a:latin typeface="Arial"/>
            </a:endParaRPr>
          </a:p>
          <a:p>
            <a:pPr>
              <a:lnSpc>
                <a:spcPct val="100000"/>
              </a:lnSpc>
              <a:spcBef>
                <a:spcPts val="641"/>
              </a:spcBef>
            </a:pP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Deep composition of nonlinearities</a:t>
            </a:r>
            <a:endParaRPr b="0" lang="en-IN" sz="32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762120"/>
            <a:ext cx="8228880" cy="9900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Conclusion</a:t>
            </a:r>
            <a:endParaRPr b="0" lang="en-IN" sz="4400" spc="-1" strike="noStrike">
              <a:latin typeface="Arial"/>
            </a:endParaRPr>
          </a:p>
        </p:txBody>
      </p:sp>
      <p:sp>
        <p:nvSpPr>
          <p:cNvPr id="2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Thus, many factors can play a role in making deep networks hard to train, and understanding all those factors is still a subject of ongoing research. </a:t>
            </a:r>
            <a:endParaRPr b="0" lang="en-IN" sz="32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Restricted Boltzman Machine</a:t>
            </a:r>
            <a:endParaRPr b="0" lang="en-IN" sz="4400" spc="-1" strike="noStrike">
              <a:latin typeface="Arial"/>
            </a:endParaRPr>
          </a:p>
        </p:txBody>
      </p:sp>
      <p:sp>
        <p:nvSpPr>
          <p:cNvPr id="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 </a:t>
            </a:r>
            <a:r>
              <a:rPr b="1" lang="en-IN" sz="2400" spc="-1" strike="noStrike">
                <a:solidFill>
                  <a:srgbClr val="000000"/>
                </a:solidFill>
                <a:latin typeface="Times New Roman"/>
              </a:rPr>
              <a:t>restricted Boltzmann machine</a:t>
            </a:r>
            <a:r>
              <a:rPr b="0" lang="en-IN" sz="2400" spc="-1" strike="noStrike">
                <a:solidFill>
                  <a:srgbClr val="000000"/>
                </a:solidFill>
                <a:latin typeface="Times New Roman"/>
              </a:rPr>
              <a:t> (</a:t>
            </a:r>
            <a:r>
              <a:rPr b="1" lang="en-IN" sz="2400" spc="-1" strike="noStrike">
                <a:solidFill>
                  <a:srgbClr val="000000"/>
                </a:solidFill>
                <a:latin typeface="Times New Roman"/>
              </a:rPr>
              <a:t>RBM</a:t>
            </a:r>
            <a:r>
              <a:rPr b="0" lang="en-IN" sz="2400" spc="-1" strike="noStrike">
                <a:solidFill>
                  <a:srgbClr val="000000"/>
                </a:solidFill>
                <a:latin typeface="Times New Roman"/>
              </a:rPr>
              <a:t>) is a  stochastic generative  model learns a probability distribution over its set of inputs.</a:t>
            </a:r>
            <a:endParaRPr b="0" lang="en-IN" sz="2400" spc="-1" strike="noStrike">
              <a:latin typeface="Arial"/>
            </a:endParaRPr>
          </a:p>
          <a:p>
            <a:pPr>
              <a:lnSpc>
                <a:spcPct val="100000"/>
              </a:lnSpc>
              <a:spcBef>
                <a:spcPts val="24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 generative model can be used to "generate" random instances (</a:t>
            </a:r>
            <a:r>
              <a:rPr b="0" lang="en-IN" sz="2400" spc="-1" strike="noStrike" u="sng">
                <a:solidFill>
                  <a:srgbClr val="0000ff"/>
                </a:solidFill>
                <a:uFillTx/>
                <a:latin typeface="Times New Roman"/>
                <a:hlinkClick r:id="rId1"/>
              </a:rPr>
              <a:t>outcomes</a:t>
            </a:r>
            <a:r>
              <a:rPr b="0" lang="en-IN" sz="2400" spc="-1" strike="noStrike">
                <a:solidFill>
                  <a:srgbClr val="000000"/>
                </a:solidFill>
                <a:latin typeface="Times New Roman"/>
              </a:rPr>
              <a:t>), using joint distribution of observation and target  (x,y)</a:t>
            </a:r>
            <a:r>
              <a:rPr b="0" i="1" lang="en-IN" sz="2400" spc="-1" strike="noStrike">
                <a:solidFill>
                  <a:srgbClr val="000000"/>
                </a:solidFill>
                <a:latin typeface="Times New Roman"/>
              </a:rPr>
              <a:t>.</a:t>
            </a:r>
            <a:endParaRPr b="0" lang="en-IN" sz="2400" spc="-1" strike="noStrike">
              <a:latin typeface="Arial"/>
            </a:endParaRPr>
          </a:p>
          <a:p>
            <a:pPr>
              <a:lnSpc>
                <a:spcPct val="100000"/>
              </a:lnSpc>
              <a:spcBef>
                <a:spcPts val="281"/>
              </a:spcBef>
            </a:pPr>
            <a:endParaRPr b="0" lang="en-IN" sz="2400" spc="-1" strike="noStrike">
              <a:latin typeface="Arial"/>
            </a:endParaRPr>
          </a:p>
          <a:p>
            <a:pPr marL="343080" indent="-342360">
              <a:lnSpc>
                <a:spcPct val="100000"/>
              </a:lnSpc>
              <a:spcBef>
                <a:spcPts val="479"/>
              </a:spcBef>
              <a:buClr>
                <a:srgbClr val="000000"/>
              </a:buClr>
              <a:buFont typeface="Arial"/>
              <a:buChar char="•"/>
            </a:pPr>
            <a:r>
              <a:rPr b="0" lang="en-IN" sz="2400" spc="-1" strike="noStrike">
                <a:solidFill>
                  <a:srgbClr val="000000"/>
                </a:solidFill>
                <a:latin typeface="Times New Roman"/>
              </a:rPr>
              <a:t>Applications: dimensionality reduction, classification, feature learning and topic modeling, either  supervised or unsupervised ways, depending on the task.</a:t>
            </a:r>
            <a:endParaRPr b="0" lang="en-IN" sz="2400" spc="-1" strike="noStrike">
              <a:latin typeface="Arial"/>
            </a:endParaRPr>
          </a:p>
          <a:p>
            <a:pPr>
              <a:lnSpc>
                <a:spcPct val="100000"/>
              </a:lnSpc>
              <a:spcBef>
                <a:spcPts val="320"/>
              </a:spcBef>
            </a:pP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261"/>
              </a:spcBef>
            </a:pPr>
            <a:endParaRPr b="0" lang="en-IN"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fillRef idx="0"/>
          <a:effectRef idx="0"/>
          <a:fontRef idx="minor"/>
        </p:style>
      </p:sp>
      <p:sp>
        <p:nvSpPr>
          <p:cNvPr id="98" name="CustomShape 2"/>
          <p:cNvSpPr/>
          <p:nvPr/>
        </p:nvSpPr>
        <p:spPr>
          <a:xfrm>
            <a:off x="685800" y="4952880"/>
            <a:ext cx="8000280" cy="15530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DejaVu Sans"/>
              </a:rPr>
              <a:t>Each visible node takes low-level features from an item in the dataset to be learned. For example, MNIST images have 784 pixels, so neural nets processing them must have 784 input nodes on the visible layer.</a:t>
            </a:r>
            <a:endParaRPr b="0" lang="en-IN" sz="2400" spc="-1" strike="noStrike">
              <a:latin typeface="Arial"/>
            </a:endParaRPr>
          </a:p>
        </p:txBody>
      </p:sp>
      <p:pic>
        <p:nvPicPr>
          <p:cNvPr id="99" name="Picture 2" descr=""/>
          <p:cNvPicPr/>
          <p:nvPr/>
        </p:nvPicPr>
        <p:blipFill>
          <a:blip r:embed="rId1"/>
          <a:stretch/>
        </p:blipFill>
        <p:spPr>
          <a:xfrm>
            <a:off x="1752480" y="457200"/>
            <a:ext cx="4723560" cy="4419000"/>
          </a:xfrm>
          <a:prstGeom prst="rect">
            <a:avLst/>
          </a:prstGeom>
          <a:ln w="9360">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Times New Roman"/>
              </a:rPr>
              <a:t>Deep Learning Building Block</a:t>
            </a:r>
            <a:endParaRPr b="0" lang="en-IN" sz="4400" spc="-1" strike="noStrike">
              <a:latin typeface="Arial"/>
            </a:endParaRPr>
          </a:p>
        </p:txBody>
      </p:sp>
      <p:sp>
        <p:nvSpPr>
          <p:cNvPr id="101" name="CustomShape 2"/>
          <p:cNvSpPr/>
          <p:nvPr/>
        </p:nvSpPr>
        <p:spPr>
          <a:xfrm>
            <a:off x="457200" y="1447920"/>
            <a:ext cx="8686080" cy="46774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pPr>
            <a:r>
              <a:rPr b="1" lang="en-IN" sz="2400" spc="-1" strike="noStrike">
                <a:solidFill>
                  <a:srgbClr val="000000"/>
                </a:solidFill>
                <a:latin typeface="Times New Roman"/>
              </a:rPr>
              <a:t>Restricted Boltzmam Machine</a:t>
            </a: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641"/>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241"/>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79"/>
              </a:spcBef>
            </a:pPr>
            <a:endParaRPr b="0" lang="en-IN" sz="2400" spc="-1" strike="noStrike">
              <a:latin typeface="Arial"/>
            </a:endParaRPr>
          </a:p>
          <a:p>
            <a:pPr marL="343080" indent="-342360">
              <a:lnSpc>
                <a:spcPct val="100000"/>
              </a:lnSpc>
              <a:spcBef>
                <a:spcPts val="439"/>
              </a:spcBef>
            </a:pPr>
            <a:endParaRPr b="0" lang="en-IN" sz="2400" spc="-1" strike="noStrike">
              <a:latin typeface="Arial"/>
            </a:endParaRPr>
          </a:p>
          <a:p>
            <a:pPr marL="343080" indent="-342360">
              <a:lnSpc>
                <a:spcPct val="100000"/>
              </a:lnSpc>
              <a:spcBef>
                <a:spcPts val="439"/>
              </a:spcBef>
            </a:pPr>
            <a:endParaRPr b="0" lang="en-IN" sz="2400" spc="-1" strike="noStrike">
              <a:latin typeface="Arial"/>
            </a:endParaRPr>
          </a:p>
        </p:txBody>
      </p:sp>
      <p:sp>
        <p:nvSpPr>
          <p:cNvPr id="102" name="CustomShape 3"/>
          <p:cNvSpPr/>
          <p:nvPr/>
        </p:nvSpPr>
        <p:spPr>
          <a:xfrm>
            <a:off x="4648320" y="1828800"/>
            <a:ext cx="4494960" cy="2132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Arial"/>
              <a:buChar char="•"/>
            </a:pPr>
            <a:r>
              <a:rPr b="0" lang="en-IN" sz="18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One layer of </a:t>
            </a:r>
            <a:r>
              <a:rPr b="1" lang="en-IN" sz="2000" spc="-1" strike="noStrike">
                <a:solidFill>
                  <a:srgbClr val="000000"/>
                </a:solidFill>
                <a:latin typeface="Times New Roman"/>
                <a:ea typeface="DejaVu Sans"/>
              </a:rPr>
              <a:t>visible units</a:t>
            </a:r>
            <a:r>
              <a:rPr b="0" lang="en-IN" sz="2000" spc="-1" strike="noStrike">
                <a:solidFill>
                  <a:srgbClr val="000000"/>
                </a:solidFill>
                <a:latin typeface="Times New Roman"/>
                <a:ea typeface="DejaVu Sans"/>
              </a:rPr>
              <a:t> ,  One layer of </a:t>
            </a:r>
            <a:r>
              <a:rPr b="1" lang="en-IN" sz="2000" spc="-1" strike="noStrike">
                <a:solidFill>
                  <a:srgbClr val="000000"/>
                </a:solidFill>
                <a:latin typeface="Times New Roman"/>
                <a:ea typeface="DejaVu Sans"/>
              </a:rPr>
              <a:t>hidden units</a:t>
            </a:r>
            <a:r>
              <a:rPr b="0" lang="en-IN" sz="2000" spc="-1" strike="noStrike">
                <a:solidFill>
                  <a:srgbClr val="000000"/>
                </a:solidFill>
                <a:latin typeface="Times New Roman"/>
                <a:ea typeface="DejaVu Sans"/>
              </a:rPr>
              <a:t>  and  a bias unit</a:t>
            </a:r>
            <a:endParaRPr b="0" lang="en-IN" sz="2000" spc="-1" strike="noStrike">
              <a:latin typeface="Arial"/>
            </a:endParaRPr>
          </a:p>
          <a:p>
            <a:pPr>
              <a:lnSpc>
                <a:spcPct val="100000"/>
              </a:lnSpc>
            </a:pPr>
            <a:endParaRPr b="0" lang="en-IN" sz="2000" spc="-1" strike="noStrike">
              <a:latin typeface="Arial"/>
            </a:endParaRPr>
          </a:p>
          <a:p>
            <a:pPr marL="216000" indent="-215640">
              <a:lnSpc>
                <a:spcPct val="100000"/>
              </a:lnSpc>
              <a:buClr>
                <a:srgbClr val="000000"/>
              </a:buClr>
              <a:buFont typeface="Arial"/>
              <a:buChar char="•"/>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Each node is a locus of computation that processes input, and begins by making </a:t>
            </a:r>
            <a:r>
              <a:rPr b="0" lang="en-IN" sz="2000" spc="-1" strike="noStrike" u="sng">
                <a:solidFill>
                  <a:srgbClr val="0000ff"/>
                </a:solidFill>
                <a:uFillTx/>
                <a:latin typeface="Times New Roman"/>
                <a:ea typeface="DejaVu Sans"/>
                <a:hlinkClick r:id="rId1"/>
              </a:rPr>
              <a:t>stochastic</a:t>
            </a:r>
            <a:r>
              <a:rPr b="0" lang="en-IN" sz="2000" spc="-1" strike="noStrike">
                <a:solidFill>
                  <a:srgbClr val="000000"/>
                </a:solidFill>
                <a:latin typeface="Times New Roman"/>
                <a:ea typeface="DejaVu Sans"/>
              </a:rPr>
              <a:t> decisions about whether to transmit that input or not.</a:t>
            </a:r>
            <a:endParaRPr b="0" lang="en-IN" sz="2000" spc="-1" strike="noStrike">
              <a:latin typeface="Arial"/>
            </a:endParaRPr>
          </a:p>
        </p:txBody>
      </p:sp>
      <p:sp>
        <p:nvSpPr>
          <p:cNvPr id="103" name="CustomShape 4"/>
          <p:cNvSpPr/>
          <p:nvPr/>
        </p:nvSpPr>
        <p:spPr>
          <a:xfrm>
            <a:off x="533520" y="4800600"/>
            <a:ext cx="8228880" cy="17355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DejaVu Sans"/>
              </a:rPr>
              <a:t>RBMs are shallow, two-layer neural nets that constitute the building blocks of </a:t>
            </a:r>
            <a:r>
              <a:rPr b="0" i="1" lang="en-IN" sz="2400" spc="-1" strike="noStrike">
                <a:solidFill>
                  <a:srgbClr val="000000"/>
                </a:solidFill>
                <a:latin typeface="Times New Roman"/>
                <a:ea typeface="DejaVu Sans"/>
              </a:rPr>
              <a:t>deep-stochastic networks</a:t>
            </a:r>
            <a:r>
              <a:rPr b="0" lang="en-IN" sz="2400" spc="-1" strike="noStrike">
                <a:solidFill>
                  <a:srgbClr val="000000"/>
                </a:solidFill>
                <a:latin typeface="Times New Roman"/>
                <a:ea typeface="DejaVu Sans"/>
              </a:rPr>
              <a:t>. </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There is no intra-layer communication – this is  the </a:t>
            </a:r>
            <a:r>
              <a:rPr b="0" i="1" lang="en-IN" sz="2400" spc="-1" strike="noStrike">
                <a:solidFill>
                  <a:srgbClr val="000000"/>
                </a:solidFill>
                <a:latin typeface="Times New Roman"/>
                <a:ea typeface="DejaVu Sans"/>
              </a:rPr>
              <a:t>restriction</a:t>
            </a:r>
            <a:r>
              <a:rPr b="0" lang="en-IN" sz="2400" spc="-1" strike="noStrike">
                <a:solidFill>
                  <a:srgbClr val="000000"/>
                </a:solidFill>
                <a:latin typeface="Times New Roman"/>
                <a:ea typeface="DejaVu Sans"/>
              </a:rPr>
              <a:t> in the Boltzmann machine</a:t>
            </a:r>
            <a:endParaRPr b="0" lang="en-IN" sz="2400" spc="-1" strike="noStrike">
              <a:latin typeface="Arial"/>
            </a:endParaRPr>
          </a:p>
        </p:txBody>
      </p:sp>
      <p:pic>
        <p:nvPicPr>
          <p:cNvPr id="104" name="Picture 3" descr=""/>
          <p:cNvPicPr/>
          <p:nvPr/>
        </p:nvPicPr>
        <p:blipFill>
          <a:blip r:embed="rId2"/>
          <a:stretch/>
        </p:blipFill>
        <p:spPr>
          <a:xfrm>
            <a:off x="0" y="1447920"/>
            <a:ext cx="4514040" cy="3237840"/>
          </a:xfrm>
          <a:prstGeom prst="rect">
            <a:avLst/>
          </a:prstGeom>
          <a:ln w="936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4181</TotalTime>
  <Application>LibreOffice/6.0.3.2$Linux_X86_64 LibreOffice_project/00m0$Build-2</Application>
  <Words>2407</Words>
  <Paragraphs>658</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2016-08-26T10:59:12Z</dcterms:created>
  <dc:creator>jaya sil</dc:creator>
  <dc:description/>
  <dc:language>en-IN</dc:language>
  <cp:lastModifiedBy/>
  <dcterms:modified xsi:type="dcterms:W3CDTF">2018-12-03T03:14:21Z</dcterms:modified>
  <cp:revision>339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68</vt:i4>
  </property>
</Properties>
</file>