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8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8.wmf" ContentType="image/x-wmf"/>
  <Override PartName="/ppt/media/image7.wmf" ContentType="image/x-wmf"/>
  <Override PartName="/ppt/media/image2.wmf" ContentType="image/x-wmf"/>
  <Override PartName="/ppt/media/image1.wmf" ContentType="image/x-wmf"/>
  <Override PartName="/ppt/media/image4.wmf" ContentType="image/x-wmf"/>
  <Override PartName="/ppt/media/image3.png" ContentType="image/png"/>
  <Override PartName="/ppt/media/image5.wmf" ContentType="image/x-wmf"/>
  <Override PartName="/ppt/media/image6.wmf" ContentType="image/x-wmf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Tahoma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0D89599-5672-4197-9488-48D3DCF31648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9FD6048-33B8-431D-B038-DE0F6AB69981}" type="slidenum">
              <a:rPr b="0" lang="en-IN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922D944-63B3-425A-ABE5-7F5529C3F41A}" type="slidenum">
              <a:rPr b="0" lang="en-IN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C67AB46-4D9C-44C1-AE6C-54A62596F22A}" type="slidenum">
              <a:rPr b="0" lang="en-IN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MS PGothic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MS PGothic"/>
              </a:rPr>
              <a:t>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MS PGothic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MS PGothic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S PGothic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053AB00-8F33-4861-A825-51B1C919C6FF}" type="slidenum">
              <a:rPr b="0" lang="en-IN" sz="1200" spc="-1" strike="noStrike">
                <a:solidFill>
                  <a:srgbClr val="898989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879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879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879"/>
              </a:spcBef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MS PGothic"/>
              </a:rPr>
              <a:t>UNSUPERVISED LEARNING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914400"/>
            <a:ext cx="8229240" cy="5444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Theme is </a:t>
            </a:r>
            <a:r>
              <a:rPr b="1" i="1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learn if win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-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Competitive learning distributes the weight vectors to approximate the unknown probability density function of the random input vectors.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15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A competitive learning network performs </a:t>
            </a:r>
            <a:r>
              <a:rPr b="1" i="1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clustering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or </a:t>
            </a:r>
            <a:r>
              <a:rPr b="1" i="1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similarity searching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on the input patterns.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15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Algorithm uses distance measure between the input vector and weight vector and smallest distance is chosen as the winner.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15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Dot product between input and weight vector and largest is chosen as the winner.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Only the winning neuron is updated and the rest of the neurons are left unchanged.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WINNER-TAKE-ALL</a:t>
            </a:r>
            <a:endParaRPr b="0" lang="en-US" sz="4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The weights connected with the winner neuron are updated: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8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w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kj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+1) = 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w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kj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) -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  <a:ea typeface="MS PGothic"/>
              </a:rPr>
              <a:t>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x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j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-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w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kj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));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8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8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   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w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kj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+1) = 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w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kj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)   if neuron 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k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losses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MS PGothic"/>
              </a:rPr>
              <a:t>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suitable learning constant.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The learning process stops when two consecutive weight changes are small enough.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SELF-ORGANIZING FEATURE MAP</a:t>
            </a:r>
            <a:endParaRPr b="0" lang="en-US" sz="4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Self organizing feature map follows winner takes all principle following spatial organization in the distribution of neurons.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Lattice of output neurons where neurons in the lattice space are arranged in 1D, 2D or even higher dimensions.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Feature mapping network converts patterns of arbitrary dimensionality into the responses of one or two dimensional arrays of neurons.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Map pattern space to feature space by reducing dimensionality.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The network obtains a topology preserving map by preserving neighbourhood relations of the input neuron.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914400"/>
            <a:ext cx="8229240" cy="5211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Consider the geometrical arrangements of output nodes.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Each node in a given layer has been identically connected with  all of the nodes in the upper and/or lower layer.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Nodes that are "close" together are going to interact differently than nodes that are "far" apart.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More closely connected, more influence on other.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Picture 7" descr=""/>
          <p:cNvPicPr/>
          <p:nvPr/>
        </p:nvPicPr>
        <p:blipFill>
          <a:blip r:embed="rId1"/>
          <a:stretch/>
        </p:blipFill>
        <p:spPr>
          <a:xfrm>
            <a:off x="457200" y="4038480"/>
            <a:ext cx="3504960" cy="262872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4038480" y="4343400"/>
            <a:ext cx="487656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Each node has a specific topological position (an x, y coordinate in the lattice) and contains a vector of weights of the same dimension as the input vectors.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1143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Weights connected between input and output node where the output node is represented by the weight, different operation than supervised.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The node weights match the input vector, that area of the lattice is selectively optimized to more closely resemble the data for the class the input vector is a member of.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From an initial distribution of random weights, and over many iterations, the SOM eventually settles into a map of stable zones.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Each zone is effectively a feature classifier, so think of the graphical output as a type of feature map of the input space.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1143000"/>
            <a:ext cx="8229240" cy="495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A SOM does not need a target output to be specified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The node weights match the input vector, that area of the lattice is selectively optimized to more closely resemble the data for the class the input vector is a member of.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From an initial distribution of random weights, and over many iterations, the SOM eventually settles into a map of stable zones.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Each zone is effectively a feature classifier, so you can think of the graphical output as a type of feature map of the input space.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MS PGothic"/>
              </a:rPr>
              <a:t>SOMs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523880"/>
            <a:ext cx="8229240" cy="4601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Winner neuron goes close to the input and hence the other neuron as they are closely connected (neighbor).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Weights of all the neighbouring nodes are updated.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Close to the winner node updation is more and distant are less.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Neighbor is selected based on a topology.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Close nodes are dragged by the BMU depending on the distance.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After one epoch radius changes and process continues for different epochs.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TRAINING</a:t>
            </a:r>
            <a:endParaRPr b="0" lang="en-US" sz="4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1. Each node's weights are initialized.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2. A vector is chosen at random from the set of training data and presented to the lattice.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2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3. Every node is examined to calculate which one's weights are most like the input vector.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2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4. The winning node is commonly known as the Best Matching Unit (BMU).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1066680"/>
            <a:ext cx="8229240" cy="5059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5. The radius of the neighbourhood of the BMU is calculated.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6. This is a value that starts large, typically set to the 'radius' of the lattice,  but diminishes each time-step. 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7. Nodes found within this radius are deemed to be inside the BMU's neighbourhood.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8. Each neighbouring node's (the nodes found in step 4) weights are adjusted to make them more like the input vector. The closer a node is to the BMU, the more its weights get altered.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2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9. Repeat step 2 for N iterations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TRAINING</a:t>
            </a:r>
            <a:endParaRPr b="0" lang="en-US" sz="40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99" name="Content Placeholder 3" descr=""/>
          <p:cNvPicPr/>
          <p:nvPr/>
        </p:nvPicPr>
        <p:blipFill>
          <a:blip r:embed="rId1"/>
          <a:srcRect l="5171" t="0" r="5171" b="0"/>
          <a:stretch/>
        </p:blipFill>
        <p:spPr>
          <a:xfrm>
            <a:off x="457200" y="1600200"/>
            <a:ext cx="8229240" cy="452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685800" y="685800"/>
            <a:ext cx="8000640" cy="563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UNSUPERVISED LEARNING</a:t>
            </a:r>
            <a:endParaRPr b="0" lang="en-US" sz="4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609480" y="1676520"/>
            <a:ext cx="8076960" cy="5181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In unsupervised learning only input data (X) is given and no corresponding output variables.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The goal for unsupervised learning is to model the underlying structure or distribution in the data in order to learn more about the data.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If an input space is to be processed by a neural network, the first issue of importance is the structure of this space.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A neural network with real inputs computes a function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f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defined from an input space A to an output space B.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2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101" name="Content Placeholder 3" descr=""/>
          <p:cNvPicPr/>
          <p:nvPr/>
        </p:nvPicPr>
        <p:blipFill>
          <a:blip r:embed="rId1"/>
          <a:srcRect l="1511" t="0" r="1511" b="0"/>
          <a:stretch/>
        </p:blipFill>
        <p:spPr>
          <a:xfrm>
            <a:off x="457200" y="1600200"/>
            <a:ext cx="8229240" cy="452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103" name="Content Placeholder 3" descr=""/>
          <p:cNvPicPr/>
          <p:nvPr/>
        </p:nvPicPr>
        <p:blipFill>
          <a:blip r:embed="rId1"/>
          <a:srcRect l="0" t="7881" r="0" b="7881"/>
          <a:stretch/>
        </p:blipFill>
        <p:spPr>
          <a:xfrm>
            <a:off x="457200" y="1600200"/>
            <a:ext cx="8229240" cy="4525560"/>
          </a:xfrm>
          <a:prstGeom prst="rect">
            <a:avLst/>
          </a:prstGeom>
          <a:ln>
            <a:noFill/>
          </a:ln>
        </p:spPr>
      </p:pic>
      <p:pic>
        <p:nvPicPr>
          <p:cNvPr id="104" name="Picture 4" descr=""/>
          <p:cNvPicPr/>
          <p:nvPr/>
        </p:nvPicPr>
        <p:blipFill>
          <a:blip r:embed="rId2"/>
          <a:stretch/>
        </p:blipFill>
        <p:spPr>
          <a:xfrm>
            <a:off x="2666880" y="762120"/>
            <a:ext cx="3619080" cy="44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ADAPTIVE PROCESS</a:t>
            </a:r>
            <a:endParaRPr b="0" lang="en-US" sz="40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106" name="Content Placeholder 3" descr=""/>
          <p:cNvPicPr/>
          <p:nvPr/>
        </p:nvPicPr>
        <p:blipFill>
          <a:blip r:embed="rId1"/>
          <a:srcRect l="0" t="3127" r="0" b="3127"/>
          <a:stretch/>
        </p:blipFill>
        <p:spPr>
          <a:xfrm>
            <a:off x="457200" y="1600200"/>
            <a:ext cx="8229240" cy="452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80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440"/>
              </a:spcBef>
            </a:pPr>
            <a:r>
              <a:rPr b="1" lang="en-US" sz="7200" spc="-1" strike="noStrike">
                <a:solidFill>
                  <a:srgbClr val="000000"/>
                </a:solidFill>
                <a:latin typeface="BatangChe"/>
                <a:ea typeface="MS PGothic"/>
              </a:rPr>
              <a:t>THANK YOU</a:t>
            </a:r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UNSUPERVISED LEARNING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During training of the ANN, the input vectors of similar type are combined to form the clusters.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When a new input pattern is applied, then the ANN gives an output response indicating the class to which the new input pattern belongs.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No feedback from the environment as to what should be the desired output and whether it is correct or incorrect.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The network itself must discover the input patterns and  relationship.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457200" y="60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UNSUPERVISED LEARNING</a:t>
            </a:r>
            <a:endParaRPr b="0" lang="en-US" sz="4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457200" y="1951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Relationships of interest that may exist in the input data:- similarity and correlation.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2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Translate the discovered relationship into outputs.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2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Unsupervised learning problems are grouped into clustering (discover inherent similarity or dissimilarity in the data) and association problems (discover rules describing association of data).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Examples: k-means for clustering and Apriori algorithm.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The networks are called </a:t>
            </a:r>
            <a:r>
              <a:rPr b="1" i="1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self-organizing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networks.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457200" y="4572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Topographic Maps </a:t>
            </a:r>
            <a:br/>
            <a:endParaRPr b="0" lang="en-US" sz="4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457200" y="1523880"/>
            <a:ext cx="8229240" cy="4754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Neurobiological studies indicate that different sensory inputs (motor, visual, auditory, etc.) are mapped and processed in different regions of cerebral cortex of our brain.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The visual cortex is a well-studied region in the posterior part of the human brain.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At each stage of representation, or processing, each piece of incoming information is kept in its proper context/neighbour.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The visual information is mapped as one or two dimensional projection on the cortex.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KOHONEN’s NETWORK</a:t>
            </a:r>
            <a:endParaRPr b="0" lang="en-US" sz="4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457200" y="1447920"/>
            <a:ext cx="8229240" cy="4677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Neurons work together to decode and process visual impressions.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Neurons dealing with closely related pieces of information are kept close together so that they can interact via short synaptic connections.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Goal is to building artificial topographic maps that learn through self-organization in a neurobiologically inspired manner.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Kohonen’s model has a biological and mathematical background,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called </a:t>
            </a:r>
            <a:r>
              <a:rPr b="1" i="1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self-organizing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networks.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685800" y="457200"/>
            <a:ext cx="8000640" cy="563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WINNER-TAKES-ALL NETWORKS</a:t>
            </a:r>
            <a:endParaRPr b="0" lang="en-US" sz="4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33520" y="1447920"/>
            <a:ext cx="8076960" cy="510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Networks are based on the competitive learning rule.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24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S PGothic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The output nodes try to compete with each other to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       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represent the input pattern.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2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uring training, the output unit with highest activation to a given input pattern, will be declared the winner.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0" name="Picture 1" descr=""/>
          <p:cNvPicPr/>
          <p:nvPr/>
        </p:nvPicPr>
        <p:blipFill>
          <a:blip r:embed="rId1"/>
          <a:stretch/>
        </p:blipFill>
        <p:spPr>
          <a:xfrm>
            <a:off x="2362320" y="3733920"/>
            <a:ext cx="4800240" cy="267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33520" y="277920"/>
            <a:ext cx="8152920" cy="639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KOHONEN’s NETWORK</a:t>
            </a:r>
            <a:endParaRPr b="0" lang="en-US" sz="4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457200" y="914400"/>
            <a:ext cx="8229240" cy="5211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MS PGothic"/>
              </a:rPr>
              <a:t>                                                                                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y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  <a:ea typeface="MS PGothic"/>
              </a:rPr>
              <a:t>1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[w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11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w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21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, w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32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MS PGothic"/>
              </a:rPr>
              <a:t>    </a:t>
            </a:r>
            <a:r>
              <a:rPr b="0" i="1" lang="en-US" sz="1600" spc="-1" strike="noStrike">
                <a:solidFill>
                  <a:srgbClr val="000000"/>
                </a:solidFill>
                <a:latin typeface="Times New Roman"/>
                <a:ea typeface="MS PGothic"/>
              </a:rPr>
              <a:t>x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Calibri"/>
                <a:ea typeface="MS PGothic"/>
              </a:rPr>
              <a:t>1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MS PGothic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MS PGothic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MS PGothic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MS PGothic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MS PGothic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MS PGothic"/>
              </a:rPr>
              <a:t>       </a:t>
            </a:r>
            <a:r>
              <a:rPr b="0" i="1" lang="en-US" sz="1600" spc="-1" strike="noStrike">
                <a:solidFill>
                  <a:srgbClr val="000000"/>
                </a:solidFill>
                <a:latin typeface="Times New Roman"/>
                <a:ea typeface="MS PGothic"/>
              </a:rPr>
              <a:t>y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Calibri"/>
                <a:ea typeface="MS PGothic"/>
              </a:rPr>
              <a:t>i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MS PGothic"/>
              </a:rPr>
              <a:t>    </a:t>
            </a:r>
            <a:r>
              <a:rPr b="0" i="1" lang="en-US" sz="1600" spc="-1" strike="noStrike">
                <a:solidFill>
                  <a:srgbClr val="000000"/>
                </a:solidFill>
                <a:latin typeface="Times New Roman"/>
                <a:ea typeface="MS PGothic"/>
              </a:rPr>
              <a:t>x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Calibri"/>
                <a:ea typeface="MS PGothic"/>
              </a:rPr>
              <a:t>2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320"/>
              </a:spcBef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MS PGothic"/>
              </a:rPr>
              <a:t>                                                                                    </a:t>
            </a:r>
            <a:r>
              <a:rPr b="0" i="1" lang="en-US" sz="1600" spc="-1" strike="noStrike">
                <a:solidFill>
                  <a:srgbClr val="000000"/>
                </a:solidFill>
                <a:latin typeface="Times New Roman"/>
                <a:ea typeface="MS PGothic"/>
              </a:rPr>
              <a:t>y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alibri"/>
                <a:ea typeface="MS PGothic"/>
              </a:rPr>
              <a:t>n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MS PGothic"/>
              </a:rPr>
              <a:t>    </a:t>
            </a:r>
            <a:r>
              <a:rPr b="0" i="1" lang="en-US" sz="1600" spc="-1" strike="noStrike">
                <a:solidFill>
                  <a:srgbClr val="000000"/>
                </a:solidFill>
                <a:latin typeface="Times New Roman"/>
                <a:ea typeface="MS PGothic"/>
              </a:rPr>
              <a:t>x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Times New Roman"/>
                <a:ea typeface="MS PGothic"/>
              </a:rPr>
              <a:t>m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Calibri"/>
                <a:ea typeface="MS PGothic"/>
              </a:rPr>
              <a:t>                                                 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320"/>
              </a:spcBef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MS PGothic"/>
              </a:rPr>
              <a:t>                             </a:t>
            </a:r>
            <a:r>
              <a:rPr b="1" i="1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W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24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The objective of a Kohonen’s network is to transform input vectors (patterns) of arbitrary dimension N onto a discrete map,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and perform this transformation adaptively in a topologically ordered fashion.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5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15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The neurons of the input layer transfer signal to the neurons of the output layer.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15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The output layer neurons compete with each other, having eventually one of the units (say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) as the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winner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360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80000"/>
              </a:lnSpc>
              <a:spcBef>
                <a:spcPts val="320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320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1066680" y="1219320"/>
            <a:ext cx="151920" cy="22824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4"/>
          <p:cNvSpPr/>
          <p:nvPr/>
        </p:nvSpPr>
        <p:spPr>
          <a:xfrm>
            <a:off x="3886200" y="1143000"/>
            <a:ext cx="228240" cy="22824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5"/>
          <p:cNvSpPr/>
          <p:nvPr/>
        </p:nvSpPr>
        <p:spPr>
          <a:xfrm>
            <a:off x="1066680" y="1828800"/>
            <a:ext cx="151920" cy="22824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"/>
          <p:cNvSpPr/>
          <p:nvPr/>
        </p:nvSpPr>
        <p:spPr>
          <a:xfrm>
            <a:off x="3886200" y="1676520"/>
            <a:ext cx="228240" cy="22824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7"/>
          <p:cNvSpPr/>
          <p:nvPr/>
        </p:nvSpPr>
        <p:spPr>
          <a:xfrm>
            <a:off x="1066680" y="2666880"/>
            <a:ext cx="151920" cy="22824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8"/>
          <p:cNvSpPr/>
          <p:nvPr/>
        </p:nvSpPr>
        <p:spPr>
          <a:xfrm>
            <a:off x="3962520" y="2666880"/>
            <a:ext cx="228240" cy="22824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9"/>
          <p:cNvSpPr/>
          <p:nvPr/>
        </p:nvSpPr>
        <p:spPr>
          <a:xfrm>
            <a:off x="1218960" y="1295280"/>
            <a:ext cx="266724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10"/>
          <p:cNvSpPr/>
          <p:nvPr/>
        </p:nvSpPr>
        <p:spPr>
          <a:xfrm>
            <a:off x="1218960" y="1295280"/>
            <a:ext cx="2667240" cy="4572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11"/>
          <p:cNvSpPr/>
          <p:nvPr/>
        </p:nvSpPr>
        <p:spPr>
          <a:xfrm>
            <a:off x="1143000" y="1371600"/>
            <a:ext cx="2819160" cy="1371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Line 12"/>
          <p:cNvSpPr/>
          <p:nvPr/>
        </p:nvSpPr>
        <p:spPr>
          <a:xfrm flipV="1">
            <a:off x="1218960" y="1295280"/>
            <a:ext cx="2667240" cy="6858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Line 13"/>
          <p:cNvSpPr/>
          <p:nvPr/>
        </p:nvSpPr>
        <p:spPr>
          <a:xfrm>
            <a:off x="1143000" y="1981080"/>
            <a:ext cx="2743200" cy="7621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Line 14"/>
          <p:cNvSpPr/>
          <p:nvPr/>
        </p:nvSpPr>
        <p:spPr>
          <a:xfrm flipV="1">
            <a:off x="1218960" y="1752480"/>
            <a:ext cx="2667240" cy="228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Line 15"/>
          <p:cNvSpPr/>
          <p:nvPr/>
        </p:nvSpPr>
        <p:spPr>
          <a:xfrm flipV="1">
            <a:off x="1218960" y="1295280"/>
            <a:ext cx="2667240" cy="1447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Line 16"/>
          <p:cNvSpPr/>
          <p:nvPr/>
        </p:nvSpPr>
        <p:spPr>
          <a:xfrm flipV="1">
            <a:off x="1218960" y="1752480"/>
            <a:ext cx="2743200" cy="9907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17"/>
          <p:cNvSpPr/>
          <p:nvPr/>
        </p:nvSpPr>
        <p:spPr>
          <a:xfrm>
            <a:off x="1218960" y="2743200"/>
            <a:ext cx="27432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18"/>
          <p:cNvSpPr/>
          <p:nvPr/>
        </p:nvSpPr>
        <p:spPr>
          <a:xfrm>
            <a:off x="4114800" y="1218960"/>
            <a:ext cx="99036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Line 19"/>
          <p:cNvSpPr/>
          <p:nvPr/>
        </p:nvSpPr>
        <p:spPr>
          <a:xfrm>
            <a:off x="4114800" y="1828800"/>
            <a:ext cx="99036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20"/>
          <p:cNvSpPr/>
          <p:nvPr/>
        </p:nvSpPr>
        <p:spPr>
          <a:xfrm>
            <a:off x="4190760" y="2743200"/>
            <a:ext cx="106704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2-D Mapping</a:t>
            </a:r>
            <a:endParaRPr b="0" lang="en-US" sz="40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2" name="Content Placeholder 3" descr=""/>
          <p:cNvPicPr/>
          <p:nvPr/>
        </p:nvPicPr>
        <p:blipFill>
          <a:blip r:embed="rId1"/>
          <a:srcRect l="9575" t="0" r="9575" b="0"/>
          <a:stretch/>
        </p:blipFill>
        <p:spPr>
          <a:xfrm>
            <a:off x="457200" y="1600200"/>
            <a:ext cx="8229240" cy="452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6228</TotalTime>
  <Application>LibreOffice/6.0.3.2$Linux_X86_64 LibreOffice_project/00m0$Build-2</Application>
  <Words>1091</Words>
  <Paragraphs>159</Paragraphs>
  <Company>BESU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2006-01-05T10:10:17Z</dcterms:created>
  <dc:creator>js</dc:creator>
  <dc:description/>
  <dc:language>en-IN</dc:language>
  <cp:lastModifiedBy/>
  <dcterms:modified xsi:type="dcterms:W3CDTF">2018-12-02T03:39:54Z</dcterms:modified>
  <cp:revision>463</cp:revision>
  <dc:subject/>
  <dc:title>Artificial Neural Network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BESU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23</vt:i4>
  </property>
</Properties>
</file>