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1"/>
  </p:notesMasterIdLst>
  <p:sldIdLst>
    <p:sldId id="256" r:id="rId2"/>
    <p:sldId id="263" r:id="rId3"/>
    <p:sldId id="257" r:id="rId4"/>
    <p:sldId id="264" r:id="rId5"/>
    <p:sldId id="258" r:id="rId6"/>
    <p:sldId id="259" r:id="rId7"/>
    <p:sldId id="260" r:id="rId8"/>
    <p:sldId id="261" r:id="rId9"/>
    <p:sldId id="262" r:id="rId1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66619" autoAdjust="0"/>
  </p:normalViewPr>
  <p:slideViewPr>
    <p:cSldViewPr snapToGrid="0">
      <p:cViewPr varScale="1">
        <p:scale>
          <a:sx n="42" d="100"/>
          <a:sy n="42" d="100"/>
        </p:scale>
        <p:origin x="1580" y="20"/>
      </p:cViewPr>
      <p:guideLst/>
    </p:cSldViewPr>
  </p:slideViewPr>
  <p:notesTextViewPr>
    <p:cViewPr>
      <p:scale>
        <a:sx n="1" d="1"/>
        <a:sy n="1" d="1"/>
      </p:scale>
      <p:origin x="0" y="-17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BFD68AE-1C90-4AD0-B8C3-C6AD2BC9DB71}" type="datetimeFigureOut">
              <a:rPr lang="he-IL" smtClean="0"/>
              <a:t>כ"ו/אייר/תשפ"ד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60E5F138-1B00-49E9-AC15-B9BB54EAB352}" type="slidenum">
              <a:rPr lang="he-IL" smtClean="0"/>
              <a:t>‹#›</a:t>
            </a:fld>
            <a:endParaRPr lang="he-IL"/>
          </a:p>
        </p:txBody>
      </p:sp>
    </p:spTree>
    <p:extLst>
      <p:ext uri="{BB962C8B-B14F-4D97-AF65-F5344CB8AC3E}">
        <p14:creationId xmlns:p14="http://schemas.microsoft.com/office/powerpoint/2010/main" val="420531234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מקורות המידע:</a:t>
            </a:r>
          </a:p>
          <a:p>
            <a:r>
              <a:rPr lang="he-IL" dirty="0"/>
              <a:t>ידע כללי של המציגים</a:t>
            </a:r>
            <a:r>
              <a:rPr lang="en-US" dirty="0"/>
              <a:t> </a:t>
            </a:r>
            <a:r>
              <a:rPr lang="he-IL" dirty="0"/>
              <a:t>(שי אשל ואיליי שטרן).</a:t>
            </a:r>
          </a:p>
          <a:p>
            <a:r>
              <a:rPr lang="he-IL" dirty="0"/>
              <a:t>מחלה כרונית - </a:t>
            </a:r>
            <a:r>
              <a:rPr lang="en-US" dirty="0"/>
              <a:t>https://www.aihw.gov.au/reports-data/health-conditions-disability-deaths/chronic-disease/overview</a:t>
            </a:r>
            <a:endParaRPr lang="he-IL" dirty="0"/>
          </a:p>
          <a:p>
            <a:r>
              <a:rPr lang="he-IL" dirty="0"/>
              <a:t>מחלה מטבולית - </a:t>
            </a:r>
            <a:r>
              <a:rPr lang="en-US" dirty="0"/>
              <a:t>https://www.britannica.com/science/metabolic-disease</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2</a:t>
            </a:fld>
            <a:endParaRPr lang="he-IL"/>
          </a:p>
        </p:txBody>
      </p:sp>
    </p:spTree>
    <p:extLst>
      <p:ext uri="{BB962C8B-B14F-4D97-AF65-F5344CB8AC3E}">
        <p14:creationId xmlns:p14="http://schemas.microsoft.com/office/powerpoint/2010/main" val="1161320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כתובת המקורות:</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ידע כללי של המציגים</a:t>
            </a:r>
            <a:r>
              <a:rPr lang="en-US" dirty="0"/>
              <a:t> </a:t>
            </a:r>
            <a:r>
              <a:rPr lang="he-IL" dirty="0"/>
              <a:t>(שי אשל ואיליי שטרן).</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מהי סכרת? - </a:t>
            </a:r>
            <a:r>
              <a:rPr lang="en-US" dirty="0"/>
              <a:t>https://www.who.int/health-topics/diabetes#tab=tab_1</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מה גורמת הסכרת? - </a:t>
            </a:r>
            <a:r>
              <a:rPr lang="en-US" dirty="0"/>
              <a:t>https://www.betterhealth.vic.gov.au/health/conditionsandtreatments/diabetes-long-term-effect</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כיצד נגמרת הסכרת (השפעת ההורים)? - </a:t>
            </a:r>
            <a:r>
              <a:rPr lang="en-US" dirty="0"/>
              <a:t>https://medlineplus.gov/genetics/condition/type-2-diabetes/</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גן המחלה - </a:t>
            </a:r>
            <a:r>
              <a:rPr lang="en-US" dirty="0"/>
              <a:t>https://mcgowanfamilyhealthandwellnesscenter.com/is-diabetes-recessive-or-dominant/</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דרכים לטיפול </a:t>
            </a:r>
            <a:r>
              <a:rPr lang="he-IL" dirty="0" err="1"/>
              <a:t>בסכרת</a:t>
            </a:r>
            <a:r>
              <a:rPr lang="he-IL" dirty="0"/>
              <a:t> - </a:t>
            </a:r>
            <a:r>
              <a:rPr lang="en-US" dirty="0"/>
              <a:t>https://www.mayoclinic.org/diseases-conditions/diabetes/in-depth/diabetes-management/art-20047963</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תחולת החיים - </a:t>
            </a:r>
            <a:r>
              <a:rPr lang="en-US" dirty="0"/>
              <a:t>https://www.diabetes.co.uk/diabetes-life-expectancy.html</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הרכב גנטי - </a:t>
            </a:r>
            <a:r>
              <a:rPr lang="en-US" dirty="0"/>
              <a:t>https://medlineplus.gov/genetics/condition/type-2-diabetes/</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3</a:t>
            </a:fld>
            <a:endParaRPr lang="he-IL"/>
          </a:p>
        </p:txBody>
      </p:sp>
    </p:spTree>
    <p:extLst>
      <p:ext uri="{BB962C8B-B14F-4D97-AF65-F5344CB8AC3E}">
        <p14:creationId xmlns:p14="http://schemas.microsoft.com/office/powerpoint/2010/main" val="144552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מקורות מידע:</a:t>
            </a:r>
            <a:br>
              <a:rPr lang="en-US" dirty="0"/>
            </a:br>
            <a:r>
              <a:rPr lang="en-US" dirty="0"/>
              <a:t>https://diabetes.org/about-diabetes/genetics-diabetes</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4</a:t>
            </a:fld>
            <a:endParaRPr lang="he-IL"/>
          </a:p>
        </p:txBody>
      </p:sp>
    </p:spTree>
    <p:extLst>
      <p:ext uri="{BB962C8B-B14F-4D97-AF65-F5344CB8AC3E}">
        <p14:creationId xmlns:p14="http://schemas.microsoft.com/office/powerpoint/2010/main" val="31023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 המידע: </a:t>
            </a:r>
            <a:r>
              <a:rPr lang="en-US" dirty="0"/>
              <a:t>https://quality.doctorsonly.co.il/2016/11/116959/</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5</a:t>
            </a:fld>
            <a:endParaRPr lang="he-IL"/>
          </a:p>
        </p:txBody>
      </p:sp>
    </p:spTree>
    <p:extLst>
      <p:ext uri="{BB962C8B-B14F-4D97-AF65-F5344CB8AC3E}">
        <p14:creationId xmlns:p14="http://schemas.microsoft.com/office/powerpoint/2010/main" val="2760628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 המידע: </a:t>
            </a:r>
            <a:r>
              <a:rPr lang="en-US" dirty="0"/>
              <a:t>https://www.health.gov.il/UnitsOffice/ICDC/Chronic_Diseases/Diabetes/Pages/Diabetes_registry.aspx</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6</a:t>
            </a:fld>
            <a:endParaRPr lang="he-IL"/>
          </a:p>
        </p:txBody>
      </p:sp>
    </p:spTree>
    <p:extLst>
      <p:ext uri="{BB962C8B-B14F-4D97-AF65-F5344CB8AC3E}">
        <p14:creationId xmlns:p14="http://schemas.microsoft.com/office/powerpoint/2010/main" val="174974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 המידע: </a:t>
            </a:r>
            <a:r>
              <a:rPr lang="en-US" dirty="0"/>
              <a:t>https://www.camoni.co.il/%D7%94%D7%A1%D7%95%D7%9B%D7%A8%D7%AA-%D7%91%D7%9E%D7%A1%D7%A4%D7%A8%D7%99%D7%9D</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7</a:t>
            </a:fld>
            <a:endParaRPr lang="he-IL"/>
          </a:p>
        </p:txBody>
      </p:sp>
    </p:spTree>
    <p:extLst>
      <p:ext uri="{BB962C8B-B14F-4D97-AF65-F5344CB8AC3E}">
        <p14:creationId xmlns:p14="http://schemas.microsoft.com/office/powerpoint/2010/main" val="2175760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מקור המידע: </a:t>
            </a:r>
            <a:r>
              <a:rPr lang="en-US" dirty="0"/>
              <a:t>https://www.ynet.co.il/articles/0,7340,L-5309716,00.html</a:t>
            </a:r>
            <a:endParaRPr lang="he-IL" dirty="0"/>
          </a:p>
        </p:txBody>
      </p:sp>
      <p:sp>
        <p:nvSpPr>
          <p:cNvPr id="4" name="מציין מיקום של מספר שקופית 3"/>
          <p:cNvSpPr>
            <a:spLocks noGrp="1"/>
          </p:cNvSpPr>
          <p:nvPr>
            <p:ph type="sldNum" sz="quarter" idx="5"/>
          </p:nvPr>
        </p:nvSpPr>
        <p:spPr/>
        <p:txBody>
          <a:bodyPr/>
          <a:lstStyle/>
          <a:p>
            <a:fld id="{60E5F138-1B00-49E9-AC15-B9BB54EAB352}" type="slidenum">
              <a:rPr lang="he-IL" smtClean="0"/>
              <a:t>8</a:t>
            </a:fld>
            <a:endParaRPr lang="he-IL"/>
          </a:p>
        </p:txBody>
      </p:sp>
    </p:spTree>
    <p:extLst>
      <p:ext uri="{BB962C8B-B14F-4D97-AF65-F5344CB8AC3E}">
        <p14:creationId xmlns:p14="http://schemas.microsoft.com/office/powerpoint/2010/main" val="1277580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157D49-6665-57AF-0FAC-1E75CC25BE4C}"/>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B4785A3B-CA0C-F95B-07C2-83E244B24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3F388BC-1137-115B-D1DE-6D4A1F140A9A}"/>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D1039EF4-4706-F965-38DF-F8287CAA4C6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3EE2DD6-8887-4F4A-2A7D-A616C1BFB229}"/>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3658339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EFD9C8-4CE4-7DE1-5A47-CCFBAE43ECB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C39C143-468A-84F6-69EC-6DDDA2B7B2E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03666DF-6510-AD55-A13B-CEAD042CE999}"/>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8F815BD4-C311-156D-D09A-BA45C4F1900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1319B6-0AB5-2BF6-F10C-F414CE36DF2B}"/>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3811215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0405D1D-E821-5C64-ECBB-D2CE49C140B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9E3D84B-3382-B8EC-C176-91BBDF015E6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5FD83BE-5419-5A89-5B03-31025EFB155D}"/>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AD81CB36-BAC2-AE9C-179F-53DEE7085BD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3DDE290-27BD-1A4B-0C56-06DF8658B796}"/>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3968889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EF083A-7F90-0C59-3471-03F58D4BA53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451764BD-B199-6776-D9FF-C17105851BF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AEF0309-D22F-EFFB-F220-731DFB0947C0}"/>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826743A0-2028-E053-97ED-334E56009AF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A97A886-61D1-C83A-7A84-3F38994852CA}"/>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11417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ABC9031-F0FA-3577-451B-46D89ED202E0}"/>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8A3B418-E196-5322-6E74-81C9DBE2C4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30E0911E-4B8C-0E30-4451-9BDDBD2A7869}"/>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EBA543F7-0468-66A6-A1D5-DE83C6DBE98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30F06DD-D766-7578-DE94-D7BAF356458E}"/>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9782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033B95-39CE-BDD1-B7D9-2CEA626D2FE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E7B292-C2BA-46BE-D128-E4D6C7390D39}"/>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D77A42BD-3C30-F8E1-1258-48CEC01E86B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11EAC1F-2503-40DB-BD1C-BF2D56CDB80A}"/>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6" name="מציין מיקום של כותרת תחתונה 5">
            <a:extLst>
              <a:ext uri="{FF2B5EF4-FFF2-40B4-BE49-F238E27FC236}">
                <a16:creationId xmlns:a16="http://schemas.microsoft.com/office/drawing/2014/main" id="{0FD87DDD-9AD0-B25F-EA0A-2538FB6F8EC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AE2846C-23AF-C6EB-5273-E951250ED9E5}"/>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3709612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15EE56-C2F7-DA6E-8007-4BBF24C281A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A529547-1F11-9002-11BD-CE918FA945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D85C2F4D-D683-F4BB-9F16-A8F394942CD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9FFFFD9-F2B7-A259-2B82-A3B54F1B2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693D5EC-18E6-7D32-64D8-6DB5C57F77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717BCED6-87E2-4C85-D37D-F0CAD956DF86}"/>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8" name="מציין מיקום של כותרת תחתונה 7">
            <a:extLst>
              <a:ext uri="{FF2B5EF4-FFF2-40B4-BE49-F238E27FC236}">
                <a16:creationId xmlns:a16="http://schemas.microsoft.com/office/drawing/2014/main" id="{2A0FBC7D-B468-9B00-323F-1CB3FFBC0B2E}"/>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53A4B94F-146B-FF13-7462-237D9FE91151}"/>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359598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4392456-2A80-136F-C970-796D0F1F683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7A56508A-801B-AE62-91FB-63391F3136E4}"/>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4" name="מציין מיקום של כותרת תחתונה 3">
            <a:extLst>
              <a:ext uri="{FF2B5EF4-FFF2-40B4-BE49-F238E27FC236}">
                <a16:creationId xmlns:a16="http://schemas.microsoft.com/office/drawing/2014/main" id="{B4110C85-EEC2-562E-B7E8-57C477E1654E}"/>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0A23B037-1E55-09A7-5BB1-63DD16EF329F}"/>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2340650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485DCFA-01E1-9F5C-4330-17F057EBACD1}"/>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3" name="מציין מיקום של כותרת תחתונה 2">
            <a:extLst>
              <a:ext uri="{FF2B5EF4-FFF2-40B4-BE49-F238E27FC236}">
                <a16:creationId xmlns:a16="http://schemas.microsoft.com/office/drawing/2014/main" id="{FA2B0619-54F8-C5AA-5C17-0E7EDE2635B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1312174-AFCD-461B-AF9D-EF80BD464DE8}"/>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129873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2DEA463-B1B4-2262-C0FA-3922E0630DD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0618C60-9363-A19C-7DD3-5DB7679D9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B50C484-02DD-B578-7829-99002C3EA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EBE2B58-91A2-197B-B836-7E1CCB699DF7}"/>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6" name="מציין מיקום של כותרת תחתונה 5">
            <a:extLst>
              <a:ext uri="{FF2B5EF4-FFF2-40B4-BE49-F238E27FC236}">
                <a16:creationId xmlns:a16="http://schemas.microsoft.com/office/drawing/2014/main" id="{26640C83-E7E9-5AD0-6BC7-35039B273AF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4D195AF-0D6B-B848-DFFD-55F095B28C36}"/>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4005369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FE1D4E-EB28-BD0B-8754-043A693DB12F}"/>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754479AE-3F44-6368-4DD0-629D81918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11036450-FF80-F151-AC93-647C6D4580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B1786D4-5CBB-8893-10D4-15B5CCE4FF71}"/>
              </a:ext>
            </a:extLst>
          </p:cNvPr>
          <p:cNvSpPr>
            <a:spLocks noGrp="1"/>
          </p:cNvSpPr>
          <p:nvPr>
            <p:ph type="dt" sz="half" idx="10"/>
          </p:nvPr>
        </p:nvSpPr>
        <p:spPr/>
        <p:txBody>
          <a:bodyPr/>
          <a:lstStyle/>
          <a:p>
            <a:fld id="{1E98B626-638E-4BD8-9451-D1B79A8B4D9A}" type="datetimeFigureOut">
              <a:rPr lang="he-IL" smtClean="0"/>
              <a:t>כ"ו/אייר/תשפ"ד</a:t>
            </a:fld>
            <a:endParaRPr lang="he-IL"/>
          </a:p>
        </p:txBody>
      </p:sp>
      <p:sp>
        <p:nvSpPr>
          <p:cNvPr id="6" name="מציין מיקום של כותרת תחתונה 5">
            <a:extLst>
              <a:ext uri="{FF2B5EF4-FFF2-40B4-BE49-F238E27FC236}">
                <a16:creationId xmlns:a16="http://schemas.microsoft.com/office/drawing/2014/main" id="{A9C90221-1362-4418-9967-3A6B2235F14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2E7F8E3-29B1-BDA7-A986-8418A373D2F6}"/>
              </a:ext>
            </a:extLst>
          </p:cNvPr>
          <p:cNvSpPr>
            <a:spLocks noGrp="1"/>
          </p:cNvSpPr>
          <p:nvPr>
            <p:ph type="sldNum" sz="quarter" idx="12"/>
          </p:nvPr>
        </p:nvSpPr>
        <p:spPr/>
        <p:txBody>
          <a:bodyPr/>
          <a:lstStyle/>
          <a:p>
            <a:fld id="{83A742E3-8B5C-49E7-8183-486C78E8C5AA}" type="slidenum">
              <a:rPr lang="he-IL" smtClean="0"/>
              <a:t>‹#›</a:t>
            </a:fld>
            <a:endParaRPr lang="he-IL"/>
          </a:p>
        </p:txBody>
      </p:sp>
    </p:spTree>
    <p:extLst>
      <p:ext uri="{BB962C8B-B14F-4D97-AF65-F5344CB8AC3E}">
        <p14:creationId xmlns:p14="http://schemas.microsoft.com/office/powerpoint/2010/main" val="104013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1DB57C56-0C15-3EE7-502E-7799FD62C44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E090004-B648-4C66-49DB-F3EA547EBAE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9D58E0-61F9-8E45-AFA9-F2487587E044}"/>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1E98B626-638E-4BD8-9451-D1B79A8B4D9A}" type="datetimeFigureOut">
              <a:rPr lang="he-IL" smtClean="0"/>
              <a:t>כ"ו/אייר/תשפ"ד</a:t>
            </a:fld>
            <a:endParaRPr lang="he-IL"/>
          </a:p>
        </p:txBody>
      </p:sp>
      <p:sp>
        <p:nvSpPr>
          <p:cNvPr id="5" name="מציין מיקום של כותרת תחתונה 4">
            <a:extLst>
              <a:ext uri="{FF2B5EF4-FFF2-40B4-BE49-F238E27FC236}">
                <a16:creationId xmlns:a16="http://schemas.microsoft.com/office/drawing/2014/main" id="{C7A05873-4278-2A0D-1D16-CC0D98C56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7B757DD0-CC46-23F2-EFCB-A7454EF5D01A}"/>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83A742E3-8B5C-49E7-8183-486C78E8C5AA}" type="slidenum">
              <a:rPr lang="he-IL" smtClean="0"/>
              <a:t>‹#›</a:t>
            </a:fld>
            <a:endParaRPr lang="he-IL"/>
          </a:p>
        </p:txBody>
      </p:sp>
    </p:spTree>
    <p:extLst>
      <p:ext uri="{BB962C8B-B14F-4D97-AF65-F5344CB8AC3E}">
        <p14:creationId xmlns:p14="http://schemas.microsoft.com/office/powerpoint/2010/main" val="283135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7CF777-B59B-7E8E-A592-C1B83054C55A}"/>
              </a:ext>
            </a:extLst>
          </p:cNvPr>
          <p:cNvSpPr>
            <a:spLocks noGrp="1"/>
          </p:cNvSpPr>
          <p:nvPr>
            <p:ph type="ctrTitle"/>
          </p:nvPr>
        </p:nvSpPr>
        <p:spPr>
          <a:xfrm>
            <a:off x="1524000" y="0"/>
            <a:ext cx="9144000" cy="1175657"/>
          </a:xfrm>
        </p:spPr>
        <p:txBody>
          <a:bodyPr>
            <a:noAutofit/>
          </a:bodyPr>
          <a:lstStyle/>
          <a:p>
            <a:r>
              <a:rPr lang="he-IL" sz="8000" b="1" dirty="0">
                <a:latin typeface="Aharoni" panose="02010803020104030203" pitchFamily="2" charset="-79"/>
                <a:cs typeface="Aharoni" panose="02010803020104030203" pitchFamily="2" charset="-79"/>
              </a:rPr>
              <a:t>מחלת הסכרת</a:t>
            </a:r>
          </a:p>
        </p:txBody>
      </p:sp>
      <p:sp>
        <p:nvSpPr>
          <p:cNvPr id="3" name="כותרת משנה 2">
            <a:extLst>
              <a:ext uri="{FF2B5EF4-FFF2-40B4-BE49-F238E27FC236}">
                <a16:creationId xmlns:a16="http://schemas.microsoft.com/office/drawing/2014/main" id="{A2B6BA31-3AFD-12EA-5B34-E6471CFBCB66}"/>
              </a:ext>
            </a:extLst>
          </p:cNvPr>
          <p:cNvSpPr>
            <a:spLocks noGrp="1"/>
          </p:cNvSpPr>
          <p:nvPr>
            <p:ph type="subTitle" idx="1"/>
          </p:nvPr>
        </p:nvSpPr>
        <p:spPr>
          <a:xfrm>
            <a:off x="1524000" y="1556657"/>
            <a:ext cx="9144000" cy="3701143"/>
          </a:xfrm>
        </p:spPr>
        <p:txBody>
          <a:bodyPr>
            <a:normAutofit/>
          </a:bodyPr>
          <a:lstStyle/>
          <a:p>
            <a:r>
              <a:rPr lang="he-IL" sz="4000" dirty="0"/>
              <a:t>שמות חברי הקבוצה: שי אשל, איליי שטרן.</a:t>
            </a:r>
          </a:p>
          <a:p>
            <a:endParaRPr lang="he-IL" sz="4000" dirty="0"/>
          </a:p>
          <a:p>
            <a:r>
              <a:rPr lang="he-IL" sz="4000" dirty="0"/>
              <a:t>מועד הגשה: 2024\6\6</a:t>
            </a:r>
          </a:p>
        </p:txBody>
      </p:sp>
    </p:spTree>
    <p:extLst>
      <p:ext uri="{BB962C8B-B14F-4D97-AF65-F5344CB8AC3E}">
        <p14:creationId xmlns:p14="http://schemas.microsoft.com/office/powerpoint/2010/main" val="280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567ABAB-3557-3DCD-D671-D110389BFC7F}"/>
              </a:ext>
            </a:extLst>
          </p:cNvPr>
          <p:cNvSpPr>
            <a:spLocks noGrp="1"/>
          </p:cNvSpPr>
          <p:nvPr>
            <p:ph type="title"/>
          </p:nvPr>
        </p:nvSpPr>
        <p:spPr/>
        <p:txBody>
          <a:bodyPr/>
          <a:lstStyle/>
          <a:p>
            <a:pPr algn="ctr"/>
            <a:r>
              <a:rPr lang="he-IL" b="1" dirty="0"/>
              <a:t>מונחים שצריך לדעת</a:t>
            </a:r>
          </a:p>
        </p:txBody>
      </p:sp>
      <p:sp>
        <p:nvSpPr>
          <p:cNvPr id="3" name="מציין מיקום תוכן 2">
            <a:extLst>
              <a:ext uri="{FF2B5EF4-FFF2-40B4-BE49-F238E27FC236}">
                <a16:creationId xmlns:a16="http://schemas.microsoft.com/office/drawing/2014/main" id="{57936735-FFA0-DE94-6B35-8C7C12E1ED6B}"/>
              </a:ext>
            </a:extLst>
          </p:cNvPr>
          <p:cNvSpPr>
            <a:spLocks noGrp="1"/>
          </p:cNvSpPr>
          <p:nvPr>
            <p:ph idx="1"/>
          </p:nvPr>
        </p:nvSpPr>
        <p:spPr/>
        <p:txBody>
          <a:bodyPr>
            <a:normAutofit fontScale="92500" lnSpcReduction="20000"/>
          </a:bodyPr>
          <a:lstStyle/>
          <a:p>
            <a:r>
              <a:rPr lang="he-IL" dirty="0"/>
              <a:t>מחלה כרונית - </a:t>
            </a:r>
            <a:r>
              <a:rPr lang="he-IL" b="0" i="0" dirty="0">
                <a:effectLst/>
                <a:highlight>
                  <a:srgbClr val="FFFFFF"/>
                </a:highlight>
                <a:latin typeface="arial" panose="020B0604020202020204" pitchFamily="34" charset="0"/>
              </a:rPr>
              <a:t>מחלה כרונית היא מחלה מתמשכת ו\או בעלת השפעות </a:t>
            </a:r>
            <a:r>
              <a:rPr lang="he-IL" dirty="0">
                <a:highlight>
                  <a:srgbClr val="FFFFFF"/>
                </a:highlight>
                <a:latin typeface="arial" panose="020B0604020202020204" pitchFamily="34" charset="0"/>
              </a:rPr>
              <a:t>ארוכות טווח. </a:t>
            </a:r>
            <a:r>
              <a:rPr lang="he-IL" b="0" i="0" dirty="0">
                <a:effectLst/>
                <a:highlight>
                  <a:srgbClr val="FFFFFF"/>
                </a:highlight>
                <a:latin typeface="arial" panose="020B0604020202020204" pitchFamily="34" charset="0"/>
              </a:rPr>
              <a:t>לעיתים רבות נעשה שימוש במונח "כרוני" כאשר המחלה ממשיכה להתקיים אצל האדם מעל לשלושה חודשים.</a:t>
            </a:r>
          </a:p>
          <a:p>
            <a:r>
              <a:rPr lang="he-IL" dirty="0">
                <a:highlight>
                  <a:srgbClr val="FFFFFF"/>
                </a:highlight>
                <a:latin typeface="arial" panose="020B0604020202020204" pitchFamily="34" charset="0"/>
              </a:rPr>
              <a:t>מחלה מטבולית – מחלה מטבולית היא מחלה שמפריעה לתהליך הפיכת המזון בגוך לאנרגיה ברמה התאית.</a:t>
            </a:r>
          </a:p>
          <a:p>
            <a:r>
              <a:rPr lang="he-IL" dirty="0"/>
              <a:t>גלוקוז (נוסחה כימית: </a:t>
            </a:r>
            <a:r>
              <a:rPr lang="en-US" b="0" i="0" dirty="0">
                <a:solidFill>
                  <a:srgbClr val="1F1F1F"/>
                </a:solidFill>
                <a:effectLst/>
                <a:highlight>
                  <a:srgbClr val="FFFFFF"/>
                </a:highlight>
                <a:latin typeface="arial" panose="020B0604020202020204" pitchFamily="34" charset="0"/>
              </a:rPr>
              <a:t>C</a:t>
            </a:r>
            <a:r>
              <a:rPr lang="en-US" b="0" i="0" baseline="-25000" dirty="0">
                <a:solidFill>
                  <a:srgbClr val="1F1F1F"/>
                </a:solidFill>
                <a:effectLst/>
                <a:highlight>
                  <a:srgbClr val="FFFFFF"/>
                </a:highlight>
                <a:latin typeface="arial" panose="020B0604020202020204" pitchFamily="34" charset="0"/>
              </a:rPr>
              <a:t>6</a:t>
            </a:r>
            <a:r>
              <a:rPr lang="en-US" b="0" i="0" dirty="0">
                <a:solidFill>
                  <a:srgbClr val="1F1F1F"/>
                </a:solidFill>
                <a:effectLst/>
                <a:highlight>
                  <a:srgbClr val="FFFFFF"/>
                </a:highlight>
                <a:latin typeface="arial" panose="020B0604020202020204" pitchFamily="34" charset="0"/>
              </a:rPr>
              <a:t>H</a:t>
            </a:r>
            <a:r>
              <a:rPr lang="en-US" b="0" i="0" baseline="-25000" dirty="0">
                <a:solidFill>
                  <a:srgbClr val="1F1F1F"/>
                </a:solidFill>
                <a:effectLst/>
                <a:highlight>
                  <a:srgbClr val="FFFFFF"/>
                </a:highlight>
                <a:latin typeface="arial" panose="020B0604020202020204" pitchFamily="34" charset="0"/>
              </a:rPr>
              <a:t>12</a:t>
            </a:r>
            <a:r>
              <a:rPr lang="en-US" b="0" i="0" dirty="0">
                <a:solidFill>
                  <a:srgbClr val="1F1F1F"/>
                </a:solidFill>
                <a:effectLst/>
                <a:highlight>
                  <a:srgbClr val="FFFFFF"/>
                </a:highlight>
                <a:latin typeface="arial" panose="020B0604020202020204" pitchFamily="34" charset="0"/>
              </a:rPr>
              <a:t>O</a:t>
            </a:r>
            <a:r>
              <a:rPr lang="en-US" b="0" i="0" baseline="-25000" dirty="0">
                <a:solidFill>
                  <a:srgbClr val="1F1F1F"/>
                </a:solidFill>
                <a:effectLst/>
                <a:highlight>
                  <a:srgbClr val="FFFFFF"/>
                </a:highlight>
                <a:latin typeface="arial" panose="020B0604020202020204" pitchFamily="34" charset="0"/>
              </a:rPr>
              <a:t>6</a:t>
            </a:r>
            <a:r>
              <a:rPr lang="he-IL" b="0" i="0" dirty="0">
                <a:solidFill>
                  <a:srgbClr val="1F1F1F"/>
                </a:solidFill>
                <a:effectLst/>
                <a:highlight>
                  <a:srgbClr val="FFFFFF"/>
                </a:highlight>
                <a:latin typeface="arial" panose="020B0604020202020204" pitchFamily="34" charset="0"/>
              </a:rPr>
              <a:t>)</a:t>
            </a:r>
            <a:r>
              <a:rPr lang="he-IL" dirty="0"/>
              <a:t> – מולקולה חד-סוכרית, המשומשת בתהליך הפקת האנרגיה בגופי היצורים החיים.</a:t>
            </a:r>
          </a:p>
          <a:p>
            <a:r>
              <a:rPr lang="he-IL" b="0" i="0" dirty="0">
                <a:solidFill>
                  <a:srgbClr val="1F1F1F"/>
                </a:solidFill>
                <a:effectLst/>
                <a:highlight>
                  <a:srgbClr val="FFFFFF"/>
                </a:highlight>
                <a:latin typeface="arial" panose="020B0604020202020204" pitchFamily="34" charset="0"/>
              </a:rPr>
              <a:t>גן רצסיבי – גן שנשלט על ידי הגן הדומיננטי, כלומר הגן הדומיננטי חזק יותר ממנו בתורשה ואם ההשפעה שלו מנוגדת לגן הדומיננטי לו היא תנוטרל.</a:t>
            </a:r>
          </a:p>
          <a:p>
            <a:r>
              <a:rPr lang="he-IL" b="0" i="0" dirty="0">
                <a:solidFill>
                  <a:srgbClr val="1F1F1F"/>
                </a:solidFill>
                <a:effectLst/>
                <a:highlight>
                  <a:srgbClr val="FFFFFF"/>
                </a:highlight>
                <a:latin typeface="arial" panose="020B0604020202020204" pitchFamily="34" charset="0"/>
              </a:rPr>
              <a:t>גן דומיננטי – גן ששולט על הגן הרצסיבי, מה שאומר שהוא </a:t>
            </a:r>
            <a:r>
              <a:rPr lang="he-IL" dirty="0">
                <a:solidFill>
                  <a:srgbClr val="1F1F1F"/>
                </a:solidFill>
                <a:highlight>
                  <a:srgbClr val="FFFFFF"/>
                </a:highlight>
                <a:latin typeface="arial" panose="020B0604020202020204" pitchFamily="34" charset="0"/>
              </a:rPr>
              <a:t>בעל השפעה גדולה בתורשה ואם ההשפעה שלו מנוגדת להשפעה של גן רצסיבי</a:t>
            </a:r>
            <a:r>
              <a:rPr lang="en-US" dirty="0">
                <a:solidFill>
                  <a:srgbClr val="1F1F1F"/>
                </a:solidFill>
                <a:highlight>
                  <a:srgbClr val="FFFFFF"/>
                </a:highlight>
                <a:latin typeface="arial" panose="020B0604020202020204" pitchFamily="34" charset="0"/>
              </a:rPr>
              <a:t> </a:t>
            </a:r>
            <a:r>
              <a:rPr lang="he-IL" dirty="0">
                <a:solidFill>
                  <a:srgbClr val="1F1F1F"/>
                </a:solidFill>
                <a:highlight>
                  <a:srgbClr val="FFFFFF"/>
                </a:highlight>
                <a:latin typeface="arial" panose="020B0604020202020204" pitchFamily="34" charset="0"/>
              </a:rPr>
              <a:t> עליו ההשפעה של הגן הרצסיבי תנוטרל.</a:t>
            </a:r>
            <a:br>
              <a:rPr lang="en-US" b="0" i="0" dirty="0">
                <a:solidFill>
                  <a:srgbClr val="1F1F1F"/>
                </a:solidFill>
                <a:effectLst/>
                <a:highlight>
                  <a:srgbClr val="FFFFFF"/>
                </a:highlight>
                <a:latin typeface="arial" panose="020B0604020202020204" pitchFamily="34" charset="0"/>
              </a:rPr>
            </a:br>
            <a:endParaRPr lang="he-IL" dirty="0"/>
          </a:p>
        </p:txBody>
      </p:sp>
    </p:spTree>
    <p:extLst>
      <p:ext uri="{BB962C8B-B14F-4D97-AF65-F5344CB8AC3E}">
        <p14:creationId xmlns:p14="http://schemas.microsoft.com/office/powerpoint/2010/main" val="3465703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A089CBE-D798-2B10-2C86-E43F8D7503DD}"/>
              </a:ext>
            </a:extLst>
          </p:cNvPr>
          <p:cNvSpPr>
            <a:spLocks noGrp="1"/>
          </p:cNvSpPr>
          <p:nvPr>
            <p:ph type="title"/>
          </p:nvPr>
        </p:nvSpPr>
        <p:spPr/>
        <p:txBody>
          <a:bodyPr/>
          <a:lstStyle/>
          <a:p>
            <a:pPr algn="ctr"/>
            <a:r>
              <a:rPr lang="he-IL" b="1" dirty="0"/>
              <a:t>רקע על מחלת הסכרת:</a:t>
            </a:r>
          </a:p>
        </p:txBody>
      </p:sp>
      <p:sp>
        <p:nvSpPr>
          <p:cNvPr id="3" name="מציין מיקום תוכן 2">
            <a:extLst>
              <a:ext uri="{FF2B5EF4-FFF2-40B4-BE49-F238E27FC236}">
                <a16:creationId xmlns:a16="http://schemas.microsoft.com/office/drawing/2014/main" id="{F48A31DD-605B-893D-895F-448575AE5719}"/>
              </a:ext>
            </a:extLst>
          </p:cNvPr>
          <p:cNvSpPr>
            <a:spLocks noGrp="1"/>
          </p:cNvSpPr>
          <p:nvPr>
            <p:ph idx="1"/>
          </p:nvPr>
        </p:nvSpPr>
        <p:spPr>
          <a:xfrm>
            <a:off x="0" y="1690688"/>
            <a:ext cx="12192000" cy="5167311"/>
          </a:xfrm>
        </p:spPr>
        <p:txBody>
          <a:bodyPr>
            <a:normAutofit fontScale="77500" lnSpcReduction="20000"/>
          </a:bodyPr>
          <a:lstStyle/>
          <a:p>
            <a:r>
              <a:rPr lang="he-IL" dirty="0"/>
              <a:t>מהי סכרת? סכרת היא מחלה כרונית ומטבולית שמאופיינת ברמות גבוהות של לחץ סוכר בדם, אחרי כמה זמן דבר זה מוביל לנזק רציני ללב, לכלי הדם, העיניים, הכליות ומערכת העצבים.</a:t>
            </a:r>
          </a:p>
          <a:p>
            <a:r>
              <a:rPr lang="he-IL" dirty="0"/>
              <a:t>מה גורמת הסכרת? לאורך הזמן, רמות הגלוקוז בדם יהיו גבוהות ועלולות לפגוע באיברים בגוף. ההשפעות ארוכות הטווח האפשריות כוללות פגיעה בכלי דם גדולים וקטנים, דבר זה עלול להוביל להתקף לב, שבץ, ובעיות בכליות, בעיניים, בחניכיים, ברגליים ובעצבים.</a:t>
            </a:r>
          </a:p>
          <a:p>
            <a:r>
              <a:rPr lang="he-IL" dirty="0"/>
              <a:t>כיצד נגרמת הסכרת (השפעת ההורים)? למרות שאין </a:t>
            </a:r>
            <a:r>
              <a:rPr lang="he-IL" dirty="0" err="1"/>
              <a:t>לסכרת</a:t>
            </a:r>
            <a:r>
              <a:rPr lang="he-IL" dirty="0"/>
              <a:t> מסוג 2 דרך תורשתית ברורה, הרבה מאוד אנשים שחולים במחלה בעלי לפחות בן משפחה אחד (כגון הורה, אח או אחות). נראה שהסכנה לחלות </a:t>
            </a:r>
            <a:r>
              <a:rPr lang="he-IL" dirty="0" err="1"/>
              <a:t>בסכרת</a:t>
            </a:r>
            <a:r>
              <a:rPr lang="he-IL" dirty="0"/>
              <a:t> גדלה עם כמות האנשים במשפחה שחולים </a:t>
            </a:r>
            <a:r>
              <a:rPr lang="he-IL" dirty="0" err="1"/>
              <a:t>בסכרת</a:t>
            </a:r>
            <a:r>
              <a:rPr lang="he-IL" dirty="0"/>
              <a:t>, מכיוון שהרגלי החיים של בני המשפחה כנראה היו דומים.</a:t>
            </a:r>
          </a:p>
          <a:p>
            <a:r>
              <a:rPr lang="he-IL" dirty="0"/>
              <a:t>גן מחלת הסכרת הוא גן רצסיבי, מכיוון שבערך מחצית מהאחיות ו\או אחים שחולים </a:t>
            </a:r>
            <a:r>
              <a:rPr lang="he-IL" dirty="0" err="1"/>
              <a:t>בסכרת</a:t>
            </a:r>
            <a:r>
              <a:rPr lang="he-IL" dirty="0"/>
              <a:t> חולקים את </a:t>
            </a:r>
            <a:r>
              <a:rPr lang="he-IL" i="0" dirty="0">
                <a:solidFill>
                  <a:srgbClr val="202122"/>
                </a:solidFill>
                <a:effectLst/>
                <a:highlight>
                  <a:srgbClr val="FFFFFF"/>
                </a:highlight>
                <a:latin typeface="Arial" panose="020B0604020202020204" pitchFamily="34" charset="0"/>
              </a:rPr>
              <a:t>אנטיגן לויקוציטים אנושית שלהם בתדירות גבוהה.</a:t>
            </a:r>
            <a:endParaRPr lang="en-US" dirty="0"/>
          </a:p>
          <a:p>
            <a:r>
              <a:rPr lang="he-IL" dirty="0"/>
              <a:t>דרכים לטפל </a:t>
            </a:r>
            <a:r>
              <a:rPr lang="he-IL" dirty="0" err="1"/>
              <a:t>בסכרת</a:t>
            </a:r>
            <a:r>
              <a:rPr lang="he-IL" dirty="0"/>
              <a:t>: פעילות גופנית, אכילה בריאה, הפחתה בלחץ ושמירה על רמת סוכר בדם סבירה, דרכי טיפול אלו מאוד משפיעות מכיוון שלמרות שיש השפעה גנטית </a:t>
            </a:r>
            <a:r>
              <a:rPr lang="he-IL" dirty="0" err="1"/>
              <a:t>לסכרת</a:t>
            </a:r>
            <a:r>
              <a:rPr lang="he-IL" dirty="0"/>
              <a:t>  היא לא כל כך משפיעה (בהרבה מאוד מהמקריים), ולכך עדיין אפשר גם לטפל בה בעזרת שינוי דרכי החיים של אנשים החולים </a:t>
            </a:r>
            <a:r>
              <a:rPr lang="he-IL" dirty="0" err="1"/>
              <a:t>בסכרת</a:t>
            </a:r>
            <a:r>
              <a:rPr lang="he-IL" dirty="0"/>
              <a:t>.</a:t>
            </a:r>
            <a:endParaRPr lang="en-US" dirty="0"/>
          </a:p>
          <a:p>
            <a:r>
              <a:rPr lang="he-IL" dirty="0"/>
              <a:t>תחולת החיים - האיש הממוצע (בעל סכרת) יכול לצפות לחיות עד 83 שנים, בזמן שהאישה הממוצעת (בעלת סכרת) יכולה לצפות לחיות עד 85 שנים.</a:t>
            </a:r>
          </a:p>
          <a:p>
            <a:r>
              <a:rPr lang="he-IL" dirty="0"/>
              <a:t>הרכב גנטי – חלק מהסיכון (</a:t>
            </a:r>
            <a:r>
              <a:rPr lang="he-IL" dirty="0" err="1"/>
              <a:t>בסכרת</a:t>
            </a:r>
            <a:r>
              <a:rPr lang="he-IL" dirty="0"/>
              <a:t> סוג 2) כנראה נגרם מגנים דומים, מכיוון שבערך מחצית מהאחיות ו\או אחים שחולים </a:t>
            </a:r>
            <a:r>
              <a:rPr lang="he-IL" dirty="0" err="1"/>
              <a:t>בסכרת</a:t>
            </a:r>
            <a:r>
              <a:rPr lang="he-IL" dirty="0"/>
              <a:t> חולקים </a:t>
            </a:r>
            <a:r>
              <a:rPr lang="he-IL" i="0" dirty="0">
                <a:solidFill>
                  <a:srgbClr val="202122"/>
                </a:solidFill>
                <a:effectLst/>
                <a:highlight>
                  <a:srgbClr val="FFFFFF"/>
                </a:highlight>
                <a:latin typeface="Arial" panose="020B0604020202020204" pitchFamily="34" charset="0"/>
              </a:rPr>
              <a:t>אנטיגן לויקוציטים אנושית דומה מאוד</a:t>
            </a:r>
            <a:r>
              <a:rPr lang="he-IL" dirty="0"/>
              <a:t>, אבל חשוב לזכור ש-2 סוגי הסכרת </a:t>
            </a:r>
            <a:r>
              <a:rPr lang="he-IL"/>
              <a:t>גם נגרמות </a:t>
            </a:r>
            <a:r>
              <a:rPr lang="he-IL" dirty="0"/>
              <a:t>מדרכי חיים דומות (כגון הרגלי אכילה והרגלי פעילות פיזית</a:t>
            </a:r>
            <a:r>
              <a:rPr lang="he-IL"/>
              <a:t>) שמשותפות </a:t>
            </a:r>
            <a:r>
              <a:rPr lang="he-IL" dirty="0"/>
              <a:t>בין בני המשפחה.</a:t>
            </a:r>
          </a:p>
        </p:txBody>
      </p:sp>
    </p:spTree>
    <p:extLst>
      <p:ext uri="{BB962C8B-B14F-4D97-AF65-F5344CB8AC3E}">
        <p14:creationId xmlns:p14="http://schemas.microsoft.com/office/powerpoint/2010/main" val="212325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B9F181-6536-87DD-DE90-F8B8DF93A66A}"/>
              </a:ext>
            </a:extLst>
          </p:cNvPr>
          <p:cNvSpPr>
            <a:spLocks noGrp="1"/>
          </p:cNvSpPr>
          <p:nvPr>
            <p:ph type="title"/>
          </p:nvPr>
        </p:nvSpPr>
        <p:spPr/>
        <p:txBody>
          <a:bodyPr/>
          <a:lstStyle/>
          <a:p>
            <a:pPr algn="ctr"/>
            <a:r>
              <a:rPr lang="he-IL" b="1" dirty="0"/>
              <a:t>רקע גנטי מורחב יותר על מחלת הסכרת:</a:t>
            </a:r>
          </a:p>
        </p:txBody>
      </p:sp>
      <p:sp>
        <p:nvSpPr>
          <p:cNvPr id="3" name="מציין מיקום תוכן 2">
            <a:extLst>
              <a:ext uri="{FF2B5EF4-FFF2-40B4-BE49-F238E27FC236}">
                <a16:creationId xmlns:a16="http://schemas.microsoft.com/office/drawing/2014/main" id="{6A75E8E3-29AE-B3EB-F58C-9483613AC47E}"/>
              </a:ext>
            </a:extLst>
          </p:cNvPr>
          <p:cNvSpPr>
            <a:spLocks noGrp="1"/>
          </p:cNvSpPr>
          <p:nvPr>
            <p:ph idx="1"/>
          </p:nvPr>
        </p:nvSpPr>
        <p:spPr/>
        <p:txBody>
          <a:bodyPr/>
          <a:lstStyle/>
          <a:p>
            <a:pPr marL="0" indent="0">
              <a:buNone/>
            </a:pPr>
            <a:endParaRPr lang="he-IL" dirty="0"/>
          </a:p>
        </p:txBody>
      </p:sp>
    </p:spTree>
    <p:extLst>
      <p:ext uri="{BB962C8B-B14F-4D97-AF65-F5344CB8AC3E}">
        <p14:creationId xmlns:p14="http://schemas.microsoft.com/office/powerpoint/2010/main" val="139080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E38B49-E898-A0C1-572E-87A5E2308B18}"/>
              </a:ext>
            </a:extLst>
          </p:cNvPr>
          <p:cNvSpPr>
            <a:spLocks noGrp="1"/>
          </p:cNvSpPr>
          <p:nvPr>
            <p:ph type="title"/>
          </p:nvPr>
        </p:nvSpPr>
        <p:spPr/>
        <p:txBody>
          <a:bodyPr/>
          <a:lstStyle/>
          <a:p>
            <a:pPr algn="ctr"/>
            <a:r>
              <a:rPr lang="he-IL" b="1" dirty="0"/>
              <a:t>גרף עוגה שמראה את סיבות המוות של גברים (ימין) ונשים (שמאל) ב-2014:</a:t>
            </a:r>
          </a:p>
        </p:txBody>
      </p:sp>
      <p:pic>
        <p:nvPicPr>
          <p:cNvPr id="2050" name="Picture 2" descr="שיעור התמותה ממחלת הסוכרת בישראל גבוה מאוד בהשוואה ליתר מדינות ה-OECD |  החברה לאיכות ברפואה">
            <a:extLst>
              <a:ext uri="{FF2B5EF4-FFF2-40B4-BE49-F238E27FC236}">
                <a16:creationId xmlns:a16="http://schemas.microsoft.com/office/drawing/2014/main" id="{2077EE5D-A88E-5DFD-F44B-F2063ED414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960" y="2110962"/>
            <a:ext cx="5654040" cy="47470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שיעור התמותה ממחלת הסוכרת בישראל גבוה מאוד בהשוואה ליתר מדינות ה-OECD |  החברה לאיכות ברפואה">
            <a:extLst>
              <a:ext uri="{FF2B5EF4-FFF2-40B4-BE49-F238E27FC236}">
                <a16:creationId xmlns:a16="http://schemas.microsoft.com/office/drawing/2014/main" id="{C412540E-E9C8-0A47-594D-97AA93B40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01241"/>
            <a:ext cx="5151120" cy="455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00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F76006-E532-705D-A6AF-D886CF57558E}"/>
              </a:ext>
            </a:extLst>
          </p:cNvPr>
          <p:cNvSpPr>
            <a:spLocks noGrp="1"/>
          </p:cNvSpPr>
          <p:nvPr>
            <p:ph type="title"/>
          </p:nvPr>
        </p:nvSpPr>
        <p:spPr/>
        <p:txBody>
          <a:bodyPr>
            <a:normAutofit/>
          </a:bodyPr>
          <a:lstStyle/>
          <a:p>
            <a:pPr algn="ctr"/>
            <a:r>
              <a:rPr lang="he-IL" b="1" i="0" dirty="0">
                <a:solidFill>
                  <a:srgbClr val="050505"/>
                </a:solidFill>
                <a:effectLst/>
                <a:latin typeface="Arial" panose="020B0604020202020204" pitchFamily="34" charset="0"/>
              </a:rPr>
              <a:t>​המצאות סוכרת לפי קבוצת גיל (בני 35 שנים ומעלה), 2014 (אחוזים):</a:t>
            </a:r>
            <a:endParaRPr lang="he-IL" b="1" dirty="0"/>
          </a:p>
        </p:txBody>
      </p:sp>
      <p:pic>
        <p:nvPicPr>
          <p:cNvPr id="3076" name="Picture 4" descr="הרישום הלאומי לסוכרת, משרד הבריאות">
            <a:extLst>
              <a:ext uri="{FF2B5EF4-FFF2-40B4-BE49-F238E27FC236}">
                <a16:creationId xmlns:a16="http://schemas.microsoft.com/office/drawing/2014/main" id="{B9806A82-F04B-0772-E2A7-2AA3C5C63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24049"/>
            <a:ext cx="12192000" cy="5013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51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0E8935-66CF-D47C-31F8-7C9947E7BB64}"/>
              </a:ext>
            </a:extLst>
          </p:cNvPr>
          <p:cNvSpPr>
            <a:spLocks noGrp="1"/>
          </p:cNvSpPr>
          <p:nvPr>
            <p:ph type="title"/>
          </p:nvPr>
        </p:nvSpPr>
        <p:spPr/>
        <p:txBody>
          <a:bodyPr/>
          <a:lstStyle/>
          <a:p>
            <a:pPr algn="ctr"/>
            <a:r>
              <a:rPr lang="he-IL" b="1" dirty="0"/>
              <a:t>סכרת בישראל (אחוזים באוכלוסייה):</a:t>
            </a:r>
          </a:p>
        </p:txBody>
      </p:sp>
      <p:pic>
        <p:nvPicPr>
          <p:cNvPr id="4098" name="Picture 2" descr="הסוכרת במספרים | כמוני">
            <a:extLst>
              <a:ext uri="{FF2B5EF4-FFF2-40B4-BE49-F238E27FC236}">
                <a16:creationId xmlns:a16="http://schemas.microsoft.com/office/drawing/2014/main" id="{66C45423-9013-80F9-09BC-88E2B65B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87880"/>
            <a:ext cx="12192000" cy="4770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9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F0D012-F8BE-0190-8F13-0D7F06DEDDB3}"/>
              </a:ext>
            </a:extLst>
          </p:cNvPr>
          <p:cNvSpPr>
            <a:spLocks noGrp="1"/>
          </p:cNvSpPr>
          <p:nvPr>
            <p:ph type="title"/>
          </p:nvPr>
        </p:nvSpPr>
        <p:spPr/>
        <p:txBody>
          <a:bodyPr/>
          <a:lstStyle/>
          <a:p>
            <a:pPr algn="ctr"/>
            <a:r>
              <a:rPr lang="he-IL" b="1" dirty="0"/>
              <a:t>מה לאכול (ולא לאכול) כשיש סוכרת:</a:t>
            </a:r>
          </a:p>
        </p:txBody>
      </p:sp>
      <p:pic>
        <p:nvPicPr>
          <p:cNvPr id="5122" name="Picture 2" descr="מותר לאכול מתוק? מדריך התזונה לחולי סוכרת">
            <a:extLst>
              <a:ext uri="{FF2B5EF4-FFF2-40B4-BE49-F238E27FC236}">
                <a16:creationId xmlns:a16="http://schemas.microsoft.com/office/drawing/2014/main" id="{10EBEBFD-9960-D6F2-9B2D-AF580C110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3100"/>
            <a:ext cx="121920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40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AA870F-0248-ECD8-7A19-C4AA5F39BE6C}"/>
              </a:ext>
            </a:extLst>
          </p:cNvPr>
          <p:cNvSpPr>
            <a:spLocks noGrp="1"/>
          </p:cNvSpPr>
          <p:nvPr>
            <p:ph type="title"/>
          </p:nvPr>
        </p:nvSpPr>
        <p:spPr/>
        <p:txBody>
          <a:bodyPr/>
          <a:lstStyle/>
          <a:p>
            <a:pPr algn="ctr"/>
            <a:r>
              <a:rPr lang="he-IL" b="1" dirty="0"/>
              <a:t>סיכום המצגת:</a:t>
            </a:r>
          </a:p>
        </p:txBody>
      </p:sp>
      <p:sp>
        <p:nvSpPr>
          <p:cNvPr id="3" name="מציין מיקום תוכן 2">
            <a:extLst>
              <a:ext uri="{FF2B5EF4-FFF2-40B4-BE49-F238E27FC236}">
                <a16:creationId xmlns:a16="http://schemas.microsoft.com/office/drawing/2014/main" id="{63724CF7-24E2-C0A6-6B86-2C15FED188EC}"/>
              </a:ext>
            </a:extLst>
          </p:cNvPr>
          <p:cNvSpPr>
            <a:spLocks noGrp="1"/>
          </p:cNvSpPr>
          <p:nvPr>
            <p:ph idx="1"/>
          </p:nvPr>
        </p:nvSpPr>
        <p:spPr/>
        <p:txBody>
          <a:bodyPr/>
          <a:lstStyle/>
          <a:p>
            <a:pPr marL="0" indent="0">
              <a:buNone/>
            </a:pPr>
            <a:r>
              <a:rPr lang="he-IL" dirty="0"/>
              <a:t>לסיכום,</a:t>
            </a:r>
          </a:p>
          <a:p>
            <a:pPr marL="0" indent="0">
              <a:buNone/>
            </a:pPr>
            <a:r>
              <a:rPr lang="he-IL" dirty="0"/>
              <a:t>אנחנו מרגישים שלמדנו הרבה מאוד בעבודה זו על תפקוד מחלת הסכרת, ושתמרנו לייצור המצגת בכך שהשתמשנו בידע הביולוגי שלנו כדי לפשט את הביטויים הביולוגיים לרמה הרבה יותר ברורה.</a:t>
            </a:r>
          </a:p>
        </p:txBody>
      </p:sp>
    </p:spTree>
    <p:extLst>
      <p:ext uri="{BB962C8B-B14F-4D97-AF65-F5344CB8AC3E}">
        <p14:creationId xmlns:p14="http://schemas.microsoft.com/office/powerpoint/2010/main" val="407861902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378</TotalTime>
  <Words>869</Words>
  <Application>Microsoft Office PowerPoint</Application>
  <PresentationFormat>מסך רחב</PresentationFormat>
  <Paragraphs>51</Paragraphs>
  <Slides>9</Slides>
  <Notes>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9</vt:i4>
      </vt:variant>
    </vt:vector>
  </HeadingPairs>
  <TitlesOfParts>
    <vt:vector size="15" baseType="lpstr">
      <vt:lpstr>Aharoni</vt:lpstr>
      <vt:lpstr>Aptos</vt:lpstr>
      <vt:lpstr>Aptos Display</vt:lpstr>
      <vt:lpstr>Arial</vt:lpstr>
      <vt:lpstr>Arial</vt:lpstr>
      <vt:lpstr>ערכת נושא Office</vt:lpstr>
      <vt:lpstr>מחלת הסכרת</vt:lpstr>
      <vt:lpstr>מונחים שצריך לדעת</vt:lpstr>
      <vt:lpstr>רקע על מחלת הסכרת:</vt:lpstr>
      <vt:lpstr>רקע גנטי מורחב יותר על מחלת הסכרת:</vt:lpstr>
      <vt:lpstr>גרף עוגה שמראה את סיבות המוות של גברים (ימין) ונשים (שמאל) ב-2014:</vt:lpstr>
      <vt:lpstr>​המצאות סוכרת לפי קבוצת גיל (בני 35 שנים ומעלה), 2014 (אחוזים):</vt:lpstr>
      <vt:lpstr>סכרת בישראל (אחוזים באוכלוסייה):</vt:lpstr>
      <vt:lpstr>מה לאכול (ולא לאכול) כשיש סוכרת:</vt:lpstr>
      <vt:lpstr>סיכום המצגת: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מחלת הסכרת</dc:title>
  <dc:creator>אורה א</dc:creator>
  <cp:lastModifiedBy>אורה א</cp:lastModifiedBy>
  <cp:revision>4</cp:revision>
  <dcterms:created xsi:type="dcterms:W3CDTF">2024-05-29T04:57:53Z</dcterms:created>
  <dcterms:modified xsi:type="dcterms:W3CDTF">2024-06-03T18:30:55Z</dcterms:modified>
</cp:coreProperties>
</file>