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9C612D-3CCE-80C1-3B87-4DDFDE76F1E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FBB227BA-6159-836A-CF57-731F31304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B1DEAB3C-5A41-8CB1-58A2-B8D8B3ED3D12}"/>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443C119A-163D-BB70-A1F8-BF42E60BE1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4525B26-0EE0-5197-9ECC-E1AFCEA46EAC}"/>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67518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B4747B-1A9F-E2BE-78E1-F7D3D93A646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977E695-6EB5-F5DB-E5AB-743EAC5C2B7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479F7B3-1198-50C3-AD60-ED0240C79591}"/>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6F72C461-85AA-4189-8444-9251A79D967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48C049-6994-79B4-733B-78BC2B68B120}"/>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302642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D86B3F7-42F4-C00B-42FB-407E407EBBE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1E961A9-8C64-9357-DFF4-6F085C4408E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40DF14B-892B-A870-E396-20DA459ABEE7}"/>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4A758EF5-993A-E81C-A952-B15292DEC85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CE9EB9D-E9DE-CC22-B3D0-EFB73DC593B8}"/>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100439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63633D-9F83-D5CB-3A42-A718F05D11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ADA5B41-3065-F90B-7B85-F7419FD6D7B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BDD3F9D-BCEB-3397-4817-7AE8317ED711}"/>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D0D40996-6F23-FA08-D07C-1B86D9B32F0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6AA4F54-D905-5131-C921-15E4560447FA}"/>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420252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B99F71-8800-5B39-ADC2-04A256282FF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555CE73-4505-2C24-1A09-88CA167D8A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84328CB-F0BC-B1B8-3DE7-A1875D20BD66}"/>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63D75C69-253D-5D8E-F131-F632F6BBBC3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C6E1BD-DE21-7EDA-8C39-30C67A0F325A}"/>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217329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664649-A708-D75F-A9CB-4A9DBB8A775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EE6331F-F037-41EE-5C0E-E791910C075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0D059D8-5CD6-8659-0CDF-F1030D9FD2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49B435A-7140-5339-4D62-6543DF65709C}"/>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6" name="מציין מיקום של כותרת תחתונה 5">
            <a:extLst>
              <a:ext uri="{FF2B5EF4-FFF2-40B4-BE49-F238E27FC236}">
                <a16:creationId xmlns:a16="http://schemas.microsoft.com/office/drawing/2014/main" id="{1446AFBA-C1E9-9DC9-87B9-E01F52819AC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659151-CBD9-0C29-E1F2-B2679C6A95A2}"/>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415457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2E3B8B-A5DF-1E7B-7BB5-38800827F91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20FBA20-3C00-E404-83BF-4BC21C56F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06BC720-315D-2AC6-9D63-CCEFECBFC92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650A092E-65E0-AC69-4EDA-D256A2A2A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2929685-80E7-3390-2248-056C3757770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5366C773-55FF-331E-11E1-5CDFE55B5A1A}"/>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8" name="מציין מיקום של כותרת תחתונה 7">
            <a:extLst>
              <a:ext uri="{FF2B5EF4-FFF2-40B4-BE49-F238E27FC236}">
                <a16:creationId xmlns:a16="http://schemas.microsoft.com/office/drawing/2014/main" id="{5E02FC57-E7A8-1300-1C0D-4F5FD55B5559}"/>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0405891-7C82-A5F2-1457-C865859479A4}"/>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360803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5A98B6-8BDA-5225-0874-CFE38DC8C95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00C0A00-312E-2BF8-73D8-326507CD7766}"/>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4" name="מציין מיקום של כותרת תחתונה 3">
            <a:extLst>
              <a:ext uri="{FF2B5EF4-FFF2-40B4-BE49-F238E27FC236}">
                <a16:creationId xmlns:a16="http://schemas.microsoft.com/office/drawing/2014/main" id="{3D71D3FC-5D36-F5C7-6922-46C6D7791891}"/>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DABC208-6C80-6FDB-2C0B-E105D57C5250}"/>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133518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3EC1161-4C53-33F8-1FD6-465721FBF820}"/>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3" name="מציין מיקום של כותרת תחתונה 2">
            <a:extLst>
              <a:ext uri="{FF2B5EF4-FFF2-40B4-BE49-F238E27FC236}">
                <a16:creationId xmlns:a16="http://schemas.microsoft.com/office/drawing/2014/main" id="{2FDF6158-7DDE-F596-00BA-A5EDDF6A812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7B9011B-66A2-8678-5A2C-2D12FA606FEC}"/>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391849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C755D4-FB91-6138-17BB-6B47076BC70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686B3A5-CAC5-909A-E29A-C74792A56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7BF3E7F-52FF-52D7-EC95-7C7D8B511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011AB9C-4369-2AB0-6735-EF6E2825ADE0}"/>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6" name="מציין מיקום של כותרת תחתונה 5">
            <a:extLst>
              <a:ext uri="{FF2B5EF4-FFF2-40B4-BE49-F238E27FC236}">
                <a16:creationId xmlns:a16="http://schemas.microsoft.com/office/drawing/2014/main" id="{F3D75B9F-94EE-7128-A211-4C06C9F65CA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35726DF-6A8D-18E4-6C4A-CBC5019EF4D3}"/>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131510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83815-785D-A250-0716-B4E10E2BCD9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E21FDA4-9A6F-C0F9-ED51-196F216AD5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0BF6ADF-F688-725D-148B-0844D3F68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D8369988-B2F7-9951-D079-0DD0F5FE1EEF}"/>
              </a:ext>
            </a:extLst>
          </p:cNvPr>
          <p:cNvSpPr>
            <a:spLocks noGrp="1"/>
          </p:cNvSpPr>
          <p:nvPr>
            <p:ph type="dt" sz="half" idx="10"/>
          </p:nvPr>
        </p:nvSpPr>
        <p:spPr/>
        <p:txBody>
          <a:bodyPr/>
          <a:lstStyle/>
          <a:p>
            <a:fld id="{6BD7B129-FCAB-4487-9372-E7CEA9E32333}" type="datetimeFigureOut">
              <a:rPr lang="he-IL" smtClean="0"/>
              <a:t>י"ט/ניסן/תשפ"ד</a:t>
            </a:fld>
            <a:endParaRPr lang="he-IL"/>
          </a:p>
        </p:txBody>
      </p:sp>
      <p:sp>
        <p:nvSpPr>
          <p:cNvPr id="6" name="מציין מיקום של כותרת תחתונה 5">
            <a:extLst>
              <a:ext uri="{FF2B5EF4-FFF2-40B4-BE49-F238E27FC236}">
                <a16:creationId xmlns:a16="http://schemas.microsoft.com/office/drawing/2014/main" id="{D4F0E0D4-063A-5B65-C04C-C97A4303BB4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E16358E-1103-6C62-D2CB-3F67C3711677}"/>
              </a:ext>
            </a:extLst>
          </p:cNvPr>
          <p:cNvSpPr>
            <a:spLocks noGrp="1"/>
          </p:cNvSpPr>
          <p:nvPr>
            <p:ph type="sldNum" sz="quarter" idx="12"/>
          </p:nvPr>
        </p:nvSpPr>
        <p:spPr/>
        <p:txBody>
          <a:bodyPr/>
          <a:lstStyle/>
          <a:p>
            <a:fld id="{DAC39C45-5089-4414-8A7E-A172E30BA699}" type="slidenum">
              <a:rPr lang="he-IL" smtClean="0"/>
              <a:t>‹#›</a:t>
            </a:fld>
            <a:endParaRPr lang="he-IL"/>
          </a:p>
        </p:txBody>
      </p:sp>
    </p:spTree>
    <p:extLst>
      <p:ext uri="{BB962C8B-B14F-4D97-AF65-F5344CB8AC3E}">
        <p14:creationId xmlns:p14="http://schemas.microsoft.com/office/powerpoint/2010/main" val="165459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555C5EE-ED8F-79F9-F532-1DE8A39DF9B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6B3986-B21B-F919-498C-1C5F4F3A263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9CE055B-7F57-E38F-DDBC-4B665B516F7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6BD7B129-FCAB-4487-9372-E7CEA9E32333}" type="datetimeFigureOut">
              <a:rPr lang="he-IL" smtClean="0"/>
              <a:t>י"ט/ניסן/תשפ"ד</a:t>
            </a:fld>
            <a:endParaRPr lang="he-IL"/>
          </a:p>
        </p:txBody>
      </p:sp>
      <p:sp>
        <p:nvSpPr>
          <p:cNvPr id="5" name="מציין מיקום של כותרת תחתונה 4">
            <a:extLst>
              <a:ext uri="{FF2B5EF4-FFF2-40B4-BE49-F238E27FC236}">
                <a16:creationId xmlns:a16="http://schemas.microsoft.com/office/drawing/2014/main" id="{3A6AE146-99C6-5E59-84E4-FEE5825E0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D9F75C0-85BF-2F57-E2FE-45E12BE4EC5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DAC39C45-5089-4414-8A7E-A172E30BA699}" type="slidenum">
              <a:rPr lang="he-IL" smtClean="0"/>
              <a:t>‹#›</a:t>
            </a:fld>
            <a:endParaRPr lang="he-IL"/>
          </a:p>
        </p:txBody>
      </p:sp>
    </p:spTree>
    <p:extLst>
      <p:ext uri="{BB962C8B-B14F-4D97-AF65-F5344CB8AC3E}">
        <p14:creationId xmlns:p14="http://schemas.microsoft.com/office/powerpoint/2010/main" val="3493612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DC9095-E8DB-C90C-29A7-20160BD106A9}"/>
              </a:ext>
            </a:extLst>
          </p:cNvPr>
          <p:cNvSpPr>
            <a:spLocks noGrp="1"/>
          </p:cNvSpPr>
          <p:nvPr>
            <p:ph type="ctrTitle"/>
          </p:nvPr>
        </p:nvSpPr>
        <p:spPr>
          <a:xfrm>
            <a:off x="1524000" y="104093"/>
            <a:ext cx="9144000" cy="1463449"/>
          </a:xfrm>
        </p:spPr>
        <p:txBody>
          <a:bodyPr>
            <a:noAutofit/>
          </a:bodyPr>
          <a:lstStyle/>
          <a:p>
            <a:r>
              <a:rPr lang="en-US" sz="4400" b="1" i="1" u="sng" dirty="0">
                <a:latin typeface="Algerian" panose="04020705040A02060702" pitchFamily="82" charset="0"/>
              </a:rPr>
              <a:t>The History of The PepsiCo, </a:t>
            </a:r>
            <a:r>
              <a:rPr lang="en-US" sz="4400" b="1" i="1" u="sng" dirty="0" err="1">
                <a:latin typeface="Algerian" panose="04020705040A02060702" pitchFamily="82" charset="0"/>
              </a:rPr>
              <a:t>incorporate’s</a:t>
            </a:r>
            <a:r>
              <a:rPr lang="en-US" sz="4400" b="1" i="1" u="sng" dirty="0">
                <a:latin typeface="Algerian" panose="04020705040A02060702" pitchFamily="82" charset="0"/>
              </a:rPr>
              <a:t> logo</a:t>
            </a:r>
            <a:endParaRPr lang="he-IL" sz="4400" b="1" i="1" u="sng" dirty="0">
              <a:latin typeface="Algerian" panose="04020705040A02060702" pitchFamily="82" charset="0"/>
            </a:endParaRPr>
          </a:p>
        </p:txBody>
      </p:sp>
      <p:pic>
        <p:nvPicPr>
          <p:cNvPr id="2056" name="Picture 8" descr="‪Pepsi - Wikipedia‬‏">
            <a:extLst>
              <a:ext uri="{FF2B5EF4-FFF2-40B4-BE49-F238E27FC236}">
                <a16:creationId xmlns:a16="http://schemas.microsoft.com/office/drawing/2014/main" id="{7C0E7433-10CA-EA10-2E31-3B7549845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3429000"/>
            <a:ext cx="19431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מחבר חץ ישר 6">
            <a:extLst>
              <a:ext uri="{FF2B5EF4-FFF2-40B4-BE49-F238E27FC236}">
                <a16:creationId xmlns:a16="http://schemas.microsoft.com/office/drawing/2014/main" id="{F83A467F-F2DB-EA4F-A43E-AB73F278A64A}"/>
              </a:ext>
            </a:extLst>
          </p:cNvPr>
          <p:cNvCxnSpPr>
            <a:cxnSpLocks/>
          </p:cNvCxnSpPr>
          <p:nvPr/>
        </p:nvCxnSpPr>
        <p:spPr>
          <a:xfrm flipH="1">
            <a:off x="6904264" y="2634343"/>
            <a:ext cx="2348593" cy="6352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תיבת טקסט 8">
            <a:extLst>
              <a:ext uri="{FF2B5EF4-FFF2-40B4-BE49-F238E27FC236}">
                <a16:creationId xmlns:a16="http://schemas.microsoft.com/office/drawing/2014/main" id="{8A3DEDEC-CB9C-EFA8-93D3-824A7B5D45CF}"/>
              </a:ext>
            </a:extLst>
          </p:cNvPr>
          <p:cNvSpPr txBox="1"/>
          <p:nvPr/>
        </p:nvSpPr>
        <p:spPr>
          <a:xfrm>
            <a:off x="4452257" y="1828800"/>
            <a:ext cx="4152900" cy="923330"/>
          </a:xfrm>
          <a:prstGeom prst="rect">
            <a:avLst/>
          </a:prstGeom>
          <a:noFill/>
        </p:spPr>
        <p:txBody>
          <a:bodyPr wrap="square" rtlCol="1">
            <a:spAutoFit/>
          </a:bodyPr>
          <a:lstStyle/>
          <a:p>
            <a:r>
              <a:rPr lang="en-US" dirty="0"/>
              <a:t>The current </a:t>
            </a:r>
            <a:r>
              <a:rPr lang="en-US" dirty="0" err="1"/>
              <a:t>PepsiCO</a:t>
            </a:r>
            <a:r>
              <a:rPr lang="en-US" dirty="0"/>
              <a:t>, </a:t>
            </a:r>
            <a:r>
              <a:rPr lang="en-US" dirty="0" err="1"/>
              <a:t>incorporate’s</a:t>
            </a:r>
            <a:r>
              <a:rPr lang="en-US" dirty="0"/>
              <a:t> logo (in case some one is wondering, from Wikipedia.org)</a:t>
            </a:r>
            <a:endParaRPr lang="he-IL" dirty="0"/>
          </a:p>
        </p:txBody>
      </p:sp>
    </p:spTree>
    <p:extLst>
      <p:ext uri="{BB962C8B-B14F-4D97-AF65-F5344CB8AC3E}">
        <p14:creationId xmlns:p14="http://schemas.microsoft.com/office/powerpoint/2010/main" val="156635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B0E5160-BA0A-7F51-4EDA-365C1917B5E3}"/>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2008:</a:t>
            </a:r>
            <a:endParaRPr lang="he-IL" dirty="0"/>
          </a:p>
        </p:txBody>
      </p:sp>
      <p:sp>
        <p:nvSpPr>
          <p:cNvPr id="3" name="מציין מיקום תוכן 2">
            <a:extLst>
              <a:ext uri="{FF2B5EF4-FFF2-40B4-BE49-F238E27FC236}">
                <a16:creationId xmlns:a16="http://schemas.microsoft.com/office/drawing/2014/main" id="{732FA9FF-45C7-AAD5-067F-CB0359FFB291}"/>
              </a:ext>
            </a:extLst>
          </p:cNvPr>
          <p:cNvSpPr>
            <a:spLocks noGrp="1"/>
          </p:cNvSpPr>
          <p:nvPr>
            <p:ph idx="1"/>
          </p:nvPr>
        </p:nvSpPr>
        <p:spPr/>
        <p:txBody>
          <a:bodyPr>
            <a:normAutofit lnSpcReduction="10000"/>
          </a:bodyPr>
          <a:lstStyle/>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This drastic logo change in 2008 was designed by a group for more then 1 MILLION dollars, </a:t>
            </a:r>
            <a:r>
              <a:rPr lang="en-US" sz="2400" kern="100" dirty="0" err="1">
                <a:effectLst/>
                <a:latin typeface="Aptos" panose="020B0004020202020204" pitchFamily="34" charset="0"/>
                <a:ea typeface="Aptos" panose="020B0004020202020204" pitchFamily="34" charset="0"/>
                <a:cs typeface="Arial" panose="020B0604020202020204" pitchFamily="34" charset="0"/>
              </a:rPr>
              <a:t>pepsi</a:t>
            </a:r>
            <a:r>
              <a:rPr lang="en-US" sz="2400" kern="100" dirty="0">
                <a:effectLst/>
                <a:latin typeface="Aptos" panose="020B0004020202020204" pitchFamily="34" charset="0"/>
                <a:ea typeface="Aptos" panose="020B0004020202020204" pitchFamily="34" charset="0"/>
                <a:cs typeface="Arial" panose="020B0604020202020204" pitchFamily="34" charset="0"/>
              </a:rPr>
              <a:t> was ready for a logo up lift and they had foresight shift to something more simple in the rising wave of virtual storefronts and digital brand presence.</a:t>
            </a:r>
          </a:p>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Everything was flattened and simplified, A new type of font was created just for this logo and it lost some of its symmetrical waves in favor of something edgier.</a:t>
            </a:r>
          </a:p>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Sadly not a lot of people liked the change and some protested </a:t>
            </a:r>
            <a:r>
              <a:rPr lang="en-US" sz="2400" kern="100" dirty="0" err="1">
                <a:effectLst/>
                <a:latin typeface="Aptos" panose="020B0004020202020204" pitchFamily="34" charset="0"/>
                <a:ea typeface="Aptos" panose="020B0004020202020204" pitchFamily="34" charset="0"/>
                <a:cs typeface="Arial" panose="020B0604020202020204" pitchFamily="34" charset="0"/>
              </a:rPr>
              <a:t>aainst</a:t>
            </a:r>
            <a:r>
              <a:rPr lang="en-US" sz="2400" kern="100" dirty="0">
                <a:effectLst/>
                <a:latin typeface="Aptos" panose="020B0004020202020204" pitchFamily="34" charset="0"/>
                <a:ea typeface="Aptos" panose="020B0004020202020204" pitchFamily="34" charset="0"/>
                <a:cs typeface="Arial" panose="020B0604020202020204" pitchFamily="34" charset="0"/>
              </a:rPr>
              <a:t> it as they saw it as cheap, simple, lazy and soulless, but </a:t>
            </a:r>
            <a:r>
              <a:rPr lang="en-US" sz="2400" kern="100" dirty="0" err="1">
                <a:effectLst/>
                <a:latin typeface="Aptos" panose="020B0004020202020204" pitchFamily="34" charset="0"/>
                <a:ea typeface="Aptos" panose="020B0004020202020204" pitchFamily="34" charset="0"/>
                <a:cs typeface="Arial" panose="020B0604020202020204" pitchFamily="34" charset="0"/>
              </a:rPr>
              <a:t>pepsi</a:t>
            </a:r>
            <a:r>
              <a:rPr lang="en-US" sz="2400" kern="100" dirty="0">
                <a:effectLst/>
                <a:latin typeface="Aptos" panose="020B0004020202020204" pitchFamily="34" charset="0"/>
                <a:ea typeface="Aptos" panose="020B0004020202020204" pitchFamily="34" charset="0"/>
                <a:cs typeface="Arial" panose="020B0604020202020204" pitchFamily="34" charset="0"/>
              </a:rPr>
              <a:t> remained with their new logo.</a:t>
            </a:r>
          </a:p>
          <a:p>
            <a:pPr marL="0" indent="0">
              <a:buNone/>
            </a:pPr>
            <a:endParaRPr lang="he-IL" dirty="0"/>
          </a:p>
        </p:txBody>
      </p:sp>
      <p:pic>
        <p:nvPicPr>
          <p:cNvPr id="9218" name="Picture 2">
            <a:extLst>
              <a:ext uri="{FF2B5EF4-FFF2-40B4-BE49-F238E27FC236}">
                <a16:creationId xmlns:a16="http://schemas.microsoft.com/office/drawing/2014/main" id="{AE9FFE1A-1DEA-AFD7-E2E2-F9B07A253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586" y="5519738"/>
            <a:ext cx="346710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28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19CB69-8782-56E7-A761-33AE3D8E043D}"/>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2014:</a:t>
            </a:r>
            <a:endParaRPr lang="he-IL" dirty="0"/>
          </a:p>
        </p:txBody>
      </p:sp>
      <p:sp>
        <p:nvSpPr>
          <p:cNvPr id="3" name="מציין מיקום תוכן 2">
            <a:extLst>
              <a:ext uri="{FF2B5EF4-FFF2-40B4-BE49-F238E27FC236}">
                <a16:creationId xmlns:a16="http://schemas.microsoft.com/office/drawing/2014/main" id="{A433709A-1B9E-D0CF-36B9-A3886287A667}"/>
              </a:ext>
            </a:extLst>
          </p:cNvPr>
          <p:cNvSpPr>
            <a:spLocks noGrp="1"/>
          </p:cNvSpPr>
          <p:nvPr>
            <p:ph idx="1"/>
          </p:nvPr>
        </p:nvSpPr>
        <p:spPr/>
        <p:txBody>
          <a:bodyPr>
            <a:normAutofit/>
          </a:bodyPr>
          <a:lstStyle/>
          <a:p>
            <a:pPr marL="0" indent="0">
              <a:buNone/>
            </a:pPr>
            <a:r>
              <a:rPr lang="en-US" sz="4400" kern="100" dirty="0">
                <a:effectLst/>
                <a:latin typeface="Aptos" panose="020B0004020202020204" pitchFamily="34" charset="0"/>
                <a:ea typeface="Aptos" panose="020B0004020202020204" pitchFamily="34" charset="0"/>
                <a:cs typeface="Arial" panose="020B0604020202020204" pitchFamily="34" charset="0"/>
              </a:rPr>
              <a:t>A tiny small change in 2014 shifted the logo to a logo without an outline around the globe, which still represents the brand today, and the waves are now implying minimalist design elements that hold the circle structure and made it modern looking.</a:t>
            </a:r>
          </a:p>
        </p:txBody>
      </p:sp>
      <p:pic>
        <p:nvPicPr>
          <p:cNvPr id="10242" name="Picture 2">
            <a:extLst>
              <a:ext uri="{FF2B5EF4-FFF2-40B4-BE49-F238E27FC236}">
                <a16:creationId xmlns:a16="http://schemas.microsoft.com/office/drawing/2014/main" id="{F519271C-B92B-3582-11F7-323845B1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67375"/>
            <a:ext cx="381952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79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9D47E2-8323-1891-0006-6FA3189D2786}"/>
              </a:ext>
            </a:extLst>
          </p:cNvPr>
          <p:cNvSpPr>
            <a:spLocks noGrp="1"/>
          </p:cNvSpPr>
          <p:nvPr>
            <p:ph type="title"/>
          </p:nvPr>
        </p:nvSpPr>
        <p:spPr/>
        <p:txBody>
          <a:bodyPr/>
          <a:lstStyle/>
          <a:p>
            <a:r>
              <a:rPr lang="en-US" dirty="0"/>
              <a:t>2024</a:t>
            </a:r>
            <a:endParaRPr lang="he-IL" dirty="0"/>
          </a:p>
        </p:txBody>
      </p:sp>
      <p:sp>
        <p:nvSpPr>
          <p:cNvPr id="3" name="מציין מיקום תוכן 2">
            <a:extLst>
              <a:ext uri="{FF2B5EF4-FFF2-40B4-BE49-F238E27FC236}">
                <a16:creationId xmlns:a16="http://schemas.microsoft.com/office/drawing/2014/main" id="{8ABC98B8-D56E-785A-8DB0-49B12F470E71}"/>
              </a:ext>
            </a:extLst>
          </p:cNvPr>
          <p:cNvSpPr>
            <a:spLocks noGrp="1"/>
          </p:cNvSpPr>
          <p:nvPr>
            <p:ph idx="1"/>
          </p:nvPr>
        </p:nvSpPr>
        <p:spPr/>
        <p:txBody>
          <a:bodyPr>
            <a:normAutofit/>
          </a:bodyPr>
          <a:lstStyle/>
          <a:p>
            <a:pPr marL="0" indent="0">
              <a:buNone/>
            </a:pPr>
            <a:r>
              <a:rPr lang="en-US" sz="4000" dirty="0"/>
              <a:t>The company decided to transfer the text into the middle part (white), started to use a darker shade of blue in the bottom, while also increasing the size of the middle part (white), to represent an </a:t>
            </a:r>
            <a:r>
              <a:rPr lang="en-US" sz="4000" b="0" i="0" dirty="0">
                <a:solidFill>
                  <a:srgbClr val="1F1F1F"/>
                </a:solidFill>
                <a:effectLst/>
                <a:highlight>
                  <a:srgbClr val="FFFFFF"/>
                </a:highlight>
                <a:latin typeface="Google Sans"/>
              </a:rPr>
              <a:t>increasingly digital world, and modernize.</a:t>
            </a:r>
            <a:endParaRPr lang="he-IL" sz="4000" dirty="0"/>
          </a:p>
        </p:txBody>
      </p:sp>
      <p:pic>
        <p:nvPicPr>
          <p:cNvPr id="11266" name="Picture 2" descr="THE NEW PEPSI LOGO PNG IN 2024 - eDigital Agency">
            <a:extLst>
              <a:ext uri="{FF2B5EF4-FFF2-40B4-BE49-F238E27FC236}">
                <a16:creationId xmlns:a16="http://schemas.microsoft.com/office/drawing/2014/main" id="{D3E15472-1A25-6EF9-59F1-D86DCA471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1743"/>
            <a:ext cx="3864429" cy="216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5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E8CC841-ED7C-0EF4-7959-1AB60CD00E1B}"/>
              </a:ext>
            </a:extLst>
          </p:cNvPr>
          <p:cNvSpPr>
            <a:spLocks noGrp="1"/>
          </p:cNvSpPr>
          <p:nvPr>
            <p:ph type="title"/>
          </p:nvPr>
        </p:nvSpPr>
        <p:spPr/>
        <p:txBody>
          <a:bodyPr/>
          <a:lstStyle/>
          <a:p>
            <a:r>
              <a:rPr lang="en-US" b="1" u="sng" dirty="0">
                <a:latin typeface="Algerian" panose="04020705040A02060702" pitchFamily="82" charset="0"/>
              </a:rPr>
              <a:t>First Here is Some Background of the PepsiCo’s Logo’s History:</a:t>
            </a:r>
            <a:endParaRPr lang="he-IL" b="1" u="sng" dirty="0">
              <a:latin typeface="Algerian" panose="04020705040A02060702" pitchFamily="82" charset="0"/>
            </a:endParaRPr>
          </a:p>
        </p:txBody>
      </p:sp>
      <p:sp>
        <p:nvSpPr>
          <p:cNvPr id="3" name="מציין מיקום תוכן 2">
            <a:extLst>
              <a:ext uri="{FF2B5EF4-FFF2-40B4-BE49-F238E27FC236}">
                <a16:creationId xmlns:a16="http://schemas.microsoft.com/office/drawing/2014/main" id="{FD6E9088-6B32-4466-2BBC-174E209F0D25}"/>
              </a:ext>
            </a:extLst>
          </p:cNvPr>
          <p:cNvSpPr>
            <a:spLocks noGrp="1"/>
          </p:cNvSpPr>
          <p:nvPr>
            <p:ph idx="1"/>
          </p:nvPr>
        </p:nvSpPr>
        <p:spPr/>
        <p:txBody>
          <a:bodyPr/>
          <a:lstStyle/>
          <a:p>
            <a:pPr marL="0" indent="0">
              <a:buNone/>
            </a:pPr>
            <a:r>
              <a:rPr lang="en-US" sz="3200" kern="100" dirty="0">
                <a:effectLst/>
                <a:latin typeface="Aptos" panose="020B0004020202020204" pitchFamily="34" charset="0"/>
                <a:ea typeface="Aptos" panose="020B0004020202020204" pitchFamily="34" charset="0"/>
                <a:cs typeface="Arial" panose="020B0604020202020204" pitchFamily="34" charset="0"/>
              </a:rPr>
              <a:t>The PepsiCo, Incorporate logo has changed over twenty times over the past one hundred and twenty six years of its existence ranging from small changes like a change of the size of the writing or small color changes to complete overhaul of the entire logo and here we are presenting this presentation because we want to make sure people understand why Pepsi's logo is so weird yet recognizable by nearly every human being in the western world.</a:t>
            </a:r>
          </a:p>
          <a:p>
            <a:pPr marL="0" indent="0">
              <a:buNone/>
            </a:pPr>
            <a:endParaRPr lang="he-IL" dirty="0"/>
          </a:p>
        </p:txBody>
      </p:sp>
    </p:spTree>
    <p:extLst>
      <p:ext uri="{BB962C8B-B14F-4D97-AF65-F5344CB8AC3E}">
        <p14:creationId xmlns:p14="http://schemas.microsoft.com/office/powerpoint/2010/main" val="331877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4E76C4-7480-7FFE-8737-2CBE3B6AA50C}"/>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1898 – 1940:</a:t>
            </a:r>
            <a:br>
              <a:rPr lang="en-US" b="1" u="sng" kern="100" dirty="0">
                <a:effectLst/>
                <a:latin typeface="Algerian" panose="04020705040A02060702" pitchFamily="82" charset="0"/>
                <a:ea typeface="Aptos" panose="020B0004020202020204" pitchFamily="34" charset="0"/>
                <a:cs typeface="Arial" panose="020B0604020202020204" pitchFamily="34" charset="0"/>
              </a:rPr>
            </a:br>
            <a:endParaRPr lang="he-IL" b="1" u="sng" dirty="0">
              <a:latin typeface="Algerian" panose="04020705040A02060702" pitchFamily="82" charset="0"/>
            </a:endParaRPr>
          </a:p>
        </p:txBody>
      </p:sp>
      <p:sp>
        <p:nvSpPr>
          <p:cNvPr id="3" name="מציין מיקום תוכן 2">
            <a:extLst>
              <a:ext uri="{FF2B5EF4-FFF2-40B4-BE49-F238E27FC236}">
                <a16:creationId xmlns:a16="http://schemas.microsoft.com/office/drawing/2014/main" id="{78644543-FE17-F2D7-7EEA-9EEFA32542BE}"/>
              </a:ext>
            </a:extLst>
          </p:cNvPr>
          <p:cNvSpPr>
            <a:spLocks noGrp="1"/>
          </p:cNvSpPr>
          <p:nvPr>
            <p:ph idx="1"/>
          </p:nvPr>
        </p:nvSpPr>
        <p:spPr>
          <a:xfrm>
            <a:off x="838200" y="990600"/>
            <a:ext cx="10515600" cy="5186363"/>
          </a:xfrm>
        </p:spPr>
        <p:txBody>
          <a:bodyPr/>
          <a:lstStyle/>
          <a:p>
            <a:pPr marL="0" indent="0">
              <a:buNone/>
            </a:pPr>
            <a:r>
              <a:rPr lang="en-US" sz="3600" kern="100" dirty="0">
                <a:effectLst/>
                <a:latin typeface="Aptos" panose="020B0004020202020204" pitchFamily="34" charset="0"/>
                <a:ea typeface="Aptos" panose="020B0004020202020204" pitchFamily="34" charset="0"/>
                <a:cs typeface="Arial" panose="020B0604020202020204" pitchFamily="34" charset="0"/>
              </a:rPr>
              <a:t>The </a:t>
            </a:r>
            <a:r>
              <a:rPr lang="en-US" sz="3600" kern="100" dirty="0" err="1">
                <a:effectLst/>
                <a:latin typeface="Aptos" panose="020B0004020202020204" pitchFamily="34" charset="0"/>
                <a:ea typeface="Aptos" panose="020B0004020202020204" pitchFamily="34" charset="0"/>
                <a:cs typeface="Arial" panose="020B0604020202020204" pitchFamily="34" charset="0"/>
              </a:rPr>
              <a:t>PepsiCO</a:t>
            </a:r>
            <a:r>
              <a:rPr lang="en-US" sz="3600" kern="100" dirty="0">
                <a:effectLst/>
                <a:latin typeface="Aptos" panose="020B0004020202020204" pitchFamily="34" charset="0"/>
                <a:ea typeface="Aptos" panose="020B0004020202020204" pitchFamily="34" charset="0"/>
                <a:cs typeface="Arial" panose="020B0604020202020204" pitchFamily="34" charset="0"/>
              </a:rPr>
              <a:t>, </a:t>
            </a:r>
            <a:r>
              <a:rPr lang="en-US" sz="3600" kern="100" dirty="0" err="1">
                <a:effectLst/>
                <a:latin typeface="Aptos" panose="020B0004020202020204" pitchFamily="34" charset="0"/>
                <a:ea typeface="Aptos" panose="020B0004020202020204" pitchFamily="34" charset="0"/>
                <a:cs typeface="Arial" panose="020B0604020202020204" pitchFamily="34" charset="0"/>
              </a:rPr>
              <a:t>Incorporate's</a:t>
            </a:r>
            <a:r>
              <a:rPr lang="en-US" sz="3600" kern="100" dirty="0">
                <a:effectLst/>
                <a:latin typeface="Aptos" panose="020B0004020202020204" pitchFamily="34" charset="0"/>
                <a:ea typeface="Aptos" panose="020B0004020202020204" pitchFamily="34" charset="0"/>
                <a:cs typeface="Arial" panose="020B0604020202020204" pitchFamily="34" charset="0"/>
              </a:rPr>
              <a:t> logos between the year 1898 – 1940 were designed in a way that had uneven spacings between the letters in an attempt to create an overall feel of the Pepsi brand but over time the logo became softer and less wild when the spacings became more even, </a:t>
            </a:r>
            <a:r>
              <a:rPr lang="en-US" sz="3600" kern="100" dirty="0">
                <a:solidFill>
                  <a:srgbClr val="000000"/>
                </a:solidFill>
                <a:effectLst/>
                <a:highlight>
                  <a:srgbClr val="FFFFFF"/>
                </a:highlight>
                <a:latin typeface="Aptos" panose="020B0004020202020204" pitchFamily="34" charset="0"/>
                <a:ea typeface="Aptos" panose="020B0004020202020204" pitchFamily="34" charset="0"/>
                <a:cs typeface="Tahoma" panose="020B0604030504040204" pitchFamily="34" charset="0"/>
              </a:rPr>
              <a:t>the drink was also being marketed as a health aid for digestion, and the tagline was “Exhilarating, Invigorating, Aids Digestion” accordingly.</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p>
        </p:txBody>
      </p:sp>
      <p:pic>
        <p:nvPicPr>
          <p:cNvPr id="1028" name="Picture 4" descr="‪Pepsi: Changes in the brand's logos since Pepsi-Cola's ...‬‏">
            <a:extLst>
              <a:ext uri="{FF2B5EF4-FFF2-40B4-BE49-F238E27FC236}">
                <a16:creationId xmlns:a16="http://schemas.microsoft.com/office/drawing/2014/main" id="{1300AA0F-4E44-A448-68A7-1A04C43A1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1943100" cy="1828800"/>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4" name="AutoShape 6">
            <a:extLst>
              <a:ext uri="{FF2B5EF4-FFF2-40B4-BE49-F238E27FC236}">
                <a16:creationId xmlns:a16="http://schemas.microsoft.com/office/drawing/2014/main" id="{98EBD869-768E-EDEF-3EBC-D0D5CF022E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5" name="AutoShape 8">
            <a:extLst>
              <a:ext uri="{FF2B5EF4-FFF2-40B4-BE49-F238E27FC236}">
                <a16:creationId xmlns:a16="http://schemas.microsoft.com/office/drawing/2014/main" id="{4DE90C24-D5EA-9AD5-D7FC-716ECA82DAB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34" name="Picture 10" descr="Pepsi: Changes in the brand's logos since Pepsi-Cola's ...">
            <a:extLst>
              <a:ext uri="{FF2B5EF4-FFF2-40B4-BE49-F238E27FC236}">
                <a16:creationId xmlns:a16="http://schemas.microsoft.com/office/drawing/2014/main" id="{CC4BF4E9-75DB-AA35-EAD2-A1D39A11A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917621"/>
            <a:ext cx="1864179" cy="19403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epsi Cola 1906 Drink Logo Men's Baseball Long Sleeved T-Shirt">
            <a:extLst>
              <a:ext uri="{FF2B5EF4-FFF2-40B4-BE49-F238E27FC236}">
                <a16:creationId xmlns:a16="http://schemas.microsoft.com/office/drawing/2014/main" id="{BA76F55C-9448-02A6-F4AF-3A0D60208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829" y="4917621"/>
            <a:ext cx="2079171" cy="186417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History of the Pepsi Logo | VistaPrint US">
            <a:extLst>
              <a:ext uri="{FF2B5EF4-FFF2-40B4-BE49-F238E27FC236}">
                <a16:creationId xmlns:a16="http://schemas.microsoft.com/office/drawing/2014/main" id="{873C60D4-8E18-B122-DBC6-6D1C379BE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5472112"/>
            <a:ext cx="2013494" cy="102076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מחבר ישר 6">
            <a:extLst>
              <a:ext uri="{FF2B5EF4-FFF2-40B4-BE49-F238E27FC236}">
                <a16:creationId xmlns:a16="http://schemas.microsoft.com/office/drawing/2014/main" id="{B17C62F0-DCD0-F8A7-8E74-0FBC64EFA0CC}"/>
              </a:ext>
            </a:extLst>
          </p:cNvPr>
          <p:cNvCxnSpPr/>
          <p:nvPr/>
        </p:nvCxnSpPr>
        <p:spPr>
          <a:xfrm>
            <a:off x="1943100" y="4953000"/>
            <a:ext cx="4751614" cy="0"/>
          </a:xfrm>
          <a:prstGeom prst="line">
            <a:avLst/>
          </a:prstGeom>
        </p:spPr>
        <p:style>
          <a:lnRef idx="2">
            <a:schemeClr val="dk1"/>
          </a:lnRef>
          <a:fillRef idx="0">
            <a:schemeClr val="dk1"/>
          </a:fillRef>
          <a:effectRef idx="1">
            <a:schemeClr val="dk1"/>
          </a:effectRef>
          <a:fontRef idx="minor">
            <a:schemeClr val="tx1"/>
          </a:fontRef>
        </p:style>
      </p:cxnSp>
      <p:cxnSp>
        <p:nvCxnSpPr>
          <p:cNvPr id="12" name="מחבר ישר 11">
            <a:extLst>
              <a:ext uri="{FF2B5EF4-FFF2-40B4-BE49-F238E27FC236}">
                <a16:creationId xmlns:a16="http://schemas.microsoft.com/office/drawing/2014/main" id="{89CDBD95-293F-374C-EC36-4A2B3195B8EF}"/>
              </a:ext>
            </a:extLst>
          </p:cNvPr>
          <p:cNvCxnSpPr>
            <a:cxnSpLocks/>
          </p:cNvCxnSpPr>
          <p:nvPr/>
        </p:nvCxnSpPr>
        <p:spPr>
          <a:xfrm>
            <a:off x="6694714" y="4953000"/>
            <a:ext cx="0" cy="519112"/>
          </a:xfrm>
          <a:prstGeom prst="line">
            <a:avLst/>
          </a:prstGeom>
        </p:spPr>
        <p:style>
          <a:lnRef idx="2">
            <a:schemeClr val="dk1"/>
          </a:lnRef>
          <a:fillRef idx="0">
            <a:schemeClr val="dk1"/>
          </a:fillRef>
          <a:effectRef idx="1">
            <a:schemeClr val="dk1"/>
          </a:effectRef>
          <a:fontRef idx="minor">
            <a:schemeClr val="tx1"/>
          </a:fontRef>
        </p:style>
      </p:cxnSp>
      <p:cxnSp>
        <p:nvCxnSpPr>
          <p:cNvPr id="15" name="מחבר ישר 14">
            <a:extLst>
              <a:ext uri="{FF2B5EF4-FFF2-40B4-BE49-F238E27FC236}">
                <a16:creationId xmlns:a16="http://schemas.microsoft.com/office/drawing/2014/main" id="{4933018A-A404-CB4A-6999-27B0D299DAD0}"/>
              </a:ext>
            </a:extLst>
          </p:cNvPr>
          <p:cNvCxnSpPr>
            <a:cxnSpLocks/>
          </p:cNvCxnSpPr>
          <p:nvPr/>
        </p:nvCxnSpPr>
        <p:spPr>
          <a:xfrm>
            <a:off x="6694714" y="5472112"/>
            <a:ext cx="1632857" cy="0"/>
          </a:xfrm>
          <a:prstGeom prst="line">
            <a:avLst/>
          </a:prstGeom>
        </p:spPr>
        <p:style>
          <a:lnRef idx="2">
            <a:schemeClr val="dk1"/>
          </a:lnRef>
          <a:fillRef idx="0">
            <a:schemeClr val="dk1"/>
          </a:fillRef>
          <a:effectRef idx="1">
            <a:schemeClr val="dk1"/>
          </a:effectRef>
          <a:fontRef idx="minor">
            <a:schemeClr val="tx1"/>
          </a:fontRef>
        </p:style>
      </p:cxnSp>
      <p:cxnSp>
        <p:nvCxnSpPr>
          <p:cNvPr id="18" name="מחבר ישר 17">
            <a:extLst>
              <a:ext uri="{FF2B5EF4-FFF2-40B4-BE49-F238E27FC236}">
                <a16:creationId xmlns:a16="http://schemas.microsoft.com/office/drawing/2014/main" id="{86F1D712-471D-7BE4-2DEC-E75B42836A2F}"/>
              </a:ext>
            </a:extLst>
          </p:cNvPr>
          <p:cNvCxnSpPr>
            <a:cxnSpLocks/>
          </p:cNvCxnSpPr>
          <p:nvPr/>
        </p:nvCxnSpPr>
        <p:spPr>
          <a:xfrm flipV="1">
            <a:off x="1943099" y="6686550"/>
            <a:ext cx="6384472" cy="95250"/>
          </a:xfrm>
          <a:prstGeom prst="line">
            <a:avLst/>
          </a:prstGeom>
        </p:spPr>
        <p:style>
          <a:lnRef idx="2">
            <a:schemeClr val="dk1"/>
          </a:lnRef>
          <a:fillRef idx="0">
            <a:schemeClr val="dk1"/>
          </a:fillRef>
          <a:effectRef idx="1">
            <a:schemeClr val="dk1"/>
          </a:effectRef>
          <a:fontRef idx="minor">
            <a:schemeClr val="tx1"/>
          </a:fontRef>
        </p:style>
      </p:cxnSp>
      <p:cxnSp>
        <p:nvCxnSpPr>
          <p:cNvPr id="22" name="מחבר ישר 21">
            <a:extLst>
              <a:ext uri="{FF2B5EF4-FFF2-40B4-BE49-F238E27FC236}">
                <a16:creationId xmlns:a16="http://schemas.microsoft.com/office/drawing/2014/main" id="{A4D93879-54D9-2952-DDB5-872D17F289BA}"/>
              </a:ext>
            </a:extLst>
          </p:cNvPr>
          <p:cNvCxnSpPr>
            <a:cxnSpLocks/>
          </p:cNvCxnSpPr>
          <p:nvPr/>
        </p:nvCxnSpPr>
        <p:spPr>
          <a:xfrm flipH="1">
            <a:off x="8267700" y="5472112"/>
            <a:ext cx="35379" cy="1214438"/>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0631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05A650-741C-E16C-2D94-AC621593AFF4}"/>
              </a:ext>
            </a:extLst>
          </p:cNvPr>
          <p:cNvSpPr>
            <a:spLocks noGrp="1"/>
          </p:cNvSpPr>
          <p:nvPr>
            <p:ph type="title"/>
          </p:nvPr>
        </p:nvSpPr>
        <p:spPr/>
        <p:txBody>
          <a:bodyPr>
            <a:normAutofit/>
          </a:bodyPr>
          <a:lstStyle/>
          <a:p>
            <a:r>
              <a:rPr lang="en-US" b="1" u="sng" kern="100" dirty="0">
                <a:solidFill>
                  <a:srgbClr val="000000"/>
                </a:solidFill>
                <a:effectLst/>
                <a:highlight>
                  <a:srgbClr val="FFFFFF"/>
                </a:highlight>
                <a:latin typeface="Algerian" panose="04020705040A02060702" pitchFamily="82" charset="0"/>
                <a:ea typeface="Aptos" panose="020B0004020202020204" pitchFamily="34" charset="0"/>
                <a:cs typeface="Tahoma" panose="020B0604030504040204" pitchFamily="34" charset="0"/>
              </a:rPr>
              <a:t>1950:</a:t>
            </a:r>
            <a:br>
              <a:rPr lang="en-US" b="1" u="sng" kern="100" dirty="0">
                <a:effectLst/>
                <a:latin typeface="Algerian" panose="04020705040A02060702" pitchFamily="82" charset="0"/>
                <a:ea typeface="Aptos" panose="020B0004020202020204" pitchFamily="34" charset="0"/>
                <a:cs typeface="Arial" panose="020B0604020202020204" pitchFamily="34" charset="0"/>
              </a:rPr>
            </a:br>
            <a:endParaRPr lang="he-IL" b="1" u="sng" dirty="0">
              <a:latin typeface="Algerian" panose="04020705040A02060702" pitchFamily="82" charset="0"/>
            </a:endParaRPr>
          </a:p>
        </p:txBody>
      </p:sp>
      <p:sp>
        <p:nvSpPr>
          <p:cNvPr id="3" name="מציין מיקום תוכן 2">
            <a:extLst>
              <a:ext uri="{FF2B5EF4-FFF2-40B4-BE49-F238E27FC236}">
                <a16:creationId xmlns:a16="http://schemas.microsoft.com/office/drawing/2014/main" id="{6E255C7A-5E62-5675-0ADC-ED20BF36EC85}"/>
              </a:ext>
            </a:extLst>
          </p:cNvPr>
          <p:cNvSpPr>
            <a:spLocks noGrp="1"/>
          </p:cNvSpPr>
          <p:nvPr>
            <p:ph idx="1"/>
          </p:nvPr>
        </p:nvSpPr>
        <p:spPr/>
        <p:txBody>
          <a:bodyPr/>
          <a:lstStyle/>
          <a:p>
            <a:pPr marL="0" indent="0">
              <a:buNone/>
            </a:pPr>
            <a:r>
              <a:rPr lang="en-US" sz="3200" kern="100" dirty="0">
                <a:solidFill>
                  <a:srgbClr val="000000"/>
                </a:solidFill>
                <a:effectLst/>
                <a:highlight>
                  <a:srgbClr val="FFFFFF"/>
                </a:highlight>
                <a:latin typeface="Aptos" panose="020B0004020202020204" pitchFamily="34" charset="0"/>
                <a:ea typeface="Aptos" panose="020B0004020202020204" pitchFamily="34" charset="0"/>
                <a:cs typeface="Tahoma" panose="020B0604030504040204" pitchFamily="34" charset="0"/>
              </a:rPr>
              <a:t>In 1950, Pepsi added the iconic red and blue for the first time. While the banner and name stayed the same, the shape and colors didn’t. They made the logo into a bottle cap to symbolize the opening of a fresh drink as a fresh start for the day. The reason they choose red and blue and white was in order to confuse people to think it’s the famous coca cola drink, which made people switch from coca to </a:t>
            </a:r>
            <a:r>
              <a:rPr lang="en-US" sz="3200" kern="100" dirty="0" err="1">
                <a:solidFill>
                  <a:srgbClr val="000000"/>
                </a:solidFill>
                <a:effectLst/>
                <a:highlight>
                  <a:srgbClr val="FFFFFF"/>
                </a:highlight>
                <a:latin typeface="Aptos" panose="020B0004020202020204" pitchFamily="34" charset="0"/>
                <a:ea typeface="Aptos" panose="020B0004020202020204" pitchFamily="34" charset="0"/>
                <a:cs typeface="Tahoma" panose="020B0604030504040204" pitchFamily="34" charset="0"/>
              </a:rPr>
              <a:t>pepsi</a:t>
            </a:r>
            <a:r>
              <a:rPr lang="en-US" sz="3200" kern="100" dirty="0">
                <a:solidFill>
                  <a:srgbClr val="000000"/>
                </a:solidFill>
                <a:effectLst/>
                <a:highlight>
                  <a:srgbClr val="FFFFFF"/>
                </a:highlight>
                <a:latin typeface="Aptos" panose="020B0004020202020204" pitchFamily="34" charset="0"/>
                <a:ea typeface="Aptos" panose="020B0004020202020204" pitchFamily="34" charset="0"/>
                <a:cs typeface="Tahoma" panose="020B0604030504040204" pitchFamily="34" charset="0"/>
              </a:rPr>
              <a:t> by complete accident.</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p>
        </p:txBody>
      </p:sp>
      <p:pic>
        <p:nvPicPr>
          <p:cNvPr id="3076" name="Picture 4" descr="‪Pepsi Logo and symbol, meaning, history, PNG, brand‬‏">
            <a:extLst>
              <a:ext uri="{FF2B5EF4-FFF2-40B4-BE49-F238E27FC236}">
                <a16:creationId xmlns:a16="http://schemas.microsoft.com/office/drawing/2014/main" id="{F538DE3B-6AB4-3183-4E07-4040D7F3E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68686"/>
            <a:ext cx="2857500" cy="152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7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6A367F-F207-9756-ED90-0F3F527AA35F}"/>
              </a:ext>
            </a:extLst>
          </p:cNvPr>
          <p:cNvSpPr>
            <a:spLocks noGrp="1"/>
          </p:cNvSpPr>
          <p:nvPr>
            <p:ph type="title"/>
          </p:nvPr>
        </p:nvSpPr>
        <p:spPr/>
        <p:txBody>
          <a:bodyPr>
            <a:normAutofit/>
          </a:bodyPr>
          <a:lstStyle/>
          <a:p>
            <a:r>
              <a:rPr lang="en-US" b="1" u="sng" kern="100" dirty="0">
                <a:solidFill>
                  <a:srgbClr val="000000"/>
                </a:solidFill>
                <a:effectLst/>
                <a:highlight>
                  <a:srgbClr val="FFFFFF"/>
                </a:highlight>
                <a:latin typeface="Algerian" panose="04020705040A02060702" pitchFamily="82" charset="0"/>
                <a:ea typeface="Aptos" panose="020B0004020202020204" pitchFamily="34" charset="0"/>
                <a:cs typeface="Tahoma" panose="020B0604030504040204" pitchFamily="34" charset="0"/>
              </a:rPr>
              <a:t>1962:</a:t>
            </a:r>
            <a:br>
              <a:rPr lang="en-US" b="1" u="sng" kern="100" dirty="0">
                <a:effectLst/>
                <a:latin typeface="Algerian" panose="04020705040A02060702" pitchFamily="82" charset="0"/>
                <a:ea typeface="Aptos" panose="020B0004020202020204" pitchFamily="34" charset="0"/>
                <a:cs typeface="Arial" panose="020B0604020202020204" pitchFamily="34" charset="0"/>
              </a:rPr>
            </a:br>
            <a:endParaRPr lang="he-IL" b="1" u="sng" dirty="0">
              <a:latin typeface="Algerian" panose="04020705040A02060702" pitchFamily="82" charset="0"/>
            </a:endParaRPr>
          </a:p>
        </p:txBody>
      </p:sp>
      <p:sp>
        <p:nvSpPr>
          <p:cNvPr id="3" name="מציין מיקום תוכן 2">
            <a:extLst>
              <a:ext uri="{FF2B5EF4-FFF2-40B4-BE49-F238E27FC236}">
                <a16:creationId xmlns:a16="http://schemas.microsoft.com/office/drawing/2014/main" id="{374BC530-1365-9610-1536-AF1F04D96305}"/>
              </a:ext>
            </a:extLst>
          </p:cNvPr>
          <p:cNvSpPr>
            <a:spLocks noGrp="1"/>
          </p:cNvSpPr>
          <p:nvPr>
            <p:ph idx="1"/>
          </p:nvPr>
        </p:nvSpPr>
        <p:spPr>
          <a:xfrm>
            <a:off x="838200" y="1012371"/>
            <a:ext cx="10515600" cy="5164592"/>
          </a:xfrm>
        </p:spPr>
        <p:txBody>
          <a:bodyPr/>
          <a:lstStyle/>
          <a:p>
            <a:pPr marL="0" indent="0" fontAlgn="base">
              <a:spcAft>
                <a:spcPts val="1125"/>
              </a:spcAft>
              <a:buNone/>
            </a:pPr>
            <a:r>
              <a:rPr lang="en-US" dirty="0">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In 1962, the "Cola" part of the name was dropped from the brand and so did the script font elements. PepsiCo, </a:t>
            </a:r>
            <a:r>
              <a:rPr lang="en-US" dirty="0" err="1">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Incoprate</a:t>
            </a:r>
            <a:r>
              <a:rPr lang="en-US" dirty="0">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 really tried to establish brand differentiation between them and Coca-Cola, in which they developed a completely different look, but it still maintains an over all feeling of energy with the wavy lines.</a:t>
            </a:r>
            <a:endParaRPr lang="en-US" dirty="0">
              <a:effectLst/>
              <a:highlight>
                <a:srgbClr val="FFFFFF"/>
              </a:highlight>
              <a:latin typeface="Times New Roman" panose="02020603050405020304" pitchFamily="18" charset="0"/>
              <a:ea typeface="Times New Roman" panose="02020603050405020304" pitchFamily="18" charset="0"/>
            </a:endParaRPr>
          </a:p>
          <a:p>
            <a:pPr marL="0" indent="0" fontAlgn="base">
              <a:spcAft>
                <a:spcPts val="1125"/>
              </a:spcAft>
              <a:buNone/>
            </a:pPr>
            <a:r>
              <a:rPr lang="en-US" dirty="0">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Pepsi had also become a drink for the youth of the ‘60s, which caused it to ditch the old drug-store-label look for something that seemed like a bold stamp of approval.</a:t>
            </a:r>
            <a:endParaRPr lang="en-US" dirty="0">
              <a:effectLst/>
              <a:highlight>
                <a:srgbClr val="FFFFFF"/>
              </a:highlight>
              <a:latin typeface="Times New Roman" panose="02020603050405020304" pitchFamily="18" charset="0"/>
              <a:ea typeface="Times New Roman" panose="02020603050405020304" pitchFamily="18" charset="0"/>
            </a:endParaRPr>
          </a:p>
          <a:p>
            <a:pPr marL="0" indent="0" fontAlgn="base">
              <a:buNone/>
            </a:pPr>
            <a:r>
              <a:rPr lang="en-US" dirty="0">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Then in 1965, Pepsi-Cola combined with Frito Lay Inc. to form the company PepsiCo </a:t>
            </a:r>
            <a:r>
              <a:rPr lang="en-US" dirty="0" err="1">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Incoprate</a:t>
            </a:r>
            <a:r>
              <a:rPr lang="en-US" dirty="0">
                <a:solidFill>
                  <a:srgbClr val="3B3B3B"/>
                </a:solidFill>
                <a:effectLst/>
                <a:highlight>
                  <a:srgbClr val="FFFFFF"/>
                </a:highlight>
                <a:latin typeface="Aptos" panose="020B0004020202020204" pitchFamily="34" charset="0"/>
                <a:ea typeface="Times New Roman" panose="02020603050405020304" pitchFamily="18" charset="0"/>
                <a:cs typeface="Tahoma" panose="020B0604030504040204" pitchFamily="34" charset="0"/>
              </a:rPr>
              <a:t>, which is how it remains until today. </a:t>
            </a:r>
            <a:endParaRPr lang="en-US" dirty="0">
              <a:effectLst/>
              <a:highlight>
                <a:srgbClr val="FFFFFF"/>
              </a:highlight>
              <a:latin typeface="Times New Roman" panose="02020603050405020304" pitchFamily="18" charset="0"/>
              <a:ea typeface="Times New Roman" panose="02020603050405020304" pitchFamily="18" charset="0"/>
            </a:endParaRPr>
          </a:p>
          <a:p>
            <a:pPr marL="0" indent="0">
              <a:buNone/>
            </a:pPr>
            <a:endParaRPr lang="he-IL" dirty="0"/>
          </a:p>
        </p:txBody>
      </p:sp>
      <p:pic>
        <p:nvPicPr>
          <p:cNvPr id="4098" name="Picture 2" descr="‪The History and Evolution of the Pepsi Logo | Tailor Brands‬‏">
            <a:extLst>
              <a:ext uri="{FF2B5EF4-FFF2-40B4-BE49-F238E27FC236}">
                <a16:creationId xmlns:a16="http://schemas.microsoft.com/office/drawing/2014/main" id="{53F5F061-0D5A-298D-2D4C-8FA703C6D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5524500"/>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F7BB059-996A-7840-D643-C947649813D6}"/>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1973 – 1990:</a:t>
            </a:r>
            <a:endParaRPr lang="he-IL" dirty="0"/>
          </a:p>
        </p:txBody>
      </p:sp>
      <p:sp>
        <p:nvSpPr>
          <p:cNvPr id="3" name="מציין מיקום תוכן 2">
            <a:extLst>
              <a:ext uri="{FF2B5EF4-FFF2-40B4-BE49-F238E27FC236}">
                <a16:creationId xmlns:a16="http://schemas.microsoft.com/office/drawing/2014/main" id="{EA6A1442-BF59-7850-D735-C8BBCD62436B}"/>
              </a:ext>
            </a:extLst>
          </p:cNvPr>
          <p:cNvSpPr>
            <a:spLocks noGrp="1"/>
          </p:cNvSpPr>
          <p:nvPr>
            <p:ph idx="1"/>
          </p:nvPr>
        </p:nvSpPr>
        <p:spPr>
          <a:xfrm>
            <a:off x="838200" y="1371600"/>
            <a:ext cx="10515600" cy="4805363"/>
          </a:xfrm>
        </p:spPr>
        <p:txBody>
          <a:bodyPr>
            <a:normAutofit fontScale="40000" lnSpcReduction="20000"/>
          </a:bodyPr>
          <a:lstStyle/>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The flat design used in the 60s remained the same but while they kept the font fairly simple, the brand did start to shift its style. It went from a "sans serif" font to the more futuristic font with rounded edges. They also changed the logotype colors from the harsh black to the blue energy for the lower wave.</a:t>
            </a:r>
          </a:p>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Also, instead of continuing with the bottle cap design, the logo took the shape of the circle emblem that we're still familiar with to this day.</a:t>
            </a:r>
          </a:p>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In 1975, The Pepsi Challenge was started by Pepsi, in order to push its growth by taking a share of Coca-Cola's customers. Some small booths were set up in a bunch of malls in America, in which some PepsiCo's hires wore bright Pepsi Challenge t-shirt asked anyone passing by to do a blind taste test. According to Pepsi most people liked Pepsi over Coca-Cola and the popular stunt certainly gave Pepsi what it wanted with it gaining a bigger of the market.</a:t>
            </a:r>
          </a:p>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In response to the Pepsi Challenge, Coca-Cola tried to change their recipe, and introduced a new version to keep up. People didn't like it. At first it caused a setback for Coca-Cola, but Pepsi still didn't attain the 1# spot in the market. Rather than that, The people's desire for Coca-Cola was only reaffirmed which gave Coca-Cola the spotlight on the national stage.</a:t>
            </a:r>
          </a:p>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Coca-Cola's original recipe was quietly reintroduced. This moment helped define the 2 brands on their position in the markets. Coca-Cola is the classical old-school, while on the other hand Pepsi, took its place as the drink of the upcoming generation.</a:t>
            </a:r>
          </a:p>
          <a:p>
            <a:pPr marL="0" indent="0">
              <a:buNone/>
            </a:pPr>
            <a:endParaRPr lang="he-IL" dirty="0"/>
          </a:p>
        </p:txBody>
      </p:sp>
      <p:pic>
        <p:nvPicPr>
          <p:cNvPr id="5122" name="Picture 2">
            <a:extLst>
              <a:ext uri="{FF2B5EF4-FFF2-40B4-BE49-F238E27FC236}">
                <a16:creationId xmlns:a16="http://schemas.microsoft.com/office/drawing/2014/main" id="{AF94EA28-0B14-8E1F-A3C5-6BC478993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12228"/>
            <a:ext cx="2543175" cy="1545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82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937C6C-5AE0-CA98-6B0C-602F985EEA10}"/>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1991:</a:t>
            </a:r>
            <a:endParaRPr lang="he-IL" dirty="0"/>
          </a:p>
        </p:txBody>
      </p:sp>
      <p:sp>
        <p:nvSpPr>
          <p:cNvPr id="3" name="מציין מיקום תוכן 2">
            <a:extLst>
              <a:ext uri="{FF2B5EF4-FFF2-40B4-BE49-F238E27FC236}">
                <a16:creationId xmlns:a16="http://schemas.microsoft.com/office/drawing/2014/main" id="{0164607D-AA8D-E3D7-12EE-1D0C773667C9}"/>
              </a:ext>
            </a:extLst>
          </p:cNvPr>
          <p:cNvSpPr>
            <a:spLocks noGrp="1"/>
          </p:cNvSpPr>
          <p:nvPr>
            <p:ph idx="1"/>
          </p:nvPr>
        </p:nvSpPr>
        <p:spPr>
          <a:xfrm>
            <a:off x="838200" y="1469571"/>
            <a:ext cx="10515600" cy="4707392"/>
          </a:xfrm>
        </p:spPr>
        <p:txBody>
          <a:bodyPr/>
          <a:lstStyle/>
          <a:p>
            <a:pPr marL="0" indent="0" algn="l" rtl="1">
              <a:lnSpc>
                <a:spcPct val="115000"/>
              </a:lnSpc>
              <a:spcAft>
                <a:spcPts val="800"/>
              </a:spcAft>
              <a:buNone/>
            </a:pPr>
            <a:r>
              <a:rPr lang="en-US" sz="3200" kern="100" dirty="0">
                <a:effectLst/>
                <a:latin typeface="Aptos" panose="020B0004020202020204" pitchFamily="34" charset="0"/>
                <a:ea typeface="Aptos" panose="020B0004020202020204" pitchFamily="34" charset="0"/>
                <a:cs typeface="Arial" panose="020B0604020202020204" pitchFamily="34" charset="0"/>
              </a:rPr>
              <a:t>The big </a:t>
            </a:r>
            <a:r>
              <a:rPr lang="en-US" sz="3200" kern="100" dirty="0" err="1">
                <a:effectLst/>
                <a:latin typeface="Aptos" panose="020B0004020202020204" pitchFamily="34" charset="0"/>
                <a:ea typeface="Aptos" panose="020B0004020202020204" pitchFamily="34" charset="0"/>
                <a:cs typeface="Arial" panose="020B0604020202020204" pitchFamily="34" charset="0"/>
              </a:rPr>
              <a:t>pepsi</a:t>
            </a:r>
            <a:r>
              <a:rPr lang="en-US" sz="3200" kern="100" dirty="0">
                <a:effectLst/>
                <a:latin typeface="Aptos" panose="020B0004020202020204" pitchFamily="34" charset="0"/>
                <a:ea typeface="Aptos" panose="020B0004020202020204" pitchFamily="34" charset="0"/>
                <a:cs typeface="Arial" panose="020B0604020202020204" pitchFamily="34" charset="0"/>
              </a:rPr>
              <a:t> logo shift happened in 1991, was just to pull out the brand's name out of the wavy area of the logo.</a:t>
            </a:r>
          </a:p>
          <a:p>
            <a:pPr marL="0" indent="0" algn="l" rtl="1">
              <a:lnSpc>
                <a:spcPct val="115000"/>
              </a:lnSpc>
              <a:spcAft>
                <a:spcPts val="800"/>
              </a:spcAft>
              <a:buNone/>
            </a:pPr>
            <a:r>
              <a:rPr lang="en-US" sz="3200" kern="100" dirty="0">
                <a:effectLst/>
                <a:latin typeface="Aptos" panose="020B0004020202020204" pitchFamily="34" charset="0"/>
                <a:ea typeface="Aptos" panose="020B0004020202020204" pitchFamily="34" charset="0"/>
                <a:cs typeface="Arial" panose="020B0604020202020204" pitchFamily="34" charset="0"/>
              </a:rPr>
              <a:t>The font and design shapes and elements stayed the same at large, but the logo took on the 70's red banner element with a bigger and stronger show, and the white wavy line on the globe was more narrow then previous versions.</a:t>
            </a:r>
          </a:p>
          <a:p>
            <a:pPr marL="0" indent="0">
              <a:buNone/>
            </a:pPr>
            <a:endParaRPr lang="he-IL" dirty="0"/>
          </a:p>
        </p:txBody>
      </p:sp>
      <p:pic>
        <p:nvPicPr>
          <p:cNvPr id="6148" name="Picture 4">
            <a:extLst>
              <a:ext uri="{FF2B5EF4-FFF2-40B4-BE49-F238E27FC236}">
                <a16:creationId xmlns:a16="http://schemas.microsoft.com/office/drawing/2014/main" id="{33A5AF87-383D-E6AE-906D-B8B55BE52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387" y="5305425"/>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36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BBBE5E-E1F2-BC0D-2CF0-BF04D995F1FD}"/>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1998 – 2005:</a:t>
            </a:r>
            <a:endParaRPr lang="he-IL" dirty="0"/>
          </a:p>
        </p:txBody>
      </p:sp>
      <p:sp>
        <p:nvSpPr>
          <p:cNvPr id="3" name="מציין מיקום תוכן 2">
            <a:extLst>
              <a:ext uri="{FF2B5EF4-FFF2-40B4-BE49-F238E27FC236}">
                <a16:creationId xmlns:a16="http://schemas.microsoft.com/office/drawing/2014/main" id="{F8E1C826-97DF-23F6-C44F-4C27EF53D112}"/>
              </a:ext>
            </a:extLst>
          </p:cNvPr>
          <p:cNvSpPr>
            <a:spLocks noGrp="1"/>
          </p:cNvSpPr>
          <p:nvPr>
            <p:ph idx="1"/>
          </p:nvPr>
        </p:nvSpPr>
        <p:spPr/>
        <p:txBody>
          <a:bodyPr>
            <a:normAutofit lnSpcReduction="10000"/>
          </a:bodyPr>
          <a:lstStyle/>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Suddenly in 1998, Pepsi ditched the banner and took on a 3D logo, the blue color took over the logo instead of the usual red banner, and for the first time the logo became blue.</a:t>
            </a:r>
          </a:p>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The 1998 logo also had a glow and kept the sci fi type look as a rounded slab serif font like some movies used, for example back to the future.</a:t>
            </a:r>
          </a:p>
          <a:p>
            <a:pPr marL="0" indent="0" algn="l" rtl="1">
              <a:lnSpc>
                <a:spcPct val="115000"/>
              </a:lnSpc>
              <a:spcAft>
                <a:spcPts val="800"/>
              </a:spcAft>
              <a:buNone/>
            </a:pPr>
            <a:r>
              <a:rPr lang="en-US" sz="2400" kern="100" dirty="0">
                <a:effectLst/>
                <a:latin typeface="Aptos" panose="020B0004020202020204" pitchFamily="34" charset="0"/>
                <a:ea typeface="Aptos" panose="020B0004020202020204" pitchFamily="34" charset="0"/>
                <a:cs typeface="Arial" panose="020B0604020202020204" pitchFamily="34" charset="0"/>
              </a:rPr>
              <a:t>In 2005 the logo showed even more depth by shifting the background to a gradient and adding shine to the </a:t>
            </a:r>
            <a:r>
              <a:rPr lang="en-US" sz="2400" kern="100" dirty="0" err="1">
                <a:effectLst/>
                <a:latin typeface="Aptos" panose="020B0004020202020204" pitchFamily="34" charset="0"/>
                <a:ea typeface="Aptos" panose="020B0004020202020204" pitchFamily="34" charset="0"/>
                <a:cs typeface="Arial" panose="020B0604020202020204" pitchFamily="34" charset="0"/>
              </a:rPr>
              <a:t>pepsi</a:t>
            </a:r>
            <a:r>
              <a:rPr lang="en-US" sz="2400" kern="100" dirty="0">
                <a:effectLst/>
                <a:latin typeface="Aptos" panose="020B0004020202020204" pitchFamily="34" charset="0"/>
                <a:ea typeface="Aptos" panose="020B0004020202020204" pitchFamily="34" charset="0"/>
                <a:cs typeface="Arial" panose="020B0604020202020204" pitchFamily="34" charset="0"/>
              </a:rPr>
              <a:t> emblem, the font also changed after a century and a blue line was added to help it pop out better from the blue darkish background by using like blue.</a:t>
            </a:r>
          </a:p>
          <a:p>
            <a:pPr marL="0" indent="0">
              <a:buNone/>
            </a:pPr>
            <a:endParaRPr lang="he-IL" dirty="0"/>
          </a:p>
        </p:txBody>
      </p:sp>
      <p:pic>
        <p:nvPicPr>
          <p:cNvPr id="7170" name="Picture 2" descr="‪The Sip of a Generation: Pepsi Logo Evolution Over 125 Years‬‏">
            <a:extLst>
              <a:ext uri="{FF2B5EF4-FFF2-40B4-BE49-F238E27FC236}">
                <a16:creationId xmlns:a16="http://schemas.microsoft.com/office/drawing/2014/main" id="{24F4F145-B4E5-EA59-2DC2-AC47A26DA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796" y="5532437"/>
            <a:ext cx="2619375"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2003 Pepsi logo : r/FrutigerAero‬‏">
            <a:extLst>
              <a:ext uri="{FF2B5EF4-FFF2-40B4-BE49-F238E27FC236}">
                <a16:creationId xmlns:a16="http://schemas.microsoft.com/office/drawing/2014/main" id="{0873EE61-907F-8629-2DB8-D92002BE3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0" y="5532436"/>
            <a:ext cx="2476500"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13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7D74DC-96DC-F158-3DE5-39636700565F}"/>
              </a:ext>
            </a:extLst>
          </p:cNvPr>
          <p:cNvSpPr>
            <a:spLocks noGrp="1"/>
          </p:cNvSpPr>
          <p:nvPr>
            <p:ph type="title"/>
          </p:nvPr>
        </p:nvSpPr>
        <p:spPr/>
        <p:txBody>
          <a:bodyPr>
            <a:normAutofit/>
          </a:bodyPr>
          <a:lstStyle/>
          <a:p>
            <a:r>
              <a:rPr lang="en-US" b="1" u="sng" kern="100" dirty="0">
                <a:effectLst/>
                <a:latin typeface="Algerian" panose="04020705040A02060702" pitchFamily="82" charset="0"/>
                <a:ea typeface="Aptos" panose="020B0004020202020204" pitchFamily="34" charset="0"/>
                <a:cs typeface="Arial" panose="020B0604020202020204" pitchFamily="34" charset="0"/>
              </a:rPr>
              <a:t>2006:</a:t>
            </a:r>
            <a:endParaRPr lang="he-IL" dirty="0"/>
          </a:p>
        </p:txBody>
      </p:sp>
      <p:sp>
        <p:nvSpPr>
          <p:cNvPr id="3" name="מציין מיקום תוכן 2">
            <a:extLst>
              <a:ext uri="{FF2B5EF4-FFF2-40B4-BE49-F238E27FC236}">
                <a16:creationId xmlns:a16="http://schemas.microsoft.com/office/drawing/2014/main" id="{5FD07202-DCB7-8E1E-FC40-1195D0AEA66B}"/>
              </a:ext>
            </a:extLst>
          </p:cNvPr>
          <p:cNvSpPr>
            <a:spLocks noGrp="1"/>
          </p:cNvSpPr>
          <p:nvPr>
            <p:ph idx="1"/>
          </p:nvPr>
        </p:nvSpPr>
        <p:spPr/>
        <p:txBody>
          <a:bodyPr/>
          <a:lstStyle/>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In 2006 the logo had a slight change, to a black background, and a mouth watering droplets covering the wavy glove that illustrated the drink.</a:t>
            </a:r>
          </a:p>
          <a:p>
            <a:pPr marL="0" indent="0" algn="l" rtl="1">
              <a:lnSpc>
                <a:spcPct val="115000"/>
              </a:lnSpc>
              <a:spcAft>
                <a:spcPts val="800"/>
              </a:spcAft>
              <a:buNone/>
            </a:pPr>
            <a:r>
              <a:rPr lang="en-US" sz="3600" kern="100" dirty="0">
                <a:effectLst/>
                <a:latin typeface="Aptos" panose="020B0004020202020204" pitchFamily="34" charset="0"/>
                <a:ea typeface="Aptos" panose="020B0004020202020204" pitchFamily="34" charset="0"/>
                <a:cs typeface="Arial" panose="020B0604020202020204" pitchFamily="34" charset="0"/>
              </a:rPr>
              <a:t>Though the </a:t>
            </a:r>
            <a:r>
              <a:rPr lang="en-US" sz="3600" kern="100" dirty="0" err="1">
                <a:effectLst/>
                <a:latin typeface="Aptos" panose="020B0004020202020204" pitchFamily="34" charset="0"/>
                <a:ea typeface="Aptos" panose="020B0004020202020204" pitchFamily="34" charset="0"/>
                <a:cs typeface="Arial" panose="020B0604020202020204" pitchFamily="34" charset="0"/>
              </a:rPr>
              <a:t>pepsi</a:t>
            </a:r>
            <a:r>
              <a:rPr lang="en-US" sz="3600" kern="100" dirty="0">
                <a:effectLst/>
                <a:latin typeface="Aptos" panose="020B0004020202020204" pitchFamily="34" charset="0"/>
                <a:ea typeface="Aptos" panose="020B0004020202020204" pitchFamily="34" charset="0"/>
                <a:cs typeface="Arial" panose="020B0604020202020204" pitchFamily="34" charset="0"/>
              </a:rPr>
              <a:t> logo was becoming slightly more complex, it was a nice and coolish type trend back in the 2000's.</a:t>
            </a:r>
          </a:p>
          <a:p>
            <a:pPr marL="0" indent="0">
              <a:buNone/>
            </a:pPr>
            <a:endParaRPr lang="he-IL" dirty="0"/>
          </a:p>
        </p:txBody>
      </p:sp>
      <p:pic>
        <p:nvPicPr>
          <p:cNvPr id="8194" name="Picture 2" descr="‪Pepsi logos (1997-2006) : r/y2kaesthetic‬‏">
            <a:extLst>
              <a:ext uri="{FF2B5EF4-FFF2-40B4-BE49-F238E27FC236}">
                <a16:creationId xmlns:a16="http://schemas.microsoft.com/office/drawing/2014/main" id="{BAA23104-16FE-5AA5-B4FA-AB71ABFC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0" y="5301343"/>
            <a:ext cx="2571750" cy="155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00477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1187</Words>
  <Application>Microsoft Office PowerPoint</Application>
  <PresentationFormat>מסך רחב</PresentationFormat>
  <Paragraphs>36</Paragraphs>
  <Slides>12</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Algerian</vt:lpstr>
      <vt:lpstr>Aptos</vt:lpstr>
      <vt:lpstr>Aptos Display</vt:lpstr>
      <vt:lpstr>Arial</vt:lpstr>
      <vt:lpstr>Google Sans</vt:lpstr>
      <vt:lpstr>Times New Roman</vt:lpstr>
      <vt:lpstr>ערכת נושא Office</vt:lpstr>
      <vt:lpstr>The History of The PepsiCo, incorporate’s logo</vt:lpstr>
      <vt:lpstr>First Here is Some Background of the PepsiCo’s Logo’s History:</vt:lpstr>
      <vt:lpstr>1898 – 1940: </vt:lpstr>
      <vt:lpstr>1950: </vt:lpstr>
      <vt:lpstr>1962: </vt:lpstr>
      <vt:lpstr>1973 – 1990:</vt:lpstr>
      <vt:lpstr>1991:</vt:lpstr>
      <vt:lpstr>1998 – 2005:</vt:lpstr>
      <vt:lpstr>2006:</vt:lpstr>
      <vt:lpstr>2008:</vt:lpstr>
      <vt:lpstr>2014:</vt:lpstr>
      <vt:lpstr>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The PepsiCo, incorporate’s logo</dc:title>
  <dc:creator>אורה א</dc:creator>
  <cp:lastModifiedBy>אורה א</cp:lastModifiedBy>
  <cp:revision>2</cp:revision>
  <dcterms:created xsi:type="dcterms:W3CDTF">2024-04-12T06:27:33Z</dcterms:created>
  <dcterms:modified xsi:type="dcterms:W3CDTF">2024-04-26T22:35:02Z</dcterms:modified>
</cp:coreProperties>
</file>