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317" r:id="rId4"/>
    <p:sldId id="350" r:id="rId5"/>
    <p:sldId id="351" r:id="rId6"/>
    <p:sldId id="352" r:id="rId7"/>
    <p:sldId id="336" r:id="rId8"/>
    <p:sldId id="353" r:id="rId9"/>
    <p:sldId id="354" r:id="rId10"/>
    <p:sldId id="355" r:id="rId11"/>
    <p:sldId id="358" r:id="rId12"/>
    <p:sldId id="359" r:id="rId13"/>
    <p:sldId id="360" r:id="rId14"/>
    <p:sldId id="361" r:id="rId15"/>
    <p:sldId id="362" r:id="rId16"/>
    <p:sldId id="356" r:id="rId17"/>
    <p:sldId id="363" r:id="rId18"/>
    <p:sldId id="364" r:id="rId19"/>
    <p:sldId id="365" r:id="rId20"/>
    <p:sldId id="366" r:id="rId21"/>
    <p:sldId id="367" r:id="rId22"/>
    <p:sldId id="368" r:id="rId23"/>
    <p:sldId id="370" r:id="rId24"/>
    <p:sldId id="371" r:id="rId25"/>
    <p:sldId id="372" r:id="rId26"/>
    <p:sldId id="373" r:id="rId27"/>
    <p:sldId id="374" r:id="rId28"/>
    <p:sldId id="375" r:id="rId29"/>
    <p:sldId id="357" r:id="rId30"/>
    <p:sldId id="333" r:id="rId31"/>
    <p:sldId id="315" r:id="rId3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1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8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5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1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6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1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57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1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6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2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29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4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0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6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8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7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920645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 이용 고객 충성도 예측</a:t>
            </a:r>
            <a:endParaRPr lang="en-US" altLang="ko-KR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EDA-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2019.12.01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CF99F-53DF-4CE0-BA47-D4B4D4BF7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2860"/>
            <a:ext cx="2286000" cy="8191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확인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(train.csv, test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587974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2039DD-19F7-46A9-A735-2C01D76A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04016"/>
              </p:ext>
            </p:extLst>
          </p:nvPr>
        </p:nvGraphicFramePr>
        <p:xfrm>
          <a:off x="1172716" y="1628775"/>
          <a:ext cx="70866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94531911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1597419169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train.csv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(test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특성상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18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7558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87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801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first_active_month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'YYYY-MM’, </a:t>
                      </a:r>
                      <a:r>
                        <a:rPr lang="ko-KR" altLang="en-US" sz="1100" u="none" strike="noStrike" dirty="0">
                          <a:effectLst/>
                        </a:rPr>
                        <a:t>첫 구매 활성 월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0039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카테고리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4992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카드 카테고리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9338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카드 카테고리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0589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Target(</a:t>
                      </a:r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종속변수</a:t>
                      </a:r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기준으로 측정된 고객 충성도 값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51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EDA(train/test.csv)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EF1B76D-CA1B-47F9-B1FD-C1C67F91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75" y="1240454"/>
            <a:ext cx="3709250" cy="2877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8BD4DC-9E4D-406D-A9EF-DD7F15530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25" y="1260549"/>
            <a:ext cx="3662401" cy="28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EDA(train/test.csv)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5EA3B94B-0235-4FF5-8CBE-ED973185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74610"/>
              </p:ext>
            </p:extLst>
          </p:nvPr>
        </p:nvGraphicFramePr>
        <p:xfrm>
          <a:off x="631879" y="1059585"/>
          <a:ext cx="7920880" cy="267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113">
                  <a:extLst>
                    <a:ext uri="{9D8B030D-6E8A-4147-A177-3AD203B41FA5}">
                      <a16:colId xmlns:a16="http://schemas.microsoft.com/office/drawing/2014/main" val="3227299604"/>
                    </a:ext>
                  </a:extLst>
                </a:gridCol>
                <a:gridCol w="2862473">
                  <a:extLst>
                    <a:ext uri="{9D8B030D-6E8A-4147-A177-3AD203B41FA5}">
                      <a16:colId xmlns:a16="http://schemas.microsoft.com/office/drawing/2014/main" val="581594899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714912168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1382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201917</a:t>
                      </a:r>
                      <a:r>
                        <a:rPr lang="ko-KR" altLang="en-US" sz="1400" dirty="0"/>
                        <a:t>행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123623</a:t>
                      </a:r>
                      <a:r>
                        <a:rPr lang="ko-KR" altLang="en-US" sz="1400" dirty="0"/>
                        <a:t>행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1046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변수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6(</a:t>
                      </a:r>
                      <a:r>
                        <a:rPr lang="ko-KR" altLang="en-US" sz="1400" dirty="0"/>
                        <a:t>종속변수 포함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80199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obj: 2 / int, float: 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obj: 2 / int, float:3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837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2011.11 ~ 2018.02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2011.11 ~ 2018.01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56382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 </a:t>
                      </a:r>
                      <a:r>
                        <a:rPr lang="ko-KR" altLang="en-US" dirty="0"/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first_active_month</a:t>
                      </a:r>
                      <a:r>
                        <a:rPr lang="en-US" altLang="ko-KR" sz="1400" dirty="0"/>
                        <a:t>, 11578</a:t>
                      </a:r>
                      <a:r>
                        <a:rPr lang="ko-KR" altLang="en-US" sz="1400" dirty="0"/>
                        <a:t>행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1354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4A1AB06-7FB3-45FF-9CD3-38F12F54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3767982"/>
            <a:ext cx="4591050" cy="8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first_active_month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첫 구매 활성 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first_active_month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train/test</a:t>
            </a:r>
            <a:r>
              <a:rPr lang="ko-KR" altLang="en-US" sz="1200" dirty="0">
                <a:solidFill>
                  <a:schemeClr val="tx1"/>
                </a:solidFill>
              </a:rPr>
              <a:t> 유사하게 시간에 따라 증가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그러나 </a:t>
            </a:r>
            <a:r>
              <a:rPr lang="en-US" altLang="ko-KR" sz="1200" dirty="0">
                <a:solidFill>
                  <a:schemeClr val="tx1"/>
                </a:solidFill>
              </a:rPr>
              <a:t>2018</a:t>
            </a:r>
            <a:r>
              <a:rPr lang="ko-KR" altLang="en-US" sz="1200" dirty="0">
                <a:solidFill>
                  <a:schemeClr val="tx1"/>
                </a:solidFill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</a:rPr>
              <a:t>1,2</a:t>
            </a:r>
            <a:r>
              <a:rPr lang="ko-KR" altLang="en-US" sz="1200" dirty="0">
                <a:solidFill>
                  <a:schemeClr val="tx1"/>
                </a:solidFill>
              </a:rPr>
              <a:t>월은 급격히 감소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이는 </a:t>
            </a:r>
            <a:r>
              <a:rPr lang="en-US" altLang="ko-KR" sz="1200" dirty="0">
                <a:solidFill>
                  <a:schemeClr val="tx1"/>
                </a:solidFill>
              </a:rPr>
              <a:t>competition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2018</a:t>
            </a:r>
            <a:r>
              <a:rPr lang="ko-KR" altLang="en-US" sz="1200" dirty="0">
                <a:solidFill>
                  <a:schemeClr val="tx1"/>
                </a:solidFill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</a:rPr>
              <a:t>1~2</a:t>
            </a:r>
            <a:r>
              <a:rPr lang="ko-KR" altLang="en-US" sz="1200" dirty="0">
                <a:solidFill>
                  <a:schemeClr val="tx1"/>
                </a:solidFill>
              </a:rPr>
              <a:t>월에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진행되어 이 기간 데이터는 추출이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잘 안된 것으로 추측됨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0256" name="Picture 16">
            <a:extLst>
              <a:ext uri="{FF2B5EF4-FFF2-40B4-BE49-F238E27FC236}">
                <a16:creationId xmlns:a16="http://schemas.microsoft.com/office/drawing/2014/main" id="{EEB7C6D1-CD2E-48A1-B014-56F3F965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965471"/>
            <a:ext cx="5056245" cy="18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>
            <a:extLst>
              <a:ext uri="{FF2B5EF4-FFF2-40B4-BE49-F238E27FC236}">
                <a16:creationId xmlns:a16="http://schemas.microsoft.com/office/drawing/2014/main" id="{2C9AE404-A18A-4764-8CFB-E789C238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2" y="2806142"/>
            <a:ext cx="5056245" cy="177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9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(feature 1/2/3)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feature 1/2/3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카드 관련 카테고리라는 것 외에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정확한 설명이 없는 변수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숫자로 이미 </a:t>
            </a:r>
            <a:r>
              <a:rPr lang="ko-KR" altLang="en-US" sz="1200" dirty="0" err="1">
                <a:solidFill>
                  <a:schemeClr val="tx1"/>
                </a:solidFill>
              </a:rPr>
              <a:t>전처리</a:t>
            </a:r>
            <a:r>
              <a:rPr lang="ko-KR" altLang="en-US" sz="1200" dirty="0">
                <a:solidFill>
                  <a:schemeClr val="tx1"/>
                </a:solidFill>
              </a:rPr>
              <a:t> 된 </a:t>
            </a:r>
            <a:r>
              <a:rPr lang="en-US" altLang="ko-KR" sz="1200" dirty="0">
                <a:solidFill>
                  <a:schemeClr val="tx1"/>
                </a:solidFill>
              </a:rPr>
              <a:t>categorical</a:t>
            </a:r>
            <a:r>
              <a:rPr lang="ko-KR" altLang="en-US" sz="1200" dirty="0">
                <a:solidFill>
                  <a:schemeClr val="tx1"/>
                </a:solidFill>
              </a:rPr>
              <a:t>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분포는 각각 상이한 모습을 보임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4C498EF-F002-451D-A0D7-81412601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131595"/>
            <a:ext cx="4876225" cy="27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2CBBD-49FA-403F-B060-96DF2CF2DA14}"/>
              </a:ext>
            </a:extLst>
          </p:cNvPr>
          <p:cNvSpPr/>
          <p:nvPr/>
        </p:nvSpPr>
        <p:spPr>
          <a:xfrm>
            <a:off x="755576" y="3867895"/>
            <a:ext cx="1512168" cy="50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종류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B7D073-5B29-480E-AD91-EA33BE147F67}"/>
              </a:ext>
            </a:extLst>
          </p:cNvPr>
          <p:cNvSpPr/>
          <p:nvPr/>
        </p:nvSpPr>
        <p:spPr>
          <a:xfrm>
            <a:off x="2391441" y="3867895"/>
            <a:ext cx="1512168" cy="50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종류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A7FC9-62A1-44DE-AD74-BB40F1C23403}"/>
              </a:ext>
            </a:extLst>
          </p:cNvPr>
          <p:cNvSpPr/>
          <p:nvPr/>
        </p:nvSpPr>
        <p:spPr>
          <a:xfrm>
            <a:off x="4027306" y="3867895"/>
            <a:ext cx="1512168" cy="50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종류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9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(target)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target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종속변수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고객 충성도를 나타내는 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을 기준으로 정규분포형을 따르나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-30 </a:t>
            </a:r>
            <a:r>
              <a:rPr lang="ko-KR" altLang="en-US" sz="1200" dirty="0">
                <a:solidFill>
                  <a:schemeClr val="tx1"/>
                </a:solidFill>
              </a:rPr>
              <a:t>이하의 몇 개의 특이 값이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해당 개수는 </a:t>
            </a:r>
            <a:r>
              <a:rPr lang="en-US" altLang="ko-KR" sz="1200" dirty="0">
                <a:solidFill>
                  <a:schemeClr val="tx1"/>
                </a:solidFill>
              </a:rPr>
              <a:t>2207</a:t>
            </a:r>
            <a:r>
              <a:rPr lang="ko-KR" altLang="en-US" sz="1200" dirty="0">
                <a:solidFill>
                  <a:schemeClr val="tx1"/>
                </a:solidFill>
              </a:rPr>
              <a:t>개이며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대부분의 값들은 </a:t>
            </a:r>
            <a:r>
              <a:rPr lang="en-US" altLang="ko-KR" sz="1200" dirty="0">
                <a:solidFill>
                  <a:schemeClr val="tx1"/>
                </a:solidFill>
              </a:rPr>
              <a:t>-10 &lt; target &lt; 10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학습 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할 지에 대한 고민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285A5B6-3F33-45AE-9E51-C2507C7E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59582"/>
            <a:ext cx="5020241" cy="31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1D9B12-427A-4012-B3A7-AB3485D6B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03848"/>
            <a:ext cx="4752528" cy="4126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5C9F9D-C3C1-4A30-BB3D-7C0B6B4EC796}"/>
              </a:ext>
            </a:extLst>
          </p:cNvPr>
          <p:cNvSpPr/>
          <p:nvPr/>
        </p:nvSpPr>
        <p:spPr>
          <a:xfrm>
            <a:off x="1115616" y="3651870"/>
            <a:ext cx="288032" cy="16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6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확인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historical_transactions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new_merchant_period.csv)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587974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B0337E-6830-462B-9C01-374583201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20682"/>
              </p:ext>
            </p:extLst>
          </p:nvPr>
        </p:nvGraphicFramePr>
        <p:xfrm>
          <a:off x="2145932" y="997129"/>
          <a:ext cx="4852136" cy="3394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515">
                  <a:extLst>
                    <a:ext uri="{9D8B030D-6E8A-4147-A177-3AD203B41FA5}">
                      <a16:colId xmlns:a16="http://schemas.microsoft.com/office/drawing/2014/main" val="2592434155"/>
                    </a:ext>
                  </a:extLst>
                </a:gridCol>
                <a:gridCol w="3325621">
                  <a:extLst>
                    <a:ext uri="{9D8B030D-6E8A-4147-A177-3AD203B41FA5}">
                      <a16:colId xmlns:a16="http://schemas.microsoft.com/office/drawing/2014/main" val="911692842"/>
                    </a:ext>
                  </a:extLst>
                </a:gridCol>
              </a:tblGrid>
              <a:tr h="1996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2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historical_transactions</a:t>
                      </a:r>
                      <a:r>
                        <a:rPr lang="en-US" sz="1200" b="1" u="none" strike="noStrike" dirty="0">
                          <a:effectLst/>
                        </a:rPr>
                        <a:t>.csv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9696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42182075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Columns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284671965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2006064435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month_lag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참조일과 실제 처리일간의 차이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월 기준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550929432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구매일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82126780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authorized_flag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구분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90152529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category_3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카테고리</a:t>
                      </a:r>
                      <a:r>
                        <a:rPr lang="en-US" altLang="ko-KR" sz="1000" u="none" strike="noStrike" dirty="0">
                          <a:effectLst/>
                        </a:rPr>
                        <a:t>_3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312897844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installments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할부 구매 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86496445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28987237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merchant_category_id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상점 카테고리 </a:t>
                      </a:r>
                      <a:r>
                        <a:rPr lang="en-US" altLang="ko-KR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2717756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subsector_id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상점 카테고리 그룹 </a:t>
                      </a:r>
                      <a:r>
                        <a:rPr lang="en-US" altLang="ko-KR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288488200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merchant_id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상점 </a:t>
                      </a:r>
                      <a:r>
                        <a:rPr lang="en-US" altLang="ko-KR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311772615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purchase_amount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표준화된 구매 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376549332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도시</a:t>
                      </a:r>
                      <a:r>
                        <a:rPr lang="en-US" altLang="ko-KR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3081056222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주 </a:t>
                      </a:r>
                      <a:r>
                        <a:rPr lang="en-US" altLang="ko-KR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53898931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75" marR="9075" marT="9075" marB="0" anchor="b"/>
                </a:tc>
                <a:extLst>
                  <a:ext uri="{0D108BD9-81ED-4DB2-BD59-A6C34878D82A}">
                    <a16:rowId xmlns:a16="http://schemas.microsoft.com/office/drawing/2014/main" val="180179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0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historical_transactions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>
            <a:cxnSpLocks/>
          </p:cNvCxnSpPr>
          <p:nvPr/>
        </p:nvCxnSpPr>
        <p:spPr>
          <a:xfrm>
            <a:off x="603176" y="4659982"/>
            <a:ext cx="80012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611559" y="3579862"/>
            <a:ext cx="7941199" cy="9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1. Shape  : (29112361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>
                <a:solidFill>
                  <a:schemeClr val="tx1"/>
                </a:solidFill>
              </a:rPr>
              <a:t>,14</a:t>
            </a:r>
            <a:r>
              <a:rPr lang="ko-KR" altLang="en-US" sz="1200" dirty="0">
                <a:solidFill>
                  <a:schemeClr val="tx1"/>
                </a:solidFill>
              </a:rPr>
              <a:t>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en-US" altLang="ko-KR" sz="1200" dirty="0" err="1">
                <a:solidFill>
                  <a:schemeClr val="tx1"/>
                </a:solidFill>
              </a:rPr>
              <a:t>Dtype</a:t>
            </a:r>
            <a:r>
              <a:rPr lang="en-US" altLang="ko-KR" sz="1200" dirty="0">
                <a:solidFill>
                  <a:schemeClr val="tx1"/>
                </a:solidFill>
              </a:rPr>
              <a:t>  : obj(6) / int, float(8)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3. NA</a:t>
            </a:r>
            <a:r>
              <a:rPr lang="ko-KR" altLang="en-US" sz="1200" dirty="0">
                <a:solidFill>
                  <a:schemeClr val="tx1"/>
                </a:solidFill>
              </a:rPr>
              <a:t>여부</a:t>
            </a:r>
            <a:r>
              <a:rPr lang="en-US" altLang="ko-KR" sz="1200" dirty="0">
                <a:solidFill>
                  <a:schemeClr val="tx1"/>
                </a:solidFill>
              </a:rPr>
              <a:t>: category_3(178159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, 0.6%) / </a:t>
            </a:r>
            <a:r>
              <a:rPr lang="en-US" altLang="ko-KR" sz="1200" dirty="0" err="1">
                <a:solidFill>
                  <a:schemeClr val="tx1"/>
                </a:solidFill>
              </a:rPr>
              <a:t>merchant_id</a:t>
            </a:r>
            <a:r>
              <a:rPr lang="en-US" altLang="ko-KR" sz="1200" dirty="0">
                <a:solidFill>
                  <a:schemeClr val="tx1"/>
                </a:solidFill>
              </a:rPr>
              <a:t>(138481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, 0.4%) / category_2(2652864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, 9.1%)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기간    </a:t>
            </a:r>
            <a:r>
              <a:rPr lang="en-US" altLang="ko-KR" sz="1200" dirty="0">
                <a:solidFill>
                  <a:schemeClr val="tx1"/>
                </a:solidFill>
              </a:rPr>
              <a:t>: 2017-01-01 ~ 2018-02-28 (</a:t>
            </a:r>
            <a:r>
              <a:rPr lang="en-US" altLang="ko-KR" sz="1200" dirty="0" err="1">
                <a:solidFill>
                  <a:schemeClr val="tx1"/>
                </a:solidFill>
              </a:rPr>
              <a:t>purchase_date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2F1B8C-18A3-4BD6-8369-CDFC04C8F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34556"/>
              </p:ext>
            </p:extLst>
          </p:nvPr>
        </p:nvGraphicFramePr>
        <p:xfrm>
          <a:off x="631879" y="965471"/>
          <a:ext cx="3940118" cy="2348832"/>
        </p:xfrm>
        <a:graphic>
          <a:graphicData uri="http://schemas.openxmlformats.org/drawingml/2006/table">
            <a:tbl>
              <a:tblPr/>
              <a:tblGrid>
                <a:gridCol w="281437">
                  <a:extLst>
                    <a:ext uri="{9D8B030D-6E8A-4147-A177-3AD203B41FA5}">
                      <a16:colId xmlns:a16="http://schemas.microsoft.com/office/drawing/2014/main" val="3706825393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1282241634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556987405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2903907951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35636541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852171478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774193594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83876445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58362472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364549902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779300038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4218591627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1594311376"/>
                    </a:ext>
                  </a:extLst>
                </a:gridCol>
                <a:gridCol w="281437">
                  <a:extLst>
                    <a:ext uri="{9D8B030D-6E8A-4147-A177-3AD203B41FA5}">
                      <a16:colId xmlns:a16="http://schemas.microsoft.com/office/drawing/2014/main" val="3569155498"/>
                    </a:ext>
                  </a:extLst>
                </a:gridCol>
              </a:tblGrid>
              <a:tr h="204597">
                <a:tc>
                  <a:txBody>
                    <a:bodyPr/>
                    <a:lstStyle/>
                    <a:p>
                      <a:pPr algn="r" fontAlgn="ctr"/>
                      <a:br>
                        <a:rPr lang="en-US" sz="600" b="1" dirty="0">
                          <a:effectLst/>
                        </a:rPr>
                      </a:br>
                      <a:r>
                        <a:rPr lang="en-US" sz="600" b="1" dirty="0" err="1">
                          <a:effectLst/>
                        </a:rPr>
                        <a:t>authorized_flag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card_id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city_id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category_1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installments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category_3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merchant_category_id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merchant_id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month_lag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purchase_amount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purchase_date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category_2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state_id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 err="1">
                          <a:effectLst/>
                        </a:rPr>
                        <a:t>subsector_id</a:t>
                      </a:r>
                      <a:endParaRPr lang="en-US" sz="600" b="1" dirty="0">
                        <a:effectLst/>
                      </a:endParaRPr>
                    </a:p>
                  </a:txBody>
                  <a:tcPr marL="25713" marR="25713" marT="12856" marB="12856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208047"/>
                  </a:ext>
                </a:extLst>
              </a:tr>
              <a:tr h="2045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Y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C_ID_4e6213e9bc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M_ID_e020e9b302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-0.703331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2017-06-25 15:33:07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1.0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37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983980"/>
                  </a:ext>
                </a:extLst>
              </a:tr>
              <a:tr h="2045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Y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C_ID_4e6213e9bc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367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M_ID_86ec983688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-0.733128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2017-07-15 12:10:45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1.0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24772"/>
                  </a:ext>
                </a:extLst>
              </a:tr>
              <a:tr h="2045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Y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C_ID_4e6213e9bc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80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M_ID_979ed661fc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-0.720386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2017-08-09 22:04:29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1.0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37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16380"/>
                  </a:ext>
                </a:extLst>
              </a:tr>
              <a:tr h="2045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Y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C_ID_4e6213e9bc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560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M_ID_e6d5ae8ea6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-5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-0.735352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2017-09-02 10:06:26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1.0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34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418929"/>
                  </a:ext>
                </a:extLst>
              </a:tr>
              <a:tr h="2045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Y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C_ID_4e6213e9bc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88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80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M_ID_e020e9b302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-11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-0.722865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2017-03-10 01:14:19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1.0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16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37</a:t>
                      </a:r>
                    </a:p>
                  </a:txBody>
                  <a:tcPr marL="25713" marR="25713" marT="12856" marB="1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4655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388607F-348F-44C3-AA75-BBB4E24B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13" y="971153"/>
            <a:ext cx="1705827" cy="233941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A35DF2-3BD9-40A3-BAA0-5583E7B32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60320"/>
              </p:ext>
            </p:extLst>
          </p:nvPr>
        </p:nvGraphicFramePr>
        <p:xfrm>
          <a:off x="4622892" y="945425"/>
          <a:ext cx="2098119" cy="2368872"/>
        </p:xfrm>
        <a:graphic>
          <a:graphicData uri="http://schemas.openxmlformats.org/drawingml/2006/table">
            <a:tbl>
              <a:tblPr/>
              <a:tblGrid>
                <a:gridCol w="699373">
                  <a:extLst>
                    <a:ext uri="{9D8B030D-6E8A-4147-A177-3AD203B41FA5}">
                      <a16:colId xmlns:a16="http://schemas.microsoft.com/office/drawing/2014/main" val="1940259582"/>
                    </a:ext>
                  </a:extLst>
                </a:gridCol>
                <a:gridCol w="699373">
                  <a:extLst>
                    <a:ext uri="{9D8B030D-6E8A-4147-A177-3AD203B41FA5}">
                      <a16:colId xmlns:a16="http://schemas.microsoft.com/office/drawing/2014/main" val="218404391"/>
                    </a:ext>
                  </a:extLst>
                </a:gridCol>
                <a:gridCol w="699373">
                  <a:extLst>
                    <a:ext uri="{9D8B030D-6E8A-4147-A177-3AD203B41FA5}">
                      <a16:colId xmlns:a16="http://schemas.microsoft.com/office/drawing/2014/main" val="756048379"/>
                    </a:ext>
                  </a:extLst>
                </a:gridCol>
              </a:tblGrid>
              <a:tr h="15078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1" dirty="0" err="1">
                          <a:effectLst/>
                        </a:rPr>
                        <a:t>열이름</a:t>
                      </a:r>
                      <a:endParaRPr lang="ko-KR" altLang="en-US" sz="600" b="1" dirty="0">
                        <a:effectLst/>
                      </a:endParaRP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NA</a:t>
                      </a:r>
                      <a:r>
                        <a:rPr lang="ko-KR" altLang="en-US" sz="600" b="1" dirty="0">
                          <a:effectLst/>
                        </a:rPr>
                        <a:t>개수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dirty="0">
                          <a:effectLst/>
                        </a:rPr>
                        <a:t>NA</a:t>
                      </a:r>
                      <a:r>
                        <a:rPr lang="ko-KR" altLang="en-US" sz="600" b="1" dirty="0">
                          <a:effectLst/>
                        </a:rPr>
                        <a:t>비율</a:t>
                      </a:r>
                      <a:r>
                        <a:rPr lang="en-US" altLang="ko-KR" sz="600" b="1" dirty="0">
                          <a:effectLst/>
                        </a:rPr>
                        <a:t>(%)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7048815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authorized_flag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84229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card_id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72945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city_id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95574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category_1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05872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installments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38965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category_3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178159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0.611970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12881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merchant_category_id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12427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merchant_id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138481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0.475678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31347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month_lag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55161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purchase_amount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293367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purchase_date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35828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category_2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2652864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9.112500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72404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state_id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20642"/>
                  </a:ext>
                </a:extLst>
              </a:tr>
              <a:tr h="145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 err="1">
                          <a:effectLst/>
                        </a:rPr>
                        <a:t>subsector_id</a:t>
                      </a:r>
                      <a:endParaRPr lang="en-US" sz="600" dirty="0">
                        <a:effectLst/>
                      </a:endParaRP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>
                          <a:effectLst/>
                        </a:rPr>
                        <a:t>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dirty="0">
                          <a:effectLst/>
                        </a:rPr>
                        <a:t>0.000000</a:t>
                      </a:r>
                    </a:p>
                  </a:txBody>
                  <a:tcPr marL="51425" marR="51425" marT="25713" marB="257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9095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48AB48-E3CB-4AE6-A5B8-9CFB004859DB}"/>
              </a:ext>
            </a:extLst>
          </p:cNvPr>
          <p:cNvSpPr/>
          <p:nvPr/>
        </p:nvSpPr>
        <p:spPr>
          <a:xfrm>
            <a:off x="4833573" y="1823352"/>
            <a:ext cx="1860979" cy="17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6E456E-527C-4F75-B872-A4DD379CBD67}"/>
              </a:ext>
            </a:extLst>
          </p:cNvPr>
          <p:cNvSpPr/>
          <p:nvPr/>
        </p:nvSpPr>
        <p:spPr>
          <a:xfrm>
            <a:off x="4840145" y="2875152"/>
            <a:ext cx="1860979" cy="17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6FDFF-A01B-4476-8593-A03B59E6A95F}"/>
              </a:ext>
            </a:extLst>
          </p:cNvPr>
          <p:cNvSpPr/>
          <p:nvPr/>
        </p:nvSpPr>
        <p:spPr>
          <a:xfrm>
            <a:off x="4833574" y="2202667"/>
            <a:ext cx="1860979" cy="17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7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month_lag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month_lag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참조 월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실제 처리월간 차이로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실제 처리가 항상 나중에 발생하여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모든 값 자체가 음수</a:t>
            </a:r>
            <a:r>
              <a:rPr lang="en-US" altLang="ko-KR" sz="1200" dirty="0">
                <a:solidFill>
                  <a:schemeClr val="tx1"/>
                </a:solidFill>
              </a:rPr>
              <a:t> ~ 0</a:t>
            </a:r>
            <a:r>
              <a:rPr lang="ko-KR" altLang="en-US" sz="1200" dirty="0">
                <a:solidFill>
                  <a:schemeClr val="tx1"/>
                </a:solidFill>
              </a:rPr>
              <a:t>을 이룬다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최대로 늦게 처리된 기간은 </a:t>
            </a:r>
            <a:r>
              <a:rPr lang="en-US" altLang="ko-KR" sz="1200" dirty="0">
                <a:solidFill>
                  <a:schemeClr val="tx1"/>
                </a:solidFill>
              </a:rPr>
              <a:t>13</a:t>
            </a:r>
            <a:r>
              <a:rPr lang="ko-KR" altLang="en-US" sz="1200" dirty="0">
                <a:solidFill>
                  <a:schemeClr val="tx1"/>
                </a:solidFill>
              </a:rPr>
              <a:t>개월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E58A68A-1460-40FD-8123-82455BADE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5" y="1134503"/>
            <a:ext cx="36004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8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authorized_flag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authorized_flag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승인 여부를 나타내는 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승인 </a:t>
            </a:r>
            <a:r>
              <a:rPr lang="en-US" altLang="ko-KR" sz="1200" dirty="0">
                <a:solidFill>
                  <a:schemeClr val="tx1"/>
                </a:solidFill>
              </a:rPr>
              <a:t>26595452</a:t>
            </a:r>
            <a:r>
              <a:rPr lang="ko-KR" altLang="en-US" sz="1200" dirty="0">
                <a:solidFill>
                  <a:schemeClr val="tx1"/>
                </a:solidFill>
              </a:rPr>
              <a:t>건 </a:t>
            </a:r>
            <a:r>
              <a:rPr lang="ko-KR" altLang="en-US" sz="1200" dirty="0" err="1">
                <a:solidFill>
                  <a:schemeClr val="tx1"/>
                </a:solidFill>
              </a:rPr>
              <a:t>비승인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2516909</a:t>
            </a:r>
            <a:r>
              <a:rPr lang="ko-KR" altLang="en-US" sz="1200" dirty="0">
                <a:solidFill>
                  <a:schemeClr val="tx1"/>
                </a:solidFill>
              </a:rPr>
              <a:t>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</a:rPr>
              <a:t>91%</a:t>
            </a:r>
            <a:r>
              <a:rPr lang="ko-KR" altLang="en-US" sz="1200" dirty="0">
                <a:solidFill>
                  <a:schemeClr val="tx1"/>
                </a:solidFill>
              </a:rPr>
              <a:t>정도가 승인된 거래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 err="1">
                <a:solidFill>
                  <a:schemeClr val="tx1"/>
                </a:solidFill>
              </a:rPr>
              <a:t>비승인건</a:t>
            </a:r>
            <a:r>
              <a:rPr lang="ko-KR" altLang="en-US" sz="1200" dirty="0">
                <a:solidFill>
                  <a:schemeClr val="tx1"/>
                </a:solidFill>
              </a:rPr>
              <a:t> 유지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제거 고민 필요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7A0C79A-1EEC-4D9D-AA75-B749A80E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7841"/>
            <a:ext cx="3171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0E74132-1180-45AA-BC2E-132392E0CBD3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2EEC43-CD3B-4415-A782-42E7696F2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408C35-125C-479C-83E1-16B20CBF32A1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A64056-FF30-4C62-B1F4-1265158D6695}"/>
              </a:ext>
            </a:extLst>
          </p:cNvPr>
          <p:cNvSpPr/>
          <p:nvPr/>
        </p:nvSpPr>
        <p:spPr>
          <a:xfrm>
            <a:off x="2339752" y="895883"/>
            <a:ext cx="4464496" cy="4011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 및 평가척도 확인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구성</a:t>
            </a:r>
            <a:b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EDA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9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(category_3)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category_3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정확한 정보가 주어지지 않은 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A/B/C 3</a:t>
            </a:r>
            <a:r>
              <a:rPr lang="ko-KR" altLang="en-US" sz="1200" dirty="0">
                <a:solidFill>
                  <a:schemeClr val="tx1"/>
                </a:solidFill>
              </a:rPr>
              <a:t>종류의 값으로 구성됨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분포는 </a:t>
            </a:r>
            <a:r>
              <a:rPr lang="en-US" altLang="ko-KR" sz="1200" dirty="0">
                <a:solidFill>
                  <a:schemeClr val="tx1"/>
                </a:solidFill>
              </a:rPr>
              <a:t>A&gt;B&gt;C </a:t>
            </a:r>
            <a:r>
              <a:rPr lang="ko-KR" altLang="en-US" sz="1200" dirty="0">
                <a:solidFill>
                  <a:schemeClr val="tx1"/>
                </a:solidFill>
              </a:rPr>
              <a:t>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D034ED7-B01C-48D3-A327-7FC9C52B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89039"/>
            <a:ext cx="3171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2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(installments)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installments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할부 구매수를 나타내는 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대다수의 데이터가 </a:t>
            </a:r>
            <a:r>
              <a:rPr lang="en-US" altLang="ko-KR" sz="1200" dirty="0">
                <a:solidFill>
                  <a:schemeClr val="tx1"/>
                </a:solidFill>
              </a:rPr>
              <a:t>0, 1</a:t>
            </a:r>
            <a:r>
              <a:rPr lang="ko-KR" altLang="en-US" sz="1200" dirty="0">
                <a:solidFill>
                  <a:schemeClr val="tx1"/>
                </a:solidFill>
              </a:rPr>
              <a:t>회로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999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ko-KR" altLang="en-US" sz="1200" dirty="0" err="1">
                <a:solidFill>
                  <a:schemeClr val="tx1"/>
                </a:solidFill>
              </a:rPr>
              <a:t>결측치</a:t>
            </a:r>
            <a:r>
              <a:rPr lang="ko-KR" altLang="en-US" sz="1200" dirty="0">
                <a:solidFill>
                  <a:schemeClr val="tx1"/>
                </a:solidFill>
              </a:rPr>
              <a:t> 또는 </a:t>
            </a:r>
            <a:r>
              <a:rPr lang="ko-KR" altLang="en-US" sz="1200" dirty="0" err="1">
                <a:solidFill>
                  <a:schemeClr val="tx1"/>
                </a:solidFill>
              </a:rPr>
              <a:t>특이값</a:t>
            </a:r>
            <a:r>
              <a:rPr lang="ko-KR" altLang="en-US" sz="1200" dirty="0">
                <a:solidFill>
                  <a:schemeClr val="tx1"/>
                </a:solidFill>
              </a:rPr>
              <a:t> 추정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78198AF-4012-4862-B30E-955F80F5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1203115"/>
            <a:ext cx="3171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5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(category_1)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category_1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정확한 정보가 주어지지 않은 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N, Y 2</a:t>
            </a:r>
            <a:r>
              <a:rPr lang="ko-KR" altLang="en-US" sz="1200" dirty="0">
                <a:solidFill>
                  <a:schemeClr val="tx1"/>
                </a:solidFill>
              </a:rPr>
              <a:t>종류 값으로 구성됨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분포는 </a:t>
            </a:r>
            <a:r>
              <a:rPr lang="en-US" altLang="ko-KR" sz="1200" dirty="0">
                <a:solidFill>
                  <a:schemeClr val="tx1"/>
                </a:solidFill>
              </a:rPr>
              <a:t>N&gt;Y </a:t>
            </a:r>
            <a:r>
              <a:rPr lang="ko-KR" altLang="en-US" sz="1200" dirty="0">
                <a:solidFill>
                  <a:schemeClr val="tx1"/>
                </a:solidFill>
              </a:rPr>
              <a:t>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NA</a:t>
            </a:r>
            <a:r>
              <a:rPr lang="ko-KR" altLang="en-US" sz="1200" dirty="0">
                <a:solidFill>
                  <a:schemeClr val="tx1"/>
                </a:solidFill>
              </a:rPr>
              <a:t>값 </a:t>
            </a:r>
            <a:r>
              <a:rPr lang="en-US" altLang="ko-KR" sz="1200" dirty="0">
                <a:solidFill>
                  <a:schemeClr val="tx1"/>
                </a:solidFill>
              </a:rPr>
              <a:t>178159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전체의 </a:t>
            </a:r>
            <a:r>
              <a:rPr lang="en-US" altLang="ko-KR" sz="1200" dirty="0">
                <a:solidFill>
                  <a:schemeClr val="tx1"/>
                </a:solidFill>
              </a:rPr>
              <a:t>0.6%)</a:t>
            </a:r>
            <a:r>
              <a:rPr lang="ko-KR" altLang="en-US" sz="1200" dirty="0">
                <a:solidFill>
                  <a:schemeClr val="tx1"/>
                </a:solidFill>
              </a:rPr>
              <a:t> 존재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A2CA3DA-F599-46C2-9729-9EBA096F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72" y="1203115"/>
            <a:ext cx="3171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7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merchant_category_id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24128" y="1059582"/>
            <a:ext cx="2799928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merchant_category_id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상점 카테고리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327 </a:t>
            </a:r>
            <a:r>
              <a:rPr lang="ko-KR" altLang="en-US" sz="1200" dirty="0">
                <a:solidFill>
                  <a:schemeClr val="tx1"/>
                </a:solidFill>
              </a:rPr>
              <a:t>종류가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1&lt;=</a:t>
            </a:r>
            <a:r>
              <a:rPr lang="ko-KR" altLang="en-US" sz="1200" dirty="0">
                <a:solidFill>
                  <a:schemeClr val="tx1"/>
                </a:solidFill>
              </a:rPr>
              <a:t>값 개수 범위</a:t>
            </a:r>
            <a:r>
              <a:rPr lang="en-US" altLang="ko-KR" sz="1200" dirty="0">
                <a:solidFill>
                  <a:schemeClr val="tx1"/>
                </a:solidFill>
              </a:rPr>
              <a:t>&lt;=5554009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이 존재하는데 이는 </a:t>
            </a:r>
            <a:r>
              <a:rPr lang="ko-KR" altLang="en-US" sz="1200" dirty="0" err="1">
                <a:solidFill>
                  <a:schemeClr val="tx1"/>
                </a:solidFill>
              </a:rPr>
              <a:t>결측치로</a:t>
            </a:r>
            <a:r>
              <a:rPr lang="ko-KR" altLang="en-US" sz="1200" dirty="0">
                <a:solidFill>
                  <a:schemeClr val="tx1"/>
                </a:solidFill>
              </a:rPr>
              <a:t> 추정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C1059-3E0F-4C3F-B169-6AAC7E0BC729}"/>
              </a:ext>
            </a:extLst>
          </p:cNvPr>
          <p:cNvGraphicFramePr>
            <a:graphicFrameLocks noGrp="1"/>
          </p:cNvGraphicFramePr>
          <p:nvPr/>
        </p:nvGraphicFramePr>
        <p:xfrm>
          <a:off x="1331640" y="1109103"/>
          <a:ext cx="3498828" cy="3192892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731966051"/>
                    </a:ext>
                  </a:extLst>
                </a:gridCol>
                <a:gridCol w="1554612">
                  <a:extLst>
                    <a:ext uri="{9D8B030D-6E8A-4147-A177-3AD203B41FA5}">
                      <a16:colId xmlns:a16="http://schemas.microsoft.com/office/drawing/2014/main" val="1675401796"/>
                    </a:ext>
                  </a:extLst>
                </a:gridCol>
              </a:tblGrid>
              <a:tr h="16650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err="1">
                          <a:effectLst/>
                        </a:rPr>
                        <a:t>merchant_category_id</a:t>
                      </a:r>
                      <a:endParaRPr lang="en-US" sz="1300" b="1" dirty="0">
                        <a:effectLst/>
                      </a:endParaRP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개수</a:t>
                      </a:r>
                    </a:p>
                  </a:txBody>
                  <a:tcPr marL="66550" marR="66550" marT="33275" marB="3327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8284576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705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dirty="0">
                          <a:effectLst/>
                        </a:rPr>
                        <a:t>5554009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71138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307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3057930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33590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278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2254227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73979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80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1929413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64936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367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1608239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2003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...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...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37995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311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04497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322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80315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882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54054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86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dirty="0">
                          <a:effectLst/>
                        </a:rPr>
                        <a:t>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87087"/>
                  </a:ext>
                </a:extLst>
              </a:tr>
              <a:tr h="2662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>
                          <a:effectLst/>
                        </a:rPr>
                        <a:t>687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dirty="0">
                          <a:effectLst/>
                        </a:rPr>
                        <a:t>1</a:t>
                      </a:r>
                    </a:p>
                  </a:txBody>
                  <a:tcPr marL="66550" marR="66550" marT="33275" marB="33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5967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492D20DA-27B1-4171-99A5-B3B63ECE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4333088"/>
            <a:ext cx="16916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327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× 1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columns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0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subsector_id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24128" y="1059582"/>
            <a:ext cx="2799928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subsector_category_id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세부 지역 카테고리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41 </a:t>
            </a:r>
            <a:r>
              <a:rPr lang="ko-KR" altLang="en-US" sz="1200" dirty="0">
                <a:solidFill>
                  <a:schemeClr val="tx1"/>
                </a:solidFill>
              </a:rPr>
              <a:t>종류가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124&lt;=</a:t>
            </a:r>
            <a:r>
              <a:rPr lang="ko-KR" altLang="en-US" sz="1200" dirty="0">
                <a:solidFill>
                  <a:schemeClr val="tx1"/>
                </a:solidFill>
              </a:rPr>
              <a:t>값 개수 범위</a:t>
            </a:r>
            <a:r>
              <a:rPr lang="en-US" altLang="ko-KR" sz="1200" dirty="0">
                <a:solidFill>
                  <a:schemeClr val="tx1"/>
                </a:solidFill>
              </a:rPr>
              <a:t>&lt;=5594146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이 존재</a:t>
            </a:r>
            <a:r>
              <a:rPr lang="en-US" altLang="ko-KR" sz="1200" dirty="0">
                <a:solidFill>
                  <a:schemeClr val="tx1"/>
                </a:solidFill>
              </a:rPr>
              <a:t>(2252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하며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결측치로</a:t>
            </a:r>
            <a:r>
              <a:rPr lang="ko-KR" altLang="en-US" sz="1200" dirty="0">
                <a:solidFill>
                  <a:schemeClr val="tx1"/>
                </a:solidFill>
              </a:rPr>
              <a:t> 추정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BFFE8D9-EE23-474B-8178-CC35B0C9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8" y="1025678"/>
            <a:ext cx="5092700" cy="365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6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purchase_amout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724128" y="1059582"/>
            <a:ext cx="2799928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purchase_amout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표준화된 </a:t>
            </a:r>
            <a:r>
              <a:rPr lang="ko-KR" altLang="en-US" sz="1200" dirty="0" err="1">
                <a:solidFill>
                  <a:schemeClr val="tx1"/>
                </a:solidFill>
              </a:rPr>
              <a:t>구매량</a:t>
            </a:r>
            <a:r>
              <a:rPr lang="ko-KR" altLang="en-US" sz="1200" dirty="0">
                <a:solidFill>
                  <a:schemeClr val="tx1"/>
                </a:solidFill>
              </a:rPr>
              <a:t> 변수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-0.746...&lt;=</a:t>
            </a:r>
            <a:r>
              <a:rPr lang="ko-KR" altLang="en-US" sz="1200" dirty="0">
                <a:solidFill>
                  <a:schemeClr val="tx1"/>
                </a:solidFill>
              </a:rPr>
              <a:t>값 범위</a:t>
            </a:r>
            <a:r>
              <a:rPr lang="en-US" altLang="ko-KR" sz="1200" dirty="0">
                <a:solidFill>
                  <a:schemeClr val="tx1"/>
                </a:solidFill>
              </a:rPr>
              <a:t>&lt;=6010603.97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값은 데이터 해당 기간 중 환불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구매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라서 일어난 것으로 보임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어떤 표준화를 한 것인지는 모르나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그 과정에서 소수점이 발생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값 변경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제거에 대한 선택 필요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D09DCE-D868-4981-8FEC-212ABA0C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2425141"/>
            <a:ext cx="49482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9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city_id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436096" y="1059582"/>
            <a:ext cx="308796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city_id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도시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변수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종류는 </a:t>
            </a:r>
            <a:r>
              <a:rPr lang="en-US" altLang="ko-KR" sz="1200" dirty="0">
                <a:solidFill>
                  <a:schemeClr val="tx1"/>
                </a:solidFill>
              </a:rPr>
              <a:t>308</a:t>
            </a:r>
            <a:r>
              <a:rPr lang="ko-KR" altLang="en-US" sz="1200" dirty="0">
                <a:solidFill>
                  <a:schemeClr val="tx1"/>
                </a:solidFill>
              </a:rPr>
              <a:t>가지이며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45&lt;=</a:t>
            </a:r>
            <a:r>
              <a:rPr lang="ko-KR" altLang="en-US" sz="1200" dirty="0">
                <a:solidFill>
                  <a:schemeClr val="tx1"/>
                </a:solidFill>
              </a:rPr>
              <a:t>값 개수 범위</a:t>
            </a:r>
            <a:r>
              <a:rPr lang="en-US" altLang="ko-KR" sz="1200" dirty="0">
                <a:solidFill>
                  <a:schemeClr val="tx1"/>
                </a:solidFill>
              </a:rPr>
              <a:t>&lt;=4835441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값은 </a:t>
            </a:r>
            <a:r>
              <a:rPr lang="ko-KR" altLang="en-US" sz="1200" dirty="0" err="1">
                <a:solidFill>
                  <a:schemeClr val="tx1"/>
                </a:solidFill>
              </a:rPr>
              <a:t>결측치로</a:t>
            </a:r>
            <a:r>
              <a:rPr lang="ko-KR" altLang="en-US" sz="1200" dirty="0">
                <a:solidFill>
                  <a:schemeClr val="tx1"/>
                </a:solidFill>
              </a:rPr>
              <a:t> 추정됨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BA75B5D2-9948-4B6B-B883-A2261F2A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21" y="1240454"/>
            <a:ext cx="34194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5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state_id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5A238-B67B-4600-9954-BD9C5354DCEF}"/>
              </a:ext>
            </a:extLst>
          </p:cNvPr>
          <p:cNvSpPr/>
          <p:nvPr/>
        </p:nvSpPr>
        <p:spPr>
          <a:xfrm>
            <a:off x="5436096" y="1059582"/>
            <a:ext cx="308796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state_id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주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변수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종류는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가지이며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7233&lt;=</a:t>
            </a:r>
            <a:r>
              <a:rPr lang="ko-KR" altLang="en-US" sz="1200" dirty="0">
                <a:solidFill>
                  <a:schemeClr val="tx1"/>
                </a:solidFill>
              </a:rPr>
              <a:t>값 개수 범위</a:t>
            </a:r>
            <a:r>
              <a:rPr lang="en-US" altLang="ko-KR" sz="1200" dirty="0">
                <a:solidFill>
                  <a:schemeClr val="tx1"/>
                </a:solidFill>
              </a:rPr>
              <a:t>&lt;=10568881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값은 </a:t>
            </a:r>
            <a:r>
              <a:rPr lang="ko-KR" altLang="en-US" sz="1200" dirty="0" err="1">
                <a:solidFill>
                  <a:schemeClr val="tx1"/>
                </a:solidFill>
              </a:rPr>
              <a:t>결측치로</a:t>
            </a:r>
            <a:r>
              <a:rPr lang="ko-KR" altLang="en-US" sz="1200" dirty="0">
                <a:solidFill>
                  <a:schemeClr val="tx1"/>
                </a:solidFill>
              </a:rPr>
              <a:t> 추정됨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D28AB925-D246-4A20-86A5-B22723C9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9" y="1050575"/>
            <a:ext cx="483452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(category_2)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98FFE-E37C-49B3-BCFF-87E16436735F}"/>
              </a:ext>
            </a:extLst>
          </p:cNvPr>
          <p:cNvCxnSpPr/>
          <p:nvPr/>
        </p:nvCxnSpPr>
        <p:spPr>
          <a:xfrm>
            <a:off x="603176" y="4659982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>
            <a:extLst>
              <a:ext uri="{FF2B5EF4-FFF2-40B4-BE49-F238E27FC236}">
                <a16:creationId xmlns:a16="http://schemas.microsoft.com/office/drawing/2014/main" id="{839995BF-D71A-48FF-8CEB-86A82D48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7841"/>
            <a:ext cx="31718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A6452A-9FFA-4A58-82DA-A25798AB1E72}"/>
              </a:ext>
            </a:extLst>
          </p:cNvPr>
          <p:cNvSpPr/>
          <p:nvPr/>
        </p:nvSpPr>
        <p:spPr>
          <a:xfrm>
            <a:off x="5796136" y="1059582"/>
            <a:ext cx="2727920" cy="3493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category_2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정확한 정보가 주어지지 않은 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1.0 ~5.0 5</a:t>
            </a:r>
            <a:r>
              <a:rPr lang="ko-KR" altLang="en-US" sz="1200" dirty="0">
                <a:solidFill>
                  <a:schemeClr val="tx1"/>
                </a:solidFill>
              </a:rPr>
              <a:t>종류의 값으로 구성됨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분포는 </a:t>
            </a:r>
            <a:r>
              <a:rPr lang="en-US" altLang="ko-KR" sz="1200" dirty="0">
                <a:solidFill>
                  <a:schemeClr val="tx1"/>
                </a:solidFill>
              </a:rPr>
              <a:t>1.0&gt; 3.0 &gt; 5.0 &gt; 4.0 &gt; 2.0 </a:t>
            </a:r>
            <a:r>
              <a:rPr lang="ko-KR" altLang="en-US" sz="1200" dirty="0">
                <a:solidFill>
                  <a:schemeClr val="tx1"/>
                </a:solidFill>
              </a:rPr>
              <a:t>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9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EDA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확인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(merchants)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587974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FCCFBF-749B-445F-A614-2C21CFC3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96557"/>
              </p:ext>
            </p:extLst>
          </p:nvPr>
        </p:nvGraphicFramePr>
        <p:xfrm>
          <a:off x="1367170" y="1016095"/>
          <a:ext cx="6409659" cy="344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603">
                  <a:extLst>
                    <a:ext uri="{9D8B030D-6E8A-4147-A177-3AD203B41FA5}">
                      <a16:colId xmlns:a16="http://schemas.microsoft.com/office/drawing/2014/main" val="1977585778"/>
                    </a:ext>
                  </a:extLst>
                </a:gridCol>
                <a:gridCol w="4483056">
                  <a:extLst>
                    <a:ext uri="{9D8B030D-6E8A-4147-A177-3AD203B41FA5}">
                      <a16:colId xmlns:a16="http://schemas.microsoft.com/office/drawing/2014/main" val="1997644974"/>
                    </a:ext>
                  </a:extLst>
                </a:gridCol>
              </a:tblGrid>
              <a:tr h="1357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merchants.csv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0452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186550547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Columns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067466025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merchant_id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446071556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merchant_group_id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상점 그룹 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761022664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merchant_category_id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카테고리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897584109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subsector_id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카테고리 그룹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666749264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numerical_1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 수 없음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053965150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numerical_2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 수 없음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548935836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category_1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카테고리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61753212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most_recent_sales_range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active</a:t>
                      </a:r>
                      <a:r>
                        <a:rPr lang="ko-KR" altLang="en-US" sz="700" u="none" strike="noStrike" dirty="0">
                          <a:effectLst/>
                        </a:rPr>
                        <a:t> 월 수입 범위</a:t>
                      </a:r>
                      <a:r>
                        <a:rPr lang="en-US" sz="700" u="none" strike="noStrike" dirty="0">
                          <a:effectLst/>
                        </a:rPr>
                        <a:t>--&gt; A &gt; B &gt; C &gt; D &gt; 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42930559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most_recent_purchases_range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최근</a:t>
                      </a:r>
                      <a:r>
                        <a:rPr lang="en-US" altLang="ko-KR" sz="700" u="none" strike="noStrike" dirty="0">
                          <a:effectLst/>
                        </a:rPr>
                        <a:t> active</a:t>
                      </a:r>
                      <a:r>
                        <a:rPr lang="ko-KR" altLang="en-US" sz="700" u="none" strike="noStrike" dirty="0">
                          <a:effectLst/>
                        </a:rPr>
                        <a:t> 월 거래 건수 범위 </a:t>
                      </a:r>
                      <a:r>
                        <a:rPr lang="en-US" sz="700" u="none" strike="noStrike" dirty="0">
                          <a:effectLst/>
                        </a:rPr>
                        <a:t>--&gt; A &gt; B &gt; C &gt; D &gt; 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435378846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avg_sales_lag3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간의 월 평균 수입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수입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303975557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avg_purchases_lag3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달 간의 월 평균 거래 건수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월 거래 건수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42752154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active_months_lag3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거래량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049257049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avg_sales_lag6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간의 월 평균 수입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수입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408520104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avg_purchases_lag6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달 간의 월 평균 거래 건수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월 거래 건수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94162385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active_months_lag6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거래량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93050868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avg_sales_lag12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거래량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3808306217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avg_purchases_lag12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간의 월 평균 수입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수입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69253471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active_months_lag12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달 간의 월 평균 거래 건수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월 거래 건수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591984999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category_4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카테고리</a:t>
                      </a:r>
                      <a:r>
                        <a:rPr lang="en-US" altLang="ko-KR" sz="700" u="none" strike="noStrike" dirty="0">
                          <a:effectLst/>
                        </a:rPr>
                        <a:t>_4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92540624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city_id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도시</a:t>
                      </a:r>
                      <a:r>
                        <a:rPr lang="en-US" altLang="ko-KR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55760038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state_id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200867342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category_2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카테고리</a:t>
                      </a:r>
                      <a:r>
                        <a:rPr lang="en-US" altLang="ko-KR" sz="700" u="none" strike="noStrike" dirty="0">
                          <a:effectLst/>
                        </a:rPr>
                        <a:t>_2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71" marR="6171" marT="6171" marB="0" anchor="b"/>
                </a:tc>
                <a:extLst>
                  <a:ext uri="{0D108BD9-81ED-4DB2-BD59-A6C34878D82A}">
                    <a16:rowId xmlns:a16="http://schemas.microsoft.com/office/drawing/2014/main" val="135056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56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 및 평가 척도확인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C6FF3B-38E9-4766-8226-9A8629556B40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53F147-1D58-4E68-AF61-95AD88C7C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243FD2-2065-49DC-9FE7-BA031E30DA0E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697" t="22118" r="10127" b="26273"/>
          <a:stretch>
            <a:fillRect/>
          </a:stretch>
        </p:blipFill>
        <p:spPr bwMode="auto">
          <a:xfrm>
            <a:off x="7380312" y="51470"/>
            <a:ext cx="1656184" cy="4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8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697" t="22118" r="10127" b="26273"/>
          <a:stretch>
            <a:fillRect/>
          </a:stretch>
        </p:blipFill>
        <p:spPr bwMode="auto">
          <a:xfrm>
            <a:off x="7380312" y="51470"/>
            <a:ext cx="1656184" cy="4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및 평가 척도확인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0257" y="3818687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4"/>
          <p:cNvSpPr txBox="1"/>
          <p:nvPr/>
        </p:nvSpPr>
        <p:spPr>
          <a:xfrm>
            <a:off x="892943" y="3854751"/>
            <a:ext cx="735811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카드 고객별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card_id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충성도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(target)</a:t>
            </a: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예측 </a:t>
            </a:r>
            <a:r>
              <a:rPr lang="en-US" altLang="ko-KR" sz="1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Regresssion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card_id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(unique) +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각종변수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거래일자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상점 정보 등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종속변수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target(customer loyalty, +/0/-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존재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연속형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종속변수가 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categorical</a:t>
            </a:r>
            <a:r>
              <a:rPr lang="ko-KR" altLang="en-US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아닌 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continuous</a:t>
            </a:r>
            <a:r>
              <a:rPr lang="ko-KR" altLang="en-US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임을 주의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따라서 분석은 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regression</a:t>
            </a:r>
            <a:r>
              <a:rPr lang="ko-KR" altLang="en-US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진행</a:t>
            </a:r>
            <a:r>
              <a:rPr lang="en-US" altLang="ko-KR" sz="1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511141-8C64-4E42-991A-B18BBD885D89}"/>
              </a:ext>
            </a:extLst>
          </p:cNvPr>
          <p:cNvSpPr/>
          <p:nvPr/>
        </p:nvSpPr>
        <p:spPr>
          <a:xfrm>
            <a:off x="1712599" y="1088116"/>
            <a:ext cx="2406434" cy="4320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 고객 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50EBC8-5E5F-47B0-B8DF-FFE58B691CDB}"/>
              </a:ext>
            </a:extLst>
          </p:cNvPr>
          <p:cNvSpPr/>
          <p:nvPr/>
        </p:nvSpPr>
        <p:spPr>
          <a:xfrm>
            <a:off x="5225073" y="1710638"/>
            <a:ext cx="2406434" cy="1904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0.5</a:t>
            </a:r>
          </a:p>
          <a:p>
            <a:pPr algn="ctr"/>
            <a:r>
              <a:rPr lang="ko-KR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endParaRPr lang="ko-KR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FCCDE3-1B5C-4CD7-B80F-4BCB075348D4}"/>
              </a:ext>
            </a:extLst>
          </p:cNvPr>
          <p:cNvSpPr/>
          <p:nvPr/>
        </p:nvSpPr>
        <p:spPr>
          <a:xfrm>
            <a:off x="5213566" y="1088116"/>
            <a:ext cx="2406434" cy="4320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 충성도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8255BD-5B65-4435-BC99-5E0E941B10C2}"/>
              </a:ext>
            </a:extLst>
          </p:cNvPr>
          <p:cNvSpPr/>
          <p:nvPr/>
        </p:nvSpPr>
        <p:spPr>
          <a:xfrm>
            <a:off x="1712599" y="1710638"/>
            <a:ext cx="2406434" cy="1904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C_ID_9e8600711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C_ID_1c9f77086c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/>
            <a:r>
              <a:rPr lang="ko-KR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C_ID_07b20e9908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4BC24A-F430-4801-B2E5-7E69D318D72D}"/>
              </a:ext>
            </a:extLst>
          </p:cNvPr>
          <p:cNvCxnSpPr/>
          <p:nvPr/>
        </p:nvCxnSpPr>
        <p:spPr>
          <a:xfrm>
            <a:off x="3779912" y="2211710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A4741E-C97D-4DF2-9D22-FD49154CB8A2}"/>
              </a:ext>
            </a:extLst>
          </p:cNvPr>
          <p:cNvCxnSpPr/>
          <p:nvPr/>
        </p:nvCxnSpPr>
        <p:spPr>
          <a:xfrm>
            <a:off x="3779912" y="264375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908B46-A5C2-48D1-955B-AB62BC503FBD}"/>
              </a:ext>
            </a:extLst>
          </p:cNvPr>
          <p:cNvCxnSpPr/>
          <p:nvPr/>
        </p:nvCxnSpPr>
        <p:spPr>
          <a:xfrm>
            <a:off x="3779912" y="3075806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372375-748C-4570-820A-22C75931A834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CD0BB74-707E-436D-89F2-72CF4D8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AD68AC-A5FD-4B77-BEEC-C2F0D11D10C6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및 평가 척도확인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평가척도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(RMSE)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1600" y="4767263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28BBF9-A355-4695-9AF5-DD8CA7A3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26" y="1240454"/>
            <a:ext cx="3041585" cy="880821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A2D0F9CC-3491-4747-92E0-E85A4495A6C1}"/>
              </a:ext>
            </a:extLst>
          </p:cNvPr>
          <p:cNvSpPr txBox="1"/>
          <p:nvPr/>
        </p:nvSpPr>
        <p:spPr>
          <a:xfrm>
            <a:off x="892943" y="2327169"/>
            <a:ext cx="7358114" cy="2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/>
              <a:t>Root Mean Squared Error : </a:t>
            </a:r>
            <a:r>
              <a:rPr lang="ko-KR" altLang="en-US" sz="1400" b="1" dirty="0" err="1"/>
              <a:t>잔차</a:t>
            </a:r>
            <a:r>
              <a:rPr lang="ko-KR" altLang="en-US" sz="1400" b="1" dirty="0"/>
              <a:t> 제곱의 합의 평균에 제곱근 씌운 값 </a:t>
            </a:r>
            <a:r>
              <a:rPr lang="en-US" altLang="ko-KR" sz="14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식</a:t>
            </a:r>
            <a:r>
              <a:rPr lang="en-US" altLang="ko-KR" sz="1200" b="1" dirty="0"/>
              <a:t> : sqrt {[(</a:t>
            </a:r>
            <a:r>
              <a:rPr lang="ko-KR" altLang="en-US" sz="1200" b="1" dirty="0" err="1"/>
              <a:t>실제치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예측치</a:t>
            </a:r>
            <a:r>
              <a:rPr lang="en-US" altLang="ko-KR" sz="1200" b="1" dirty="0"/>
              <a:t>)^2 </a:t>
            </a:r>
            <a:r>
              <a:rPr lang="ko-KR" altLang="en-US" sz="1200" b="1" dirty="0"/>
              <a:t>전체의 합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전체 개수</a:t>
            </a:r>
            <a:r>
              <a:rPr lang="en-US" altLang="ko-KR" sz="1200" b="1" dirty="0"/>
              <a:t>]} 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  </a:t>
            </a:r>
            <a:r>
              <a:rPr lang="en-US" altLang="ko-KR" sz="800" b="1" dirty="0"/>
              <a:t>※ MSE</a:t>
            </a:r>
            <a:r>
              <a:rPr lang="ko-KR" altLang="en-US" sz="800" b="1" dirty="0"/>
              <a:t>에 제곱근을 씌워 </a:t>
            </a:r>
            <a:r>
              <a:rPr lang="ko-KR" altLang="en-US" sz="800" b="1" dirty="0" err="1"/>
              <a:t>잔차</a:t>
            </a:r>
            <a:r>
              <a:rPr lang="ko-KR" altLang="en-US" sz="800" b="1" dirty="0"/>
              <a:t> 제곱으로 과대평가된 값을 어느정도 상쇄하려는 의도로 사용</a:t>
            </a:r>
            <a:endParaRPr lang="en-US" altLang="ko-KR" sz="800" b="1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본 </a:t>
            </a:r>
            <a:r>
              <a:rPr lang="en-US" altLang="ko-KR" sz="1200" b="1" dirty="0"/>
              <a:t>Competition</a:t>
            </a:r>
            <a:r>
              <a:rPr lang="ko-KR" altLang="en-US" sz="1200" b="1" dirty="0"/>
              <a:t>의 경우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각 해당하는 값은</a:t>
            </a:r>
            <a:endParaRPr lang="en-US" altLang="ko-KR" sz="1200" b="1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 - n: </a:t>
            </a:r>
            <a:r>
              <a:rPr lang="en-US" altLang="ko-KR" sz="1200" b="1" dirty="0" err="1"/>
              <a:t>card_id</a:t>
            </a:r>
            <a:r>
              <a:rPr lang="ko-KR" altLang="en-US" sz="1200" b="1" dirty="0"/>
              <a:t>의 전체 개수</a:t>
            </a:r>
            <a:r>
              <a:rPr lang="en-US" altLang="ko-KR" sz="1200" b="1" dirty="0"/>
              <a:t>(unique)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 - </a:t>
            </a:r>
            <a:r>
              <a:rPr lang="en-US" altLang="ko-KR" sz="1200" b="1" dirty="0" err="1"/>
              <a:t>yi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실제 </a:t>
            </a:r>
            <a:r>
              <a:rPr lang="en-US" altLang="ko-KR" sz="1200" b="1" dirty="0"/>
              <a:t>target(</a:t>
            </a:r>
            <a:r>
              <a:rPr lang="ko-KR" altLang="en-US" sz="1200" b="1" dirty="0"/>
              <a:t>충성도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값</a:t>
            </a:r>
            <a:endParaRPr lang="en-US" altLang="ko-KR" sz="1200" b="1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/>
              <a:t>- </a:t>
            </a:r>
            <a:r>
              <a:rPr lang="en-US" altLang="ko-KR" sz="1200" b="1" dirty="0" err="1"/>
              <a:t>yi</a:t>
            </a:r>
            <a:r>
              <a:rPr lang="en-US" altLang="ko-KR" sz="1200" b="1" dirty="0"/>
              <a:t>(hat): </a:t>
            </a:r>
            <a:r>
              <a:rPr lang="ko-KR" altLang="en-US" sz="1200" b="1" dirty="0"/>
              <a:t>예측한 </a:t>
            </a:r>
            <a:r>
              <a:rPr lang="en-US" altLang="ko-KR" sz="1200" b="1" dirty="0"/>
              <a:t>target(</a:t>
            </a:r>
            <a:r>
              <a:rPr lang="ko-KR" altLang="en-US" sz="1200" b="1" dirty="0"/>
              <a:t>충성도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값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E05432-F187-48A7-9A31-F84CB153A592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D84AC67-1ECA-4C8A-B167-AE190ABD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1212E7-C0ED-4F3C-BC97-257D82CC7002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0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구성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CC2C44-02F2-4E9A-B61E-C28CB11F7ABA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C27986-1DF3-4A58-B623-9B9497401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618083-73FA-42B4-AC60-92850A87FFED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5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구성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 확인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0257" y="3818687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4"/>
          <p:cNvSpPr txBox="1"/>
          <p:nvPr/>
        </p:nvSpPr>
        <p:spPr>
          <a:xfrm>
            <a:off x="892943" y="3854751"/>
            <a:ext cx="735811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종류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1) </a:t>
            </a:r>
            <a:r>
              <a:rPr lang="ko-KR" altLang="en-US" sz="1200" b="1" dirty="0"/>
              <a:t>카드</a:t>
            </a:r>
            <a:r>
              <a:rPr lang="en-US" altLang="ko-KR" sz="1200" b="1" dirty="0"/>
              <a:t>ID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Unique</a:t>
            </a:r>
            <a:r>
              <a:rPr lang="ko-KR" altLang="en-US" sz="1200" b="1" dirty="0"/>
              <a:t>로 한 카드 정보 데이터 </a:t>
            </a:r>
            <a:r>
              <a:rPr lang="en-US" altLang="ko-KR" sz="1200" b="1" dirty="0"/>
              <a:t>(train/test) 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2) </a:t>
            </a:r>
            <a:r>
              <a:rPr lang="ko-KR" altLang="en-US" sz="1200" b="1" dirty="0"/>
              <a:t>카드</a:t>
            </a:r>
            <a:r>
              <a:rPr lang="en-US" altLang="ko-KR" sz="1200" b="1" dirty="0"/>
              <a:t>ID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Unique</a:t>
            </a:r>
            <a:r>
              <a:rPr lang="ko-KR" altLang="en-US" sz="1200" b="1" dirty="0"/>
              <a:t>로 한 상점 거래 관련 데이터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historical_transactions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new_merchant_transactions</a:t>
            </a:r>
            <a:r>
              <a:rPr lang="en-US" altLang="ko-KR" sz="1200" b="1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3) </a:t>
            </a:r>
            <a:r>
              <a:rPr lang="ko-KR" altLang="en-US" sz="1200" b="1" dirty="0"/>
              <a:t>상점</a:t>
            </a:r>
            <a:r>
              <a:rPr lang="en-US" altLang="ko-KR" sz="1200" b="1" dirty="0"/>
              <a:t>ID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Unique</a:t>
            </a:r>
            <a:r>
              <a:rPr lang="ko-KR" altLang="en-US" sz="1200" b="1" dirty="0"/>
              <a:t>로 한 상점 정보 데이터 </a:t>
            </a:r>
            <a:r>
              <a:rPr lang="en-US" altLang="ko-KR" sz="1200" b="1" dirty="0"/>
              <a:t>(merchants)</a:t>
            </a:r>
            <a:endParaRPr lang="ko-KR" altLang="en-US" sz="1200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E998B1F-287B-4DBC-BC36-13FA36DD5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55862"/>
              </p:ext>
            </p:extLst>
          </p:nvPr>
        </p:nvGraphicFramePr>
        <p:xfrm>
          <a:off x="1524000" y="1131591"/>
          <a:ext cx="6096000" cy="2520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975812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0033898"/>
                    </a:ext>
                  </a:extLst>
                </a:gridCol>
              </a:tblGrid>
              <a:tr h="425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해당 데이터</a:t>
                      </a:r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(csv)</a:t>
                      </a:r>
                      <a:endParaRPr lang="ko-KR" altLang="en-US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03516"/>
                  </a:ext>
                </a:extLst>
              </a:tr>
              <a:tr h="698158"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카드 정보 데이터</a:t>
                      </a:r>
                      <a:endParaRPr lang="en-US" altLang="ko-KR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고객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ID,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첫 거래일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카테고리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충성도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 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train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test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4223"/>
                  </a:ext>
                </a:extLst>
              </a:tr>
              <a:tr h="698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2) </a:t>
                      </a:r>
                      <a:r>
                        <a:rPr lang="ko-KR" altLang="en-US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상점 거래 데이터</a:t>
                      </a:r>
                      <a:endParaRPr lang="en-US" altLang="ko-KR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구매일자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카드승인여부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도시 등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 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historical_transactions</a:t>
                      </a:r>
                      <a:endParaRPr lang="en-US" altLang="ko-KR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new_merchant_transactions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99590"/>
                  </a:ext>
                </a:extLst>
              </a:tr>
              <a:tr h="698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3) </a:t>
                      </a:r>
                      <a:r>
                        <a:rPr lang="ko-KR" altLang="en-US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상점 정보 데이터</a:t>
                      </a:r>
                      <a:endParaRPr lang="en-US" altLang="ko-KR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상점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ID,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평균 판매액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평균 판매량 등</a:t>
                      </a:r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merchants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99361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A9A52F-C173-4C4C-8EAF-E8FDD3BBD651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EA1B8EE-86C9-4E10-88F6-9D173603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65934-66B4-4D59-BAA6-5259B5F3AFF0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1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구성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병합 전략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0257" y="3818687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4"/>
          <p:cNvSpPr txBox="1"/>
          <p:nvPr/>
        </p:nvSpPr>
        <p:spPr>
          <a:xfrm>
            <a:off x="834233" y="3816295"/>
            <a:ext cx="763284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각 데이터의 </a:t>
            </a:r>
            <a:r>
              <a:rPr lang="en-US" altLang="ko-KR" sz="1200" b="1" dirty="0"/>
              <a:t>Unique Key</a:t>
            </a:r>
            <a:r>
              <a:rPr lang="ko-KR" altLang="en-US" sz="1200" b="1" dirty="0"/>
              <a:t>값을 이용한 </a:t>
            </a:r>
            <a:r>
              <a:rPr lang="en-US" altLang="ko-KR" sz="1200" b="1" dirty="0"/>
              <a:t>join</a:t>
            </a:r>
            <a:r>
              <a:rPr lang="ko-KR" altLang="en-US" sz="1200" b="1" dirty="0"/>
              <a:t>을 통해 데이터 병합 예정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 1) </a:t>
            </a:r>
            <a:r>
              <a:rPr lang="ko-KR" altLang="en-US" sz="1200" b="1" dirty="0"/>
              <a:t>상점 정보</a:t>
            </a:r>
            <a:r>
              <a:rPr lang="en-US" altLang="ko-KR" sz="1200" b="1" dirty="0"/>
              <a:t>(merchants) </a:t>
            </a:r>
            <a:r>
              <a:rPr lang="ko-KR" altLang="en-US" sz="1200" b="1" dirty="0"/>
              <a:t>→ 상점 거래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transacctions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는 </a:t>
            </a:r>
            <a:r>
              <a:rPr lang="en-US" altLang="ko-KR" sz="1200" b="1" dirty="0">
                <a:solidFill>
                  <a:srgbClr val="FF0000"/>
                </a:solidFill>
              </a:rPr>
              <a:t>‘</a:t>
            </a:r>
            <a:r>
              <a:rPr lang="en-US" altLang="ko-KR" sz="1200" b="1" dirty="0" err="1">
                <a:solidFill>
                  <a:srgbClr val="FF0000"/>
                </a:solidFill>
              </a:rPr>
              <a:t>merchant_id</a:t>
            </a:r>
            <a:r>
              <a:rPr lang="ko-KR" altLang="en-US" sz="1200" b="1" dirty="0">
                <a:solidFill>
                  <a:srgbClr val="FF0000"/>
                </a:solidFill>
              </a:rPr>
              <a:t>로</a:t>
            </a:r>
            <a:r>
              <a:rPr lang="en-US" altLang="ko-KR" sz="1200" b="1" dirty="0">
                <a:solidFill>
                  <a:srgbClr val="FF0000"/>
                </a:solidFill>
              </a:rPr>
              <a:t> join’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  2) 1)</a:t>
            </a:r>
            <a:r>
              <a:rPr lang="ko-KR" altLang="en-US" sz="1200" b="1" dirty="0"/>
              <a:t>의 병합된 상점 거래</a:t>
            </a:r>
            <a:r>
              <a:rPr lang="en-US" altLang="ko-KR" sz="1200" b="1" dirty="0"/>
              <a:t>(transactions) </a:t>
            </a:r>
            <a:r>
              <a:rPr lang="ko-KR" altLang="en-US" sz="1200" b="1" dirty="0"/>
              <a:t>→ 카드정보</a:t>
            </a:r>
            <a:r>
              <a:rPr lang="en-US" altLang="ko-KR" sz="1200" b="1" dirty="0"/>
              <a:t>(train/test)</a:t>
            </a:r>
            <a:r>
              <a:rPr lang="ko-KR" altLang="en-US" sz="1200" b="1" dirty="0"/>
              <a:t>는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‘</a:t>
            </a:r>
            <a:r>
              <a:rPr lang="en-US" altLang="ko-KR" sz="1200" b="1" dirty="0" err="1">
                <a:solidFill>
                  <a:srgbClr val="FF0000"/>
                </a:solidFill>
              </a:rPr>
              <a:t>card_id</a:t>
            </a:r>
            <a:r>
              <a:rPr lang="ko-KR" altLang="en-US" sz="1200" b="1" dirty="0">
                <a:solidFill>
                  <a:srgbClr val="FF0000"/>
                </a:solidFill>
              </a:rPr>
              <a:t>로 </a:t>
            </a:r>
            <a:r>
              <a:rPr lang="en-US" altLang="ko-KR" sz="1200" b="1" dirty="0">
                <a:solidFill>
                  <a:srgbClr val="FF0000"/>
                </a:solidFill>
              </a:rPr>
              <a:t>join’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만들어진 </a:t>
            </a:r>
            <a:r>
              <a:rPr lang="en-US" altLang="ko-KR" sz="1200" b="1" dirty="0"/>
              <a:t>train/test </a:t>
            </a:r>
            <a:r>
              <a:rPr lang="ko-KR" altLang="en-US" sz="1200" b="1" dirty="0"/>
              <a:t>데이터를 바탕으로 학습에 활용</a:t>
            </a:r>
            <a:r>
              <a:rPr lang="en-US" altLang="ko-KR" sz="1200" b="1" dirty="0"/>
              <a:t>(Baseline data for modeling)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FF80F8-DC99-4BDC-9EEA-A07B7F0AD965}"/>
              </a:ext>
            </a:extLst>
          </p:cNvPr>
          <p:cNvSpPr/>
          <p:nvPr/>
        </p:nvSpPr>
        <p:spPr>
          <a:xfrm>
            <a:off x="971600" y="1290359"/>
            <a:ext cx="2088232" cy="777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 거래 데이터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고객별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historical_transactions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new_merchant_transactions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※unique key : </a:t>
            </a:r>
            <a:r>
              <a:rPr lang="en-US" altLang="ko-KR" sz="8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card_id</a:t>
            </a:r>
            <a:endParaRPr lang="en-US" altLang="ko-KR" sz="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merchant_id</a:t>
            </a:r>
            <a:r>
              <a:rPr lang="en-US" altLang="ko-KR" sz="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6634AC-AEFE-4CCF-8ECC-2A95CB064351}"/>
              </a:ext>
            </a:extLst>
          </p:cNvPr>
          <p:cNvSpPr/>
          <p:nvPr/>
        </p:nvSpPr>
        <p:spPr>
          <a:xfrm>
            <a:off x="971600" y="2751147"/>
            <a:ext cx="2088232" cy="59651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 정보 데이터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상점별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merchants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※unique key : </a:t>
            </a:r>
            <a:r>
              <a:rPr lang="en-US" altLang="ko-KR" sz="8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merchant_id</a:t>
            </a:r>
            <a:endParaRPr lang="ko-KR" altLang="en-US" sz="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ABA121-0417-43B9-A039-79A745FB49F6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2015716" y="2067691"/>
            <a:ext cx="0" cy="6834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B14800-F646-494B-A1D0-14D33B288C09}"/>
              </a:ext>
            </a:extLst>
          </p:cNvPr>
          <p:cNvSpPr txBox="1"/>
          <p:nvPr/>
        </p:nvSpPr>
        <p:spPr>
          <a:xfrm>
            <a:off x="2015716" y="2253853"/>
            <a:ext cx="156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merchant_id</a:t>
            </a:r>
            <a:r>
              <a:rPr lang="ko-KR" altLang="en-US" sz="1200" b="1" dirty="0"/>
              <a:t>로 </a:t>
            </a:r>
            <a:r>
              <a:rPr lang="en-US" altLang="ko-KR" sz="1200" b="1" dirty="0"/>
              <a:t>join</a:t>
            </a:r>
            <a:endParaRPr lang="ko-KR" altLang="en-US" sz="12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F447F-3EA6-49E7-94B9-7050C14E213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059832" y="1679025"/>
            <a:ext cx="2524223" cy="55647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EDEC72-1D1A-4D5B-996F-2FC5366E7BAA}"/>
              </a:ext>
            </a:extLst>
          </p:cNvPr>
          <p:cNvSpPr txBox="1"/>
          <p:nvPr/>
        </p:nvSpPr>
        <p:spPr>
          <a:xfrm>
            <a:off x="3779912" y="1629120"/>
            <a:ext cx="118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card_id</a:t>
            </a:r>
            <a:r>
              <a:rPr lang="ko-KR" altLang="en-US" sz="1200" b="1" dirty="0"/>
              <a:t>로 </a:t>
            </a:r>
            <a:r>
              <a:rPr lang="en-US" altLang="ko-KR" sz="1200" b="1" dirty="0"/>
              <a:t>join</a:t>
            </a:r>
            <a:endParaRPr lang="ko-KR" altLang="en-US" sz="12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B5A921B-4AE6-4CEE-92FF-EB73DB5B8199}"/>
              </a:ext>
            </a:extLst>
          </p:cNvPr>
          <p:cNvGrpSpPr/>
          <p:nvPr/>
        </p:nvGrpSpPr>
        <p:grpSpPr>
          <a:xfrm>
            <a:off x="5257063" y="1390127"/>
            <a:ext cx="2592273" cy="1662710"/>
            <a:chOff x="5257063" y="1546976"/>
            <a:chExt cx="2592273" cy="16627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5205D7-E907-4A0C-A0DD-4C37B7943FE2}"/>
                </a:ext>
              </a:extLst>
            </p:cNvPr>
            <p:cNvSpPr/>
            <p:nvPr/>
          </p:nvSpPr>
          <p:spPr>
            <a:xfrm>
              <a:off x="5584055" y="1920146"/>
              <a:ext cx="1988656" cy="94441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카드 정보 데이터</a:t>
              </a:r>
              <a:endPara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(train/test)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※unique key : </a:t>
              </a:r>
              <a:r>
                <a:rPr lang="en-US" altLang="ko-KR" sz="1000" dirty="0" err="1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card_id</a:t>
              </a:r>
              <a:endPara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1B29422-E641-47F7-AB04-24BBE199B987}"/>
                </a:ext>
              </a:extLst>
            </p:cNvPr>
            <p:cNvSpPr/>
            <p:nvPr/>
          </p:nvSpPr>
          <p:spPr>
            <a:xfrm>
              <a:off x="5257063" y="1546976"/>
              <a:ext cx="2592273" cy="1662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C9E843-87CC-4E78-A1E2-C6E58B13B8EF}"/>
              </a:ext>
            </a:extLst>
          </p:cNvPr>
          <p:cNvSpPr txBox="1"/>
          <p:nvPr/>
        </p:nvSpPr>
        <p:spPr>
          <a:xfrm>
            <a:off x="5458914" y="3093113"/>
            <a:ext cx="21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학습을 위한 </a:t>
            </a:r>
            <a:r>
              <a:rPr lang="en-US" altLang="ko-KR" sz="1200" b="1" dirty="0"/>
              <a:t>Base Data </a:t>
            </a:r>
            <a:r>
              <a:rPr lang="ko-KR" altLang="en-US" sz="1200" b="1" dirty="0"/>
              <a:t>생성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B7E68F0-FC05-4D3D-814C-AC2EC0E355ED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B4DE47C-5377-4760-915A-87F8304D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4D941D6-55C2-444B-A3DA-55DE702C1608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58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EDA</a:t>
            </a:r>
            <a:endParaRPr lang="ko-KR" altLang="en-US" sz="4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CC2C44-02F2-4E9A-B61E-C28CB11F7ABA}"/>
              </a:ext>
            </a:extLst>
          </p:cNvPr>
          <p:cNvGrpSpPr/>
          <p:nvPr/>
        </p:nvGrpSpPr>
        <p:grpSpPr>
          <a:xfrm>
            <a:off x="5724128" y="123478"/>
            <a:ext cx="3312368" cy="467793"/>
            <a:chOff x="5616375" y="161234"/>
            <a:chExt cx="3528392" cy="46779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C27986-1DF3-4A58-B623-9B9497401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375" y="161234"/>
              <a:ext cx="467793" cy="46779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618083-73FA-42B4-AC60-92850A87FFED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Elo Merchant Category 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5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9370</TotalTime>
  <Words>2171</Words>
  <Application>Microsoft Office PowerPoint</Application>
  <PresentationFormat>화면 슬라이드 쇼(16:9)</PresentationFormat>
  <Paragraphs>582</Paragraphs>
  <Slides>31</Slides>
  <Notes>24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HY견고딕</vt:lpstr>
      <vt:lpstr>맑은 고딕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746</cp:revision>
  <dcterms:created xsi:type="dcterms:W3CDTF">2019-06-25T03:09:18Z</dcterms:created>
  <dcterms:modified xsi:type="dcterms:W3CDTF">2019-12-01T08:46:58Z</dcterms:modified>
</cp:coreProperties>
</file>