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9" r:id="rId3"/>
    <p:sldId id="317" r:id="rId4"/>
    <p:sldId id="351" r:id="rId5"/>
    <p:sldId id="354" r:id="rId6"/>
    <p:sldId id="350" r:id="rId7"/>
    <p:sldId id="361" r:id="rId8"/>
    <p:sldId id="356" r:id="rId9"/>
    <p:sldId id="355" r:id="rId10"/>
    <p:sldId id="352" r:id="rId11"/>
    <p:sldId id="357" r:id="rId12"/>
    <p:sldId id="358" r:id="rId13"/>
    <p:sldId id="360" r:id="rId14"/>
    <p:sldId id="359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33" r:id="rId25"/>
    <p:sldId id="315" r:id="rId26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4E"/>
    <a:srgbClr val="6EA1C3"/>
    <a:srgbClr val="62D686"/>
    <a:srgbClr val="33D363"/>
    <a:srgbClr val="B1DDDC"/>
    <a:srgbClr val="AC82EF"/>
    <a:srgbClr val="EAC36F"/>
    <a:srgbClr val="E9A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0" autoAdjust="0"/>
  </p:normalViewPr>
  <p:slideViewPr>
    <p:cSldViewPr>
      <p:cViewPr varScale="1">
        <p:scale>
          <a:sx n="84" d="100"/>
          <a:sy n="84" d="100"/>
        </p:scale>
        <p:origin x="102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80C4-73C5-4674-A847-69D46771660D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C7ED-48B3-44B2-846B-4AB3C6C660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1" tIns="47775" rIns="95551" bIns="47775" rtlCol="0"/>
          <a:lstStyle>
            <a:lvl1pPr algn="r">
              <a:defRPr sz="1200"/>
            </a:lvl1pPr>
          </a:lstStyle>
          <a:p>
            <a:fld id="{83938944-0393-494C-B277-6FD4F6A36AD2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5" rIns="95551" bIns="47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1" tIns="47775" rIns="95551" bIns="4777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5551" tIns="47775" rIns="95551" bIns="47775" rtlCol="0" anchor="b"/>
          <a:lstStyle>
            <a:lvl1pPr algn="r">
              <a:defRPr sz="1200"/>
            </a:lvl1pPr>
          </a:lstStyle>
          <a:p>
            <a:fld id="{8B173D12-9ED4-46DE-A20A-8F9442EE4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1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2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7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3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3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2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92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1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2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8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7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1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73D12-9ED4-46DE-A20A-8F9442EE43D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AB6-6C93-48AA-8725-419BF2DD527C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92ED-F941-444F-80E2-2342D35C8D1A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DBC4-35A2-46AD-A3EB-B478E52733FA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9CD6-8E39-47B3-8160-1FD13BAA6536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ABDD-D424-4314-82E3-98CF8BF46B17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A332-22F4-4539-AA6D-712F9CE956DF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657C-8741-4F94-BF64-44A01DC9B14E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80B5-EF16-467B-A832-F75A4790E921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835A-B1C4-4A77-9C75-750180ABCE00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8619-45D7-4663-9969-7B1996BC7125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4EC1-F681-4873-ACE6-462EA0C545FB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CA51-B485-46A4-883B-C4334ADAF762}" type="datetime1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55F3-B73F-46A6-8610-4ED2B737C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7624" y="1376242"/>
            <a:ext cx="6768752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Predict Future Sales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4011910"/>
            <a:ext cx="44644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2020.02.08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1FC6E8-21BD-410F-AC16-80777EF98B93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9ABA32F-2DC4-4076-91FD-32CF7D8DB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AB9045-E8AC-48EA-AB88-0ED065C83675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변환과 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분산이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자연 로그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지수함수 형태의 추세요인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표준 점수 </a:t>
                          </a:r>
                          <a:r>
                            <a:rPr lang="en-US" altLang="ko-KR" sz="1000" dirty="0"/>
                            <a:t>(standard </a:t>
                          </a:r>
                          <a:r>
                            <a:rPr lang="en-US" altLang="ko-KR" sz="1000" dirty="0" err="1"/>
                            <a:t>scroe</a:t>
                          </a:r>
                          <a:r>
                            <a:rPr lang="en-US" altLang="ko-KR" sz="1000" dirty="0"/>
                            <a:t>, Z-</a:t>
                          </a:r>
                          <a:r>
                            <a:rPr lang="en-US" altLang="ko-KR" sz="1000" dirty="0" err="1"/>
                            <a:t>val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데이터가 평균에서 얼마나 떨어져 있는지 표시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Z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altLang="ko-KR" sz="1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평활법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(Smoothing Method)</a:t>
                          </a:r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n</a:t>
                          </a:r>
                          <a:r>
                            <a:rPr lang="ko-KR" altLang="en-US" sz="1000" dirty="0"/>
                            <a:t>개의 데이터 평균으로 변환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 - </a:t>
                          </a:r>
                          <a:r>
                            <a:rPr lang="ko-KR" altLang="en-US" sz="1000" dirty="0"/>
                            <a:t>추세와 불규칙 요인으로 구성된 비계절성 시계열 자료에 적용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535787"/>
                  </p:ext>
                </p:extLst>
              </p:nvPr>
            </p:nvGraphicFramePr>
            <p:xfrm>
              <a:off x="1368731" y="1357471"/>
              <a:ext cx="6706088" cy="2428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적용 시기 및 적용법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483678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ko-KR" altLang="en-US" sz="1000" dirty="0"/>
                            <a:t>변환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(Transformation)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16735" r="-292" b="-4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차분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(Difference)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000" dirty="0"/>
                            <a:t>평균이 일정하지 않은 시계열에 적용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현 시점의 자료에서 전 시점의 자료를 빼는 것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일반 차분</a:t>
                          </a:r>
                          <a:r>
                            <a:rPr lang="en-US" altLang="ko-KR" sz="1000" dirty="0"/>
                            <a:t> (Regular difference) : </a:t>
                          </a:r>
                          <a:r>
                            <a:rPr lang="ko-KR" altLang="en-US" sz="1000" dirty="0"/>
                            <a:t>추세 요인 제거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계절 차분 </a:t>
                          </a:r>
                          <a:r>
                            <a:rPr lang="en-US" altLang="ko-KR" sz="1000" dirty="0"/>
                            <a:t>(Seasonal difference) : </a:t>
                          </a:r>
                          <a:r>
                            <a:rPr lang="ko-KR" altLang="en-US" sz="1000" dirty="0"/>
                            <a:t>계절성 요인 제거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3418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3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평활법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52F67F8-C8B7-4668-A7D7-3AC0BF6FD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95" y="1040833"/>
            <a:ext cx="2822290" cy="16923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B8B521-3073-4883-92B3-ED980573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94" y="2840508"/>
            <a:ext cx="2822291" cy="1704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0A988E-0115-4074-B3D3-1AA5839EE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75" y="1374172"/>
            <a:ext cx="3931425" cy="25391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5B39EA-E50D-43A1-9081-BB8EE451F9FB}"/>
              </a:ext>
            </a:extLst>
          </p:cNvPr>
          <p:cNvSpPr/>
          <p:nvPr/>
        </p:nvSpPr>
        <p:spPr>
          <a:xfrm>
            <a:off x="4716016" y="2355726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0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C61B4EF-130B-4C64-B4A9-D2C30860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9" y="1212601"/>
            <a:ext cx="3816424" cy="3061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9214BB-8AC6-4CF3-BD8D-B572052E5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528" y="1205252"/>
            <a:ext cx="3636912" cy="1366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7A5E3E-377B-4B6B-B21C-7AF65F060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528" y="2893334"/>
            <a:ext cx="3636912" cy="1366482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B4F018-7BAB-4791-96BD-90E62046B3DA}"/>
              </a:ext>
            </a:extLst>
          </p:cNvPr>
          <p:cNvSpPr/>
          <p:nvPr/>
        </p:nvSpPr>
        <p:spPr>
          <a:xfrm>
            <a:off x="4463480" y="2385887"/>
            <a:ext cx="432048" cy="5760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936913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29549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시계열에 영향을 주는 일반적인 요인을 시계열에서 분리해 분석하는 </a:t>
                          </a:r>
                          <a:r>
                            <a:rPr lang="ko-KR" altLang="en-US" sz="1000" dirty="0"/>
                            <a:t>방법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주로 </a:t>
                          </a:r>
                          <a:r>
                            <a:rPr lang="ko-KR" altLang="en-US" sz="1000" dirty="0" err="1"/>
                            <a:t>회귀분석적인</a:t>
                          </a:r>
                          <a:r>
                            <a:rPr lang="ko-KR" altLang="en-US" sz="1000" dirty="0"/>
                            <a:t> 방법을 사용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 err="1"/>
                            <a:t>분해식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altLang="ko-KR" sz="1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900" b="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</a:t>
                          </a:r>
                          <a:r>
                            <a:rPr lang="ko-KR" altLang="en-US" sz="900" dirty="0"/>
                            <a:t>경향</a:t>
                          </a:r>
                          <a:r>
                            <a:rPr lang="en-US" altLang="ko-KR" sz="900" dirty="0"/>
                            <a:t>(</a:t>
                          </a:r>
                          <a:r>
                            <a:rPr lang="ko-KR" altLang="en-US" sz="900" dirty="0"/>
                            <a:t>추세요인</a:t>
                          </a:r>
                          <a:r>
                            <a:rPr lang="en-US" altLang="ko-KR" sz="900" dirty="0"/>
                            <a:t>)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ko-KR" altLang="en-US" sz="900" b="0" i="1" smtClean="0">
                                  <a:latin typeface="Cambria Math" panose="02040503050406030204" pitchFamily="18" charset="0"/>
                                </a:rPr>
                                <m:t>계절요인</m:t>
                              </m:r>
                            </m:oMath>
                          </a14:m>
                          <a:r>
                            <a:rPr lang="en-US" altLang="ko-KR" sz="90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ko-KR" altLang="en-US" sz="900" dirty="0"/>
                            <a:t>순환요인</a:t>
                          </a:r>
                          <a:r>
                            <a:rPr lang="en-US" altLang="ko-KR" sz="900" baseline="0" dirty="0"/>
                            <a:t> /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: </a:t>
                          </a:r>
                          <a:r>
                            <a:rPr lang="ko-KR" altLang="en-US" sz="900" dirty="0"/>
                            <a:t>불규칙요인</a:t>
                          </a:r>
                          <a:r>
                            <a:rPr lang="en-US" altLang="ko-KR" sz="9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38">
                <a:extLst>
                  <a:ext uri="{FF2B5EF4-FFF2-40B4-BE49-F238E27FC236}">
                    <a16:creationId xmlns:a16="http://schemas.microsoft.com/office/drawing/2014/main" id="{292BA1D8-F3A1-4260-AC95-B4E4B28E7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265307"/>
                  </p:ext>
                </p:extLst>
              </p:nvPr>
            </p:nvGraphicFramePr>
            <p:xfrm>
              <a:off x="1167286" y="972942"/>
              <a:ext cx="7097460" cy="35502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7255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420205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676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모형 종류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설명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887244">
                    <a:tc>
                      <a:txBody>
                        <a:bodyPr/>
                        <a:lstStyle/>
                        <a:p>
                          <a:pPr marL="228600" indent="-228600" algn="ctr" latinLnBrk="1">
                            <a:buAutoNum type="arabicPeriod"/>
                          </a:pPr>
                          <a:r>
                            <a:rPr lang="ko-KR" altLang="en-US" sz="1000" dirty="0"/>
                            <a:t>자기회귀</a:t>
                          </a:r>
                          <a:r>
                            <a:rPr lang="en-US" altLang="ko-KR" sz="1000" dirty="0"/>
                            <a:t>(AR)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dirty="0"/>
                            <a:t>P </a:t>
                          </a:r>
                          <a:r>
                            <a:rPr lang="ko-KR" altLang="en-US" sz="1000" dirty="0"/>
                            <a:t>시점 전의 자료가 현재 자료에 영향을 줌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자기상관함수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빠르게 감소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부분자기함수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(PACF)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는 어느 시점에서 절단점을 가짐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여기서 </a:t>
                          </a:r>
                          <a:r>
                            <a:rPr lang="en-US" altLang="ko-KR" sz="1000" dirty="0"/>
                            <a:t>PACF</a:t>
                          </a:r>
                          <a:r>
                            <a:rPr lang="ko-KR" altLang="en-US" sz="1000" dirty="0"/>
                            <a:t>가 </a:t>
                          </a: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시점에서 절단점을 갖는 그래프라면 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시점 전의 자료 까지가 현재에 영향을 미치는 </a:t>
                          </a:r>
                          <a:r>
                            <a:rPr lang="en-US" altLang="ko-KR" sz="1000" dirty="0"/>
                            <a:t>AR(1) </a:t>
                          </a:r>
                          <a:r>
                            <a:rPr lang="ko-KR" altLang="en-US" sz="1000" dirty="0"/>
                            <a:t>모형이 됨</a:t>
                          </a:r>
                          <a:r>
                            <a:rPr lang="en-US" altLang="ko-KR" sz="1000" dirty="0"/>
                            <a:t>(ARIMA</a:t>
                          </a:r>
                          <a:r>
                            <a:rPr lang="ko-KR" altLang="en-US" sz="1000" dirty="0"/>
                            <a:t>와 연결하여 뒷장에서 추가 설명</a:t>
                          </a:r>
                          <a:r>
                            <a:rPr lang="en-US" altLang="ko-KR" sz="10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2. </a:t>
                          </a:r>
                          <a:r>
                            <a:rPr lang="ko-KR" altLang="en-US" sz="1000" dirty="0"/>
                            <a:t>이동평균</a:t>
                          </a:r>
                          <a:r>
                            <a:rPr lang="en-US" altLang="ko-KR" sz="1000" dirty="0"/>
                            <a:t>(MA)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유한한 개수의 백색잡음의 결합이므로 언제나 정상성을 만족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모형과는 반대로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모형에서 절단점을 갖고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PACF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가 빠르게 감소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54301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 err="1"/>
                            <a:t>자기회귀누적이동평균</a:t>
                          </a:r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(ARIMA(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)) </a:t>
                          </a:r>
                          <a:r>
                            <a:rPr lang="ko-KR" altLang="en-US" sz="1000" dirty="0"/>
                            <a:t>모형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비정상 시계열 모형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차분이나 변환을 통해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모형이나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이 둘을 합친 </a:t>
                          </a: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ARMA</a:t>
                          </a:r>
                          <a:r>
                            <a:rPr lang="ko-KR" altLang="en-US" sz="1000" b="1" dirty="0">
                              <a:solidFill>
                                <a:srgbClr val="FF0000"/>
                              </a:solidFill>
                            </a:rPr>
                            <a:t>모형으로 정상화 가능</a:t>
                          </a:r>
                          <a:endParaRPr lang="en-US" altLang="ko-KR" sz="10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000" dirty="0"/>
                            <a:t>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의 </a:t>
                          </a:r>
                          <a:r>
                            <a:rPr lang="en-US" altLang="ko-KR" sz="1000" dirty="0"/>
                            <a:t>d</a:t>
                          </a:r>
                          <a:r>
                            <a:rPr lang="ko-KR" altLang="en-US" sz="1000" dirty="0"/>
                            <a:t>번 차분한 시계열이 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 </a:t>
                          </a:r>
                          <a:r>
                            <a:rPr lang="ko-KR" altLang="en-US" sz="1000" dirty="0"/>
                            <a:t>모형이면 시계열 </a:t>
                          </a:r>
                          <a:r>
                            <a:rPr lang="en-US" altLang="ko-KR" sz="1000" dirty="0"/>
                            <a:t>Zn</a:t>
                          </a:r>
                          <a:r>
                            <a:rPr lang="ko-KR" altLang="en-US" sz="1000" dirty="0"/>
                            <a:t>은 차수가 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ko-KR" altLang="en-US" sz="1000" dirty="0"/>
                            <a:t>인 </a:t>
                          </a:r>
                          <a:r>
                            <a:rPr lang="en-US" altLang="ko-KR" sz="1000" dirty="0"/>
                            <a:t>ARIMA(</a:t>
                          </a:r>
                          <a:r>
                            <a:rPr lang="en-US" altLang="ko-KR" sz="1000" dirty="0" err="1"/>
                            <a:t>p,d,q</a:t>
                          </a:r>
                          <a:r>
                            <a:rPr lang="en-US" altLang="ko-KR" sz="1000" dirty="0"/>
                            <a:t>)</a:t>
                          </a:r>
                          <a:r>
                            <a:rPr lang="ko-KR" altLang="en-US" sz="1000" dirty="0"/>
                            <a:t>모형을 가진다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d=0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ARMA(</a:t>
                          </a:r>
                          <a:r>
                            <a:rPr lang="en-US" altLang="ko-KR" sz="1000" dirty="0" err="1"/>
                            <a:t>p,q</a:t>
                          </a:r>
                          <a:r>
                            <a:rPr lang="en-US" altLang="ko-KR" sz="1000" dirty="0"/>
                            <a:t>), </a:t>
                          </a:r>
                          <a:r>
                            <a:rPr lang="ko-KR" altLang="en-US" sz="1000" dirty="0"/>
                            <a:t>정상성 만족 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p=0 </a:t>
                          </a:r>
                          <a:r>
                            <a:rPr lang="ko-KR" altLang="en-US" sz="1000" dirty="0"/>
                            <a:t>→</a:t>
                          </a:r>
                          <a:r>
                            <a:rPr lang="en-US" altLang="ko-KR" sz="1000" dirty="0"/>
                            <a:t> IMA(</a:t>
                          </a:r>
                          <a:r>
                            <a:rPr lang="en-US" altLang="ko-KR" sz="1000" dirty="0" err="1"/>
                            <a:t>d,q</a:t>
                          </a:r>
                          <a:r>
                            <a:rPr lang="en-US" altLang="ko-KR" sz="1000" dirty="0"/>
                            <a:t>).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MA(q)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000" dirty="0"/>
                            <a:t>    - q=0 </a:t>
                          </a:r>
                          <a:r>
                            <a:rPr lang="ko-KR" altLang="en-US" sz="1000" dirty="0"/>
                            <a:t>→ </a:t>
                          </a:r>
                          <a:r>
                            <a:rPr lang="en-US" altLang="ko-KR" sz="1000" dirty="0"/>
                            <a:t>ARI(</a:t>
                          </a:r>
                          <a:r>
                            <a:rPr lang="en-US" altLang="ko-KR" sz="1000" dirty="0" err="1"/>
                            <a:t>p,d</a:t>
                          </a:r>
                          <a:r>
                            <a:rPr lang="en-US" altLang="ko-KR" sz="1000" dirty="0"/>
                            <a:t>), d</a:t>
                          </a:r>
                          <a:r>
                            <a:rPr lang="ko-KR" altLang="en-US" sz="1000" dirty="0"/>
                            <a:t>번 차분 시 </a:t>
                          </a:r>
                          <a:r>
                            <a:rPr lang="en-US" altLang="ko-KR" sz="1000" dirty="0"/>
                            <a:t>AR(p) </a:t>
                          </a:r>
                          <a:r>
                            <a:rPr lang="ko-KR" altLang="en-US" sz="1000" dirty="0"/>
                            <a:t>모형을 따름</a:t>
                          </a:r>
                          <a:endParaRPr lang="en-US" altLang="ko-KR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639439"/>
                      </a:ext>
                    </a:extLst>
                  </a:tr>
                  <a:tr h="688404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dirty="0"/>
                        </a:p>
                        <a:p>
                          <a:pPr algn="ctr" latinLnBrk="1"/>
                          <a:r>
                            <a:rPr lang="en-US" altLang="ko-KR" sz="1000" dirty="0"/>
                            <a:t>4. </a:t>
                          </a:r>
                          <a:r>
                            <a:rPr lang="ko-KR" altLang="en-US" sz="1000" dirty="0"/>
                            <a:t>분해 시계열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06" t="-416814" r="-275" b="-4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524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481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(ARIMA)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FFC266F4-26F3-4514-9FBE-0EB8BC0F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2" y="1538631"/>
            <a:ext cx="2071415" cy="206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632EF3D-9DA5-4A34-B57F-3C6DB9A1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3" y="1538631"/>
            <a:ext cx="2071415" cy="209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12F88-3D30-4A79-96BD-3B903D0EA722}"/>
              </a:ext>
            </a:extLst>
          </p:cNvPr>
          <p:cNvSpPr txBox="1"/>
          <p:nvPr/>
        </p:nvSpPr>
        <p:spPr>
          <a:xfrm>
            <a:off x="1369981" y="3630181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차분을 통해 정상성 만족</a:t>
            </a:r>
            <a:r>
              <a:rPr lang="en-US" altLang="ko-KR" sz="1200" dirty="0"/>
              <a:t>(1</a:t>
            </a:r>
            <a:r>
              <a:rPr lang="ko-KR" altLang="en-US" sz="1200" dirty="0"/>
              <a:t>번 차분한 결과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ARIMA(p,1,q) </a:t>
            </a:r>
            <a:r>
              <a:rPr lang="ko-KR" altLang="en-US" sz="1200" dirty="0"/>
              <a:t>가능하겠으니 </a:t>
            </a:r>
            <a:r>
              <a:rPr lang="en-US" altLang="ko-KR" sz="1200" dirty="0"/>
              <a:t>p</a:t>
            </a:r>
            <a:r>
              <a:rPr lang="ko-KR" altLang="en-US" sz="1200" dirty="0"/>
              <a:t>랑 </a:t>
            </a:r>
            <a:r>
              <a:rPr lang="en-US" altLang="ko-KR" sz="1200" dirty="0"/>
              <a:t>q</a:t>
            </a:r>
            <a:r>
              <a:rPr lang="ko-KR" altLang="en-US" sz="1200" dirty="0"/>
              <a:t>찾기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823F4BA-3CA3-46CB-BA36-94B95112CB06}"/>
              </a:ext>
            </a:extLst>
          </p:cNvPr>
          <p:cNvSpPr/>
          <p:nvPr/>
        </p:nvSpPr>
        <p:spPr>
          <a:xfrm>
            <a:off x="2616337" y="2499748"/>
            <a:ext cx="216024" cy="144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A48137-9D88-4A76-A21C-D7A56A26AACF}"/>
              </a:ext>
            </a:extLst>
          </p:cNvPr>
          <p:cNvGrpSpPr/>
          <p:nvPr/>
        </p:nvGrpSpPr>
        <p:grpSpPr>
          <a:xfrm>
            <a:off x="5298495" y="946750"/>
            <a:ext cx="3207026" cy="1408967"/>
            <a:chOff x="5298495" y="946750"/>
            <a:chExt cx="3207026" cy="1408967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75FC92F-3B4E-4AC2-A6ED-504ED689F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495" y="946750"/>
              <a:ext cx="3207026" cy="140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98A137-A59B-4075-A4E5-5E0271C158F1}"/>
                </a:ext>
              </a:extLst>
            </p:cNvPr>
            <p:cNvSpPr/>
            <p:nvPr/>
          </p:nvSpPr>
          <p:spPr>
            <a:xfrm>
              <a:off x="5940152" y="1691239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750AE-1AB6-4075-87A1-1BBEC8DFED84}"/>
                </a:ext>
              </a:extLst>
            </p:cNvPr>
            <p:cNvSpPr txBox="1"/>
            <p:nvPr/>
          </p:nvSpPr>
          <p:spPr>
            <a:xfrm>
              <a:off x="5910678" y="1146411"/>
              <a:ext cx="21483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2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ARMA(0,1)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1</a:t>
              </a:r>
            </a:p>
            <a:p>
              <a:endParaRPr lang="ko-KR" altLang="en-US" sz="1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1EE167-BFE2-4B09-9C1F-40DE35A4B61A}"/>
              </a:ext>
            </a:extLst>
          </p:cNvPr>
          <p:cNvGrpSpPr/>
          <p:nvPr/>
        </p:nvGrpSpPr>
        <p:grpSpPr>
          <a:xfrm>
            <a:off x="5307610" y="2386900"/>
            <a:ext cx="3207027" cy="1600380"/>
            <a:chOff x="5312705" y="2782220"/>
            <a:chExt cx="3207027" cy="160038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3DBACE0D-7090-4D47-B13A-C11EA493B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705" y="2782220"/>
              <a:ext cx="3207027" cy="160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A071C1-C1DA-43C1-9D94-C518C07EA474}"/>
                </a:ext>
              </a:extLst>
            </p:cNvPr>
            <p:cNvSpPr txBox="1"/>
            <p:nvPr/>
          </p:nvSpPr>
          <p:spPr>
            <a:xfrm>
              <a:off x="5843648" y="3013064"/>
              <a:ext cx="22188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PACF </a:t>
              </a:r>
              <a:r>
                <a:rPr lang="ko-KR" altLang="en-US" sz="1000" dirty="0"/>
                <a:t>값이 </a:t>
              </a:r>
              <a:r>
                <a:rPr lang="en-US" altLang="ko-KR" sz="1000" dirty="0"/>
                <a:t>LAG 4 </a:t>
              </a:r>
              <a:r>
                <a:rPr lang="ko-KR" altLang="en-US" sz="1000" dirty="0"/>
                <a:t>에서 </a:t>
              </a:r>
              <a:r>
                <a:rPr lang="ko-KR" altLang="en-US" sz="1000" dirty="0" err="1"/>
                <a:t>절단점</a:t>
              </a:r>
              <a:r>
                <a:rPr lang="ko-KR" altLang="en-US" sz="1000" dirty="0"/>
                <a:t> 가짐</a:t>
              </a:r>
              <a:endParaRPr lang="en-US" altLang="ko-KR" sz="1000" dirty="0"/>
            </a:p>
            <a:p>
              <a:r>
                <a:rPr lang="en-US" altLang="ko-KR" sz="1000" dirty="0"/>
                <a:t>ARMA(3,0) </a:t>
              </a:r>
              <a:r>
                <a:rPr lang="ko-KR" altLang="en-US" sz="1000" dirty="0"/>
                <a:t>후보 </a:t>
              </a:r>
              <a:r>
                <a:rPr lang="en-US" altLang="ko-KR" sz="1000" dirty="0"/>
                <a:t>2</a:t>
              </a:r>
            </a:p>
            <a:p>
              <a:endParaRPr lang="ko-KR" altLang="en-US" sz="1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7ED155F-A626-4CF4-B7F5-E420C1FA513E}"/>
                </a:ext>
              </a:extLst>
            </p:cNvPr>
            <p:cNvSpPr/>
            <p:nvPr/>
          </p:nvSpPr>
          <p:spPr>
            <a:xfrm>
              <a:off x="6094909" y="3385901"/>
              <a:ext cx="154757" cy="344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76638" y="4038968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한번 차분했으므로 최종 후보는 </a:t>
            </a:r>
            <a:r>
              <a:rPr lang="en-US" altLang="ko-KR" sz="1000" dirty="0"/>
              <a:t>ARIMA(0,1,1)</a:t>
            </a:r>
            <a:r>
              <a:rPr lang="ko-KR" altLang="en-US" sz="1000" dirty="0"/>
              <a:t>과 </a:t>
            </a:r>
            <a:r>
              <a:rPr lang="en-US" altLang="ko-KR" sz="1000" dirty="0"/>
              <a:t>ARIMA(3,1,0)</a:t>
            </a:r>
          </a:p>
          <a:p>
            <a:r>
              <a:rPr lang="ko-KR" altLang="en-US" sz="1000" dirty="0" err="1"/>
              <a:t>파이썬에서</a:t>
            </a:r>
            <a:r>
              <a:rPr lang="ko-KR" altLang="en-US" sz="1000" dirty="0"/>
              <a:t> 알아서 찾아주는 </a:t>
            </a:r>
            <a:r>
              <a:rPr lang="en-US" altLang="ko-KR" sz="1000" dirty="0"/>
              <a:t>ARIMA </a:t>
            </a:r>
            <a:r>
              <a:rPr lang="ko-KR" altLang="en-US" sz="1000" dirty="0"/>
              <a:t>함수 이용하면</a:t>
            </a:r>
            <a:endParaRPr lang="en-US" altLang="ko-KR" sz="1000" dirty="0"/>
          </a:p>
          <a:p>
            <a:r>
              <a:rPr lang="en-US" altLang="ko-KR" sz="1000" dirty="0"/>
              <a:t>ARIMA(0,1,1)</a:t>
            </a:r>
            <a:r>
              <a:rPr lang="ko-KR" altLang="en-US" sz="1000" dirty="0"/>
              <a:t>이 최적으로 나온다</a:t>
            </a:r>
            <a:r>
              <a:rPr lang="en-US" altLang="ko-KR" sz="1000" dirty="0"/>
              <a:t>… </a:t>
            </a:r>
            <a:r>
              <a:rPr lang="ko-KR" altLang="en-US" sz="1000" dirty="0"/>
              <a:t>이걸로 </a:t>
            </a:r>
            <a:r>
              <a:rPr lang="ko-KR" altLang="en-US" sz="1000" dirty="0" err="1"/>
              <a:t>미래값</a:t>
            </a:r>
            <a:r>
              <a:rPr lang="ko-KR" altLang="en-US" sz="1000" dirty="0"/>
              <a:t> 예측하면 됨</a:t>
            </a:r>
          </a:p>
        </p:txBody>
      </p:sp>
    </p:spTree>
    <p:extLst>
      <p:ext uri="{BB962C8B-B14F-4D97-AF65-F5344CB8AC3E}">
        <p14:creationId xmlns:p14="http://schemas.microsoft.com/office/powerpoint/2010/main" val="270130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모형 적용 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시계열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/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시계열에 영향을 주는 요소들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앞서 언급한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요소</a:t>
                </a:r>
                <a:r>
                  <a:rPr lang="en-US" altLang="ko-KR" sz="1000" dirty="0"/>
                  <a:t>)</a:t>
                </a:r>
                <a:r>
                  <a:rPr lang="ko-KR" altLang="en-US" sz="1000" dirty="0"/>
                  <a:t>를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분해해서 보여주는 시계열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순환요인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요인의 </a:t>
                </a:r>
                <a:r>
                  <a:rPr lang="en-US" altLang="ko-KR" sz="1000" dirty="0"/>
                  <a:t>4</a:t>
                </a:r>
                <a:r>
                  <a:rPr lang="ko-KR" altLang="en-US" sz="1000" dirty="0"/>
                  <a:t>가지 이지만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 err="1"/>
                  <a:t>파이썬의</a:t>
                </a:r>
                <a:r>
                  <a:rPr lang="ko-KR" altLang="en-US" sz="1000" dirty="0"/>
                  <a:t> </a:t>
                </a:r>
                <a:r>
                  <a:rPr lang="en-US" altLang="ko-KR" sz="1000" dirty="0" err="1"/>
                  <a:t>statsmodels.api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패키지에는 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</a:t>
                </a:r>
                <a:r>
                  <a:rPr lang="en-US" altLang="ko-KR" sz="1000" dirty="0"/>
                  <a:t>(Trend)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계절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불규칙 요인 으로 그래프를 보여줌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/>
                  <a:t>model</a:t>
                </a:r>
                <a:r>
                  <a:rPr lang="ko-KR" altLang="en-US" sz="1000" dirty="0"/>
                  <a:t> 파라미터로는</a:t>
                </a:r>
                <a:endParaRPr lang="en-US" altLang="ko-KR" sz="1000" dirty="0"/>
              </a:p>
              <a:p>
                <a:r>
                  <a:rPr lang="en-US" altLang="ko-KR" sz="1000" dirty="0"/>
                  <a:t>  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:r>
                  <a:rPr lang="en-US" altLang="ko-KR" sz="1000" dirty="0"/>
                  <a:t>  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:endParaRPr lang="en-US" altLang="ko-KR" sz="1000" dirty="0"/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050F8-53C3-46A5-9D2B-F2E267C58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07" y="1858983"/>
                <a:ext cx="3816424" cy="2403543"/>
              </a:xfrm>
              <a:prstGeom prst="rect">
                <a:avLst/>
              </a:prstGeom>
              <a:blipFill>
                <a:blip r:embed="rId4"/>
                <a:stretch>
                  <a:fillRect b="-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분해 시계열</a:t>
            </a:r>
            <a:endParaRPr lang="en-US" altLang="ko-KR" sz="1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23F306-E5B5-4A1B-8F81-C0A6AC43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10" y="976892"/>
            <a:ext cx="3570784" cy="32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C39A34-FEBB-4017-BEA6-8AACAEE5EACB}"/>
              </a:ext>
            </a:extLst>
          </p:cNvPr>
          <p:cNvSpPr txBox="1"/>
          <p:nvPr/>
        </p:nvSpPr>
        <p:spPr>
          <a:xfrm>
            <a:off x="2123728" y="42414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statsmodels.api</a:t>
            </a:r>
            <a:r>
              <a:rPr lang="en-US" altLang="ko-KR" sz="1000" dirty="0"/>
              <a:t> </a:t>
            </a:r>
            <a:r>
              <a:rPr lang="ko-KR" altLang="en-US" sz="1000" dirty="0"/>
              <a:t>패키지 이용 </a:t>
            </a:r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실제 </a:t>
            </a:r>
            <a:r>
              <a:rPr lang="en-US" altLang="ko-KR" sz="1000" dirty="0"/>
              <a:t>observed</a:t>
            </a:r>
            <a:r>
              <a:rPr lang="ko-KR" altLang="en-US" sz="1000" dirty="0"/>
              <a:t>에서 수동 분해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406CD9-E40F-466D-86E3-43500FF135B7}"/>
              </a:ext>
            </a:extLst>
          </p:cNvPr>
          <p:cNvSpPr/>
          <p:nvPr/>
        </p:nvSpPr>
        <p:spPr>
          <a:xfrm>
            <a:off x="1907704" y="4345139"/>
            <a:ext cx="288032" cy="72005"/>
          </a:xfrm>
          <a:prstGeom prst="rect">
            <a:avLst/>
          </a:prstGeom>
          <a:solidFill>
            <a:srgbClr val="6EA1C3"/>
          </a:solidFill>
          <a:ln>
            <a:solidFill>
              <a:srgbClr val="6EA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AC254-97AE-4D70-AE59-3999B6A6323F}"/>
              </a:ext>
            </a:extLst>
          </p:cNvPr>
          <p:cNvSpPr/>
          <p:nvPr/>
        </p:nvSpPr>
        <p:spPr>
          <a:xfrm>
            <a:off x="1907704" y="4493369"/>
            <a:ext cx="288032" cy="72005"/>
          </a:xfrm>
          <a:prstGeom prst="rect">
            <a:avLst/>
          </a:prstGeom>
          <a:solidFill>
            <a:srgbClr val="FF9D4E"/>
          </a:solidFill>
          <a:ln>
            <a:solidFill>
              <a:srgbClr val="FF9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`1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진행내용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13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 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 포함관계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 시키려면 </a:t>
            </a:r>
            <a:r>
              <a:rPr lang="en-US" altLang="ko-KR" sz="1000" dirty="0"/>
              <a:t>test</a:t>
            </a:r>
            <a:r>
              <a:rPr lang="ko-KR" altLang="en-US" sz="1000" dirty="0"/>
              <a:t>쪽 </a:t>
            </a:r>
            <a:r>
              <a:rPr lang="en-US" altLang="ko-KR" sz="1000" dirty="0" err="1"/>
              <a:t>item_id</a:t>
            </a:r>
            <a:r>
              <a:rPr lang="ko-KR" altLang="en-US" sz="1000" dirty="0"/>
              <a:t>도 </a:t>
            </a:r>
            <a:r>
              <a:rPr lang="en-US" altLang="ko-KR" sz="1000" dirty="0"/>
              <a:t>train</a:t>
            </a:r>
            <a:r>
              <a:rPr lang="ko-KR" altLang="en-US" sz="1000" dirty="0"/>
              <a:t>에 다 있어야 되는데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train</a:t>
            </a:r>
            <a:r>
              <a:rPr lang="ko-KR" altLang="en-US" sz="1000" dirty="0"/>
              <a:t>에 </a:t>
            </a:r>
            <a:r>
              <a:rPr lang="en-US" altLang="ko-KR" sz="1000" dirty="0"/>
              <a:t>363</a:t>
            </a:r>
            <a:r>
              <a:rPr lang="ko-KR" altLang="en-US" sz="1000" dirty="0"/>
              <a:t>개가 없음</a:t>
            </a:r>
            <a:r>
              <a:rPr lang="en-US" altLang="ko-KR" sz="1000" dirty="0"/>
              <a:t>…. </a:t>
            </a:r>
            <a:r>
              <a:rPr lang="ko-KR" altLang="en-US" sz="1000" dirty="0"/>
              <a:t>이거 어떻게 </a:t>
            </a:r>
            <a:r>
              <a:rPr lang="ko-KR" altLang="en-US" sz="1000" dirty="0" err="1"/>
              <a:t>처리해야되는지</a:t>
            </a:r>
            <a:r>
              <a:rPr lang="ko-KR" altLang="en-US" sz="1000" dirty="0"/>
              <a:t> 보류</a:t>
            </a:r>
            <a:r>
              <a:rPr lang="en-US" altLang="ko-KR" sz="1000" dirty="0"/>
              <a:t>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test</a:t>
            </a:r>
            <a:r>
              <a:rPr lang="ko-KR" altLang="en-US" sz="1400" b="1" dirty="0"/>
              <a:t>의 </a:t>
            </a:r>
            <a:r>
              <a:rPr lang="en-US" altLang="ko-KR" sz="1400" b="1" dirty="0" err="1"/>
              <a:t>item_id</a:t>
            </a:r>
            <a:r>
              <a:rPr lang="ko-KR" altLang="en-US" sz="1400" b="1" dirty="0"/>
              <a:t>중 </a:t>
            </a:r>
            <a:r>
              <a:rPr lang="en-US" altLang="ko-KR" sz="1400" b="1" dirty="0"/>
              <a:t>363</a:t>
            </a:r>
            <a:r>
              <a:rPr lang="ko-KR" altLang="en-US" sz="1400" b="1" dirty="0"/>
              <a:t>개가 </a:t>
            </a:r>
            <a:r>
              <a:rPr lang="en-US" altLang="ko-KR" sz="1400" b="1" dirty="0"/>
              <a:t>train</a:t>
            </a:r>
            <a:r>
              <a:rPr lang="ko-KR" altLang="en-US" sz="1400" b="1" dirty="0"/>
              <a:t>에 없음</a:t>
            </a:r>
            <a:r>
              <a:rPr lang="en-US" altLang="ko-KR" sz="1400" b="1" dirty="0"/>
              <a:t>;;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24B88-5B34-4FAD-B7CB-52DF9E3C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28" y="1145516"/>
            <a:ext cx="3809611" cy="33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 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 열 확인 및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050F8-53C3-46A5-9D2B-F2E267C58786}"/>
              </a:ext>
            </a:extLst>
          </p:cNvPr>
          <p:cNvSpPr txBox="1"/>
          <p:nvPr/>
        </p:nvSpPr>
        <p:spPr>
          <a:xfrm>
            <a:off x="5008007" y="1858983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이상하게 중복인 열이 있음</a:t>
            </a:r>
            <a:r>
              <a:rPr lang="en-US" altLang="ko-KR" sz="1000" dirty="0"/>
              <a:t>…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일단 중복인 열들 중에서 하나만 남기고 제거 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0F285-CE37-405F-9144-EB5DB02648DB}"/>
              </a:ext>
            </a:extLst>
          </p:cNvPr>
          <p:cNvSpPr txBox="1"/>
          <p:nvPr/>
        </p:nvSpPr>
        <p:spPr>
          <a:xfrm>
            <a:off x="5006841" y="141013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중복열</a:t>
            </a:r>
            <a:r>
              <a:rPr lang="ko-KR" altLang="en-US" sz="1400" b="1" dirty="0"/>
              <a:t> 제거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DD48A-2546-49AD-BD89-A316EA72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89" y="1285749"/>
            <a:ext cx="4116312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 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item_category_id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dateime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na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요약통계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형태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CD783-38F3-41FC-BEA7-B7B858B6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73673"/>
            <a:ext cx="3023636" cy="3528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42B5AD-BE3A-40FD-A42F-250BEF9C0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37649"/>
            <a:ext cx="3744416" cy="32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A64056-FF30-4C62-B1F4-1265158D6695}"/>
              </a:ext>
            </a:extLst>
          </p:cNvPr>
          <p:cNvSpPr/>
          <p:nvPr/>
        </p:nvSpPr>
        <p:spPr>
          <a:xfrm>
            <a:off x="1511660" y="1490417"/>
            <a:ext cx="6120680" cy="2162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</a:t>
            </a: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(2020.02.02~08) 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진행내용</a:t>
            </a: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F9D1F4-5BAA-4BAC-9CBD-9912F1AF7B97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931AA7-F510-4919-998B-B916B6E93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F93293-B243-4BFF-B1BC-50F25ECB1155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97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 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ID(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shop_id,item_id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월 기준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date_block_num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통계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BF15B-A17D-44FE-87F9-BF6F61932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022847"/>
            <a:ext cx="6019799" cy="3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 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시각화로 대충의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BF651-72C2-4189-84FE-21C4CF1A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680" y="1037496"/>
            <a:ext cx="4141439" cy="35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 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dicky fuller test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통한 정상성 확인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1878B8-7250-41F6-9E0F-A0F3C3AA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95" y="1022847"/>
            <a:ext cx="5785842" cy="34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주차 진행내용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분해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시계열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4">
            <a:extLst>
              <a:ext uri="{FF2B5EF4-FFF2-40B4-BE49-F238E27FC236}">
                <a16:creationId xmlns:a16="http://schemas.microsoft.com/office/drawing/2014/main" id="{F7E047C6-09B1-4E68-B605-301F722A8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B86965-CE19-4257-A775-3F9DB64CDCA4}"/>
              </a:ext>
            </a:extLst>
          </p:cNvPr>
          <p:cNvGrpSpPr/>
          <p:nvPr/>
        </p:nvGrpSpPr>
        <p:grpSpPr>
          <a:xfrm>
            <a:off x="1017253" y="1108614"/>
            <a:ext cx="7083139" cy="3047307"/>
            <a:chOff x="1017253" y="1108614"/>
            <a:chExt cx="7247141" cy="33400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E959A7-D16F-4CA1-9C57-47ADF72DF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253" y="1108614"/>
              <a:ext cx="3689635" cy="33400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0817F4-6610-445D-9FBD-F47792A9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2005" y="1612582"/>
              <a:ext cx="3422389" cy="283605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/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2) “additive” : y=</a:t>
                </a:r>
                <a:r>
                  <a:rPr lang="en-US" altLang="ko-KR" sz="1000" dirty="0" err="1"/>
                  <a:t>t+s+r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합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4C82F6-27CE-40BF-95BA-7DBF242EB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13" y="4213172"/>
                <a:ext cx="3050956" cy="402995"/>
              </a:xfrm>
              <a:prstGeom prst="rect">
                <a:avLst/>
              </a:prstGeom>
              <a:blipFill>
                <a:blip r:embed="rId6"/>
                <a:stretch>
                  <a:fillRect r="-599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/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1) “multiplicative”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 y= t*s*r (</a:t>
                </a:r>
                <a:r>
                  <a:rPr lang="ko-KR" altLang="en-US" sz="1000" dirty="0"/>
                  <a:t>곱 모형</a:t>
                </a:r>
                <a:r>
                  <a:rPr lang="en-US" altLang="ko-KR" sz="1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</a:t>
                </a:r>
                <a:r>
                  <a:rPr lang="ko-KR" altLang="en-US" sz="1000" dirty="0"/>
                  <a:t> 추세</a:t>
                </a:r>
                <a:r>
                  <a:rPr lang="en-US" altLang="ko-KR" sz="1000" dirty="0"/>
                  <a:t>+</a:t>
                </a:r>
                <a:r>
                  <a:rPr lang="ko-KR" altLang="en-US" sz="1000" dirty="0"/>
                  <a:t>순환요인</a:t>
                </a:r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계절요인</m:t>
                    </m:r>
                  </m:oMath>
                </a14:m>
                <a:r>
                  <a:rPr lang="en-US" altLang="ko-KR" sz="10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</a:t>
                </a:r>
                <a:r>
                  <a:rPr lang="ko-KR" altLang="en-US" sz="1000" dirty="0"/>
                  <a:t>불규칙요인</a:t>
                </a:r>
                <a:r>
                  <a:rPr lang="en-US" altLang="ko-KR" sz="1000" dirty="0"/>
                  <a:t>]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62E971-D812-40D8-9525-1932D0A54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36" y="4213171"/>
                <a:ext cx="3050956" cy="402995"/>
              </a:xfrm>
              <a:prstGeom prst="rect">
                <a:avLst/>
              </a:prstGeom>
              <a:blipFill>
                <a:blip r:embed="rId7"/>
                <a:stretch>
                  <a:fillRect r="-800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7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786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5676" y="1275606"/>
            <a:ext cx="583264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양식지</a:t>
            </a:r>
          </a:p>
        </p:txBody>
      </p:sp>
    </p:spTree>
    <p:extLst>
      <p:ext uri="{BB962C8B-B14F-4D97-AF65-F5344CB8AC3E}">
        <p14:creationId xmlns:p14="http://schemas.microsoft.com/office/powerpoint/2010/main" val="305369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55F3-B73F-46A6-8610-4ED2B737C5F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5646" y="1275606"/>
            <a:ext cx="637270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lnSpc>
                <a:spcPct val="150000"/>
              </a:lnSpc>
            </a:pPr>
            <a:r>
              <a:rPr lang="en-US" altLang="ko-KR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`</a:t>
            </a:r>
            <a:r>
              <a:rPr lang="ko-KR" altLang="en-US" sz="4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51F7E1-D685-4EA9-84C8-6F93629B71C2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9171B3-A57A-4EF4-98D5-B0D2991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44A635-BA3A-4DBF-A198-DBAEEC9F76F3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93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00CBD0-5201-48D7-8428-0B82F420AEC6}"/>
              </a:ext>
            </a:extLst>
          </p:cNvPr>
          <p:cNvSpPr/>
          <p:nvPr/>
        </p:nvSpPr>
        <p:spPr>
          <a:xfrm>
            <a:off x="1835697" y="1285750"/>
            <a:ext cx="1834571" cy="637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시간의 흐름에 따라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관찰된 데이터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주식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기상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602BA1-348C-4957-9861-C69ACB2A86FD}"/>
              </a:ext>
            </a:extLst>
          </p:cNvPr>
          <p:cNvSpPr/>
          <p:nvPr/>
        </p:nvSpPr>
        <p:spPr>
          <a:xfrm>
            <a:off x="5508104" y="1059728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미래의 값 예측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16D025-21A8-4B8B-BDBE-BD0F6AA12640}"/>
              </a:ext>
            </a:extLst>
          </p:cNvPr>
          <p:cNvSpPr/>
          <p:nvPr/>
        </p:nvSpPr>
        <p:spPr>
          <a:xfrm>
            <a:off x="5508105" y="1615367"/>
            <a:ext cx="1834571" cy="4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특성 파악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경향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계절성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B2AB4D-2B24-454A-BE16-5C8037A809D4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 flipV="1">
            <a:off x="3670268" y="1305400"/>
            <a:ext cx="1837836" cy="2993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B421E2-010A-4E1D-8117-5788A069A091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3670268" y="1604709"/>
            <a:ext cx="1837837" cy="256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4990E94-1EB9-4F4C-A4FA-914C2A5C94E0}"/>
              </a:ext>
            </a:extLst>
          </p:cNvPr>
          <p:cNvGrpSpPr/>
          <p:nvPr/>
        </p:nvGrpSpPr>
        <p:grpSpPr>
          <a:xfrm>
            <a:off x="2267744" y="2269017"/>
            <a:ext cx="4321042" cy="2327490"/>
            <a:chOff x="3131840" y="2300776"/>
            <a:chExt cx="2808874" cy="145417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1E98A30-7B9E-4D22-B31E-357D391759BA}"/>
                </a:ext>
              </a:extLst>
            </p:cNvPr>
            <p:cNvGrpSpPr/>
            <p:nvPr/>
          </p:nvGrpSpPr>
          <p:grpSpPr>
            <a:xfrm>
              <a:off x="3131840" y="2300776"/>
              <a:ext cx="2808874" cy="1454177"/>
              <a:chOff x="1331078" y="2094690"/>
              <a:chExt cx="2808874" cy="145417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92AD776-7DD4-4167-8FDB-D584FEB51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078" y="2094690"/>
                <a:ext cx="2808874" cy="1454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DD3519D-133C-432E-8662-D5F5014D15BB}"/>
                  </a:ext>
                </a:extLst>
              </p:cNvPr>
              <p:cNvCxnSpPr/>
              <p:nvPr/>
            </p:nvCxnSpPr>
            <p:spPr>
              <a:xfrm flipV="1">
                <a:off x="3779912" y="2823310"/>
                <a:ext cx="72008" cy="489643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C91B824-6EF8-4D2D-A1BF-1A1B8B380C55}"/>
                  </a:ext>
                </a:extLst>
              </p:cNvPr>
              <p:cNvSpPr/>
              <p:nvPr/>
            </p:nvSpPr>
            <p:spPr>
              <a:xfrm>
                <a:off x="3702990" y="2715766"/>
                <a:ext cx="253660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011048-5465-4878-874E-4184D2119793}"/>
                  </a:ext>
                </a:extLst>
              </p:cNvPr>
              <p:cNvSpPr txBox="1"/>
              <p:nvPr/>
            </p:nvSpPr>
            <p:spPr>
              <a:xfrm>
                <a:off x="3609247" y="250443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예측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390269-4495-4C11-9887-6986A4020E0C}"/>
                  </a:ext>
                </a:extLst>
              </p:cNvPr>
              <p:cNvSpPr txBox="1"/>
              <p:nvPr/>
            </p:nvSpPr>
            <p:spPr>
              <a:xfrm>
                <a:off x="2161270" y="321140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특성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1FC64A-9EB1-47FB-828C-D3F04901AF9D}"/>
                </a:ext>
              </a:extLst>
            </p:cNvPr>
            <p:cNvSpPr/>
            <p:nvPr/>
          </p:nvSpPr>
          <p:spPr>
            <a:xfrm>
              <a:off x="3283280" y="2370163"/>
              <a:ext cx="1864783" cy="1011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6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11560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1162"/>
              </p:ext>
            </p:extLst>
          </p:nvPr>
        </p:nvGraphicFramePr>
        <p:xfrm>
          <a:off x="1362972" y="1726584"/>
          <a:ext cx="670608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종류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특징 및 분석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일변량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시간을 독립 변수로 하여 </a:t>
                      </a: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데이터 만으로 분석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(Box-Jenkins</a:t>
                      </a:r>
                      <a:r>
                        <a:rPr lang="ko-KR" altLang="en-US" sz="1000" dirty="0"/>
                        <a:t>의  </a:t>
                      </a:r>
                      <a:r>
                        <a:rPr lang="en-US" altLang="ko-KR" sz="1000" dirty="0"/>
                        <a:t>ARIMA </a:t>
                      </a:r>
                      <a:r>
                        <a:rPr lang="ko-KR" altLang="en-US" sz="1000" dirty="0"/>
                        <a:t>모형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지수 </a:t>
                      </a:r>
                      <a:r>
                        <a:rPr lang="ko-KR" altLang="en-US" sz="1000" dirty="0" err="1"/>
                        <a:t>평활법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분해 시계열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시계열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별도 설명변수인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가 존재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전이함수 모형</a:t>
                      </a:r>
                      <a:r>
                        <a:rPr lang="en-US" altLang="ko-KR" sz="1000" dirty="0"/>
                        <a:t>(Transfer function model)</a:t>
                      </a:r>
                    </a:p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개입 모형</a:t>
                      </a:r>
                      <a:r>
                        <a:rPr lang="en-US" altLang="ko-KR" sz="1000" dirty="0"/>
                        <a:t>(Intervention model)</a:t>
                      </a:r>
                    </a:p>
                    <a:p>
                      <a:pPr latinLnBrk="1"/>
                      <a:r>
                        <a:rPr lang="en-US" altLang="ko-KR" sz="1000" dirty="0"/>
                        <a:t> - </a:t>
                      </a:r>
                      <a:r>
                        <a:rPr lang="ko-KR" altLang="en-US" sz="1000" dirty="0"/>
                        <a:t>상태 공간 분석</a:t>
                      </a:r>
                      <a:r>
                        <a:rPr lang="en-US" altLang="ko-KR" sz="1000" dirty="0"/>
                        <a:t>(State space analysis)</a:t>
                      </a:r>
                    </a:p>
                    <a:p>
                      <a:pPr latinLnBrk="1"/>
                      <a:r>
                        <a:rPr lang="en-US" altLang="ko-KR" sz="1000" dirty="0"/>
                        <a:t> 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다변량</a:t>
                      </a: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ARIMA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7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34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어떤 시점</a:t>
                          </a:r>
                          <a:r>
                            <a:rPr lang="en-US" altLang="ko-KR" sz="1000" dirty="0"/>
                            <a:t>(t)</a:t>
                          </a:r>
                          <a:r>
                            <a:rPr lang="ko-KR" altLang="en-US" sz="1000" dirty="0"/>
                            <a:t>에서도 다음 값이 안정적 </a:t>
                          </a:r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평균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분산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) =</a:t>
                          </a:r>
                          <a:r>
                            <a:rPr lang="en-US" altLang="ko-KR" sz="10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000" i="1" baseline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000" dirty="0"/>
                        </a:p>
                        <a:p>
                          <a:pPr marL="171450" indent="-171450" latinLnBrk="1">
                            <a:buFontTx/>
                            <a:buChar char="-"/>
                          </a:pPr>
                          <a:r>
                            <a:rPr lang="ko-KR" altLang="en-US" sz="1000" dirty="0"/>
                            <a:t>특정한 시차의 길이를 갖는 자기공분산이 시차에만 의존</a:t>
                          </a:r>
                          <a:endParaRPr lang="en-US" altLang="ko-KR" sz="1000" dirty="0"/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en-US" altLang="ko-KR" sz="100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</m:oMath>
                          </a14:m>
                          <a:r>
                            <a:rPr lang="en-US" altLang="ko-KR" sz="1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/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)= </m:t>
                              </m:r>
                              <m:sSub>
                                <m:sSubPr>
                                  <m:ctrlP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b="0" dirty="0"/>
                            <a:t> </a:t>
                          </a:r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sz="1000" dirty="0"/>
                            <a:t>    </a:t>
                          </a: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en-US" sz="1000" dirty="0"/>
                            <a:t>단지 시차에만 의존</a:t>
                          </a:r>
                          <a:r>
                            <a:rPr lang="en-US" altLang="ko-KR" sz="1000" dirty="0"/>
                            <a:t>, </a:t>
                          </a:r>
                          <a:r>
                            <a:rPr lang="ko-KR" altLang="en-US" sz="1000" dirty="0"/>
                            <a:t>특정 시점인 </a:t>
                          </a:r>
                          <a:r>
                            <a:rPr lang="en-US" altLang="ko-KR" sz="1000" dirty="0"/>
                            <a:t>t, </a:t>
                          </a:r>
                          <a:r>
                            <a:rPr lang="en-US" altLang="ko-KR" sz="1000" dirty="0" err="1"/>
                            <a:t>t+s</a:t>
                          </a:r>
                          <a:r>
                            <a:rPr lang="en-US" altLang="ko-KR" sz="1000" dirty="0"/>
                            <a:t>, t-s</a:t>
                          </a:r>
                          <a:r>
                            <a:rPr lang="ko-KR" altLang="en-US" sz="1000" dirty="0"/>
                            <a:t>에 의존하지 않음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8">
                <a:extLst>
                  <a:ext uri="{FF2B5EF4-FFF2-40B4-BE49-F238E27FC236}">
                    <a16:creationId xmlns:a16="http://schemas.microsoft.com/office/drawing/2014/main" id="{D640111A-CFEA-4F2D-84B7-B015D8A7BF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108746"/>
                  </p:ext>
                </p:extLst>
              </p:nvPr>
            </p:nvGraphicFramePr>
            <p:xfrm>
              <a:off x="1362972" y="1125248"/>
              <a:ext cx="6706088" cy="1249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9624">
                      <a:extLst>
                        <a:ext uri="{9D8B030D-6E8A-4147-A177-3AD203B41FA5}">
                          <a16:colId xmlns:a16="http://schemas.microsoft.com/office/drawing/2014/main" val="3739064538"/>
                        </a:ext>
                      </a:extLst>
                    </a:gridCol>
                    <a:gridCol w="4176464">
                      <a:extLst>
                        <a:ext uri="{9D8B030D-6E8A-4147-A177-3AD203B41FA5}">
                          <a16:colId xmlns:a16="http://schemas.microsoft.com/office/drawing/2014/main" val="347050494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개념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특징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278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 dirty="0"/>
                            <a:t>시계열 분석에 적당히 정돈된 데이터로</a:t>
                          </a:r>
                          <a:endParaRPr lang="en-US" altLang="ko-KR" sz="1000" dirty="0"/>
                        </a:p>
                        <a:p>
                          <a:pPr latinLnBrk="1"/>
                          <a:r>
                            <a:rPr lang="ko-KR" altLang="en-US" sz="1000" dirty="0"/>
                            <a:t>평균을 중심으로 랜덤하게 변동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641" t="-24699" r="-292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32825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5988043-B2DE-42C4-9F3C-D6E43A8F036F}"/>
              </a:ext>
            </a:extLst>
          </p:cNvPr>
          <p:cNvGrpSpPr/>
          <p:nvPr/>
        </p:nvGrpSpPr>
        <p:grpSpPr>
          <a:xfrm>
            <a:off x="1498801" y="2557223"/>
            <a:ext cx="6434429" cy="1621680"/>
            <a:chOff x="1372448" y="2678258"/>
            <a:chExt cx="6434429" cy="162168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EF00E8E-2F44-4450-9891-5BECFEFE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3050" y="2943189"/>
              <a:ext cx="6378537" cy="1284745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3F0C256-3D94-4888-A7A9-54D27DACB459}"/>
                </a:ext>
              </a:extLst>
            </p:cNvPr>
            <p:cNvSpPr/>
            <p:nvPr/>
          </p:nvSpPr>
          <p:spPr>
            <a:xfrm>
              <a:off x="1514351" y="2689526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일정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770CE15-C376-4915-9740-998D94B7D5CC}"/>
                </a:ext>
              </a:extLst>
            </p:cNvPr>
            <p:cNvSpPr/>
            <p:nvPr/>
          </p:nvSpPr>
          <p:spPr>
            <a:xfrm>
              <a:off x="3126513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평균 가변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9B35581-0832-4469-93EA-BECB0B8AF835}"/>
                </a:ext>
              </a:extLst>
            </p:cNvPr>
            <p:cNvSpPr/>
            <p:nvPr/>
          </p:nvSpPr>
          <p:spPr>
            <a:xfrm>
              <a:off x="4716016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분산 가변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603194-923A-4F45-884C-AFFE8B5C7BFA}"/>
                </a:ext>
              </a:extLst>
            </p:cNvPr>
            <p:cNvSpPr/>
            <p:nvPr/>
          </p:nvSpPr>
          <p:spPr>
            <a:xfrm>
              <a:off x="6248801" y="2694043"/>
              <a:ext cx="1241884" cy="2778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공분산 가변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CA2696-FF87-4CE5-9D51-8DEAB5936132}"/>
                </a:ext>
              </a:extLst>
            </p:cNvPr>
            <p:cNvSpPr/>
            <p:nvPr/>
          </p:nvSpPr>
          <p:spPr>
            <a:xfrm>
              <a:off x="1372448" y="2678258"/>
              <a:ext cx="1522752" cy="1621680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5A2DD7-9CB1-4E69-B7AB-187CB5E11602}"/>
                </a:ext>
              </a:extLst>
            </p:cNvPr>
            <p:cNvSpPr/>
            <p:nvPr/>
          </p:nvSpPr>
          <p:spPr>
            <a:xfrm>
              <a:off x="2961127" y="2678258"/>
              <a:ext cx="4845750" cy="1621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6BB8E54-CD29-42B0-BF05-321036266FA1}"/>
              </a:ext>
            </a:extLst>
          </p:cNvPr>
          <p:cNvSpPr txBox="1"/>
          <p:nvPr/>
        </p:nvSpPr>
        <p:spPr>
          <a:xfrm>
            <a:off x="1322014" y="4298125"/>
            <a:ext cx="7040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전제를 만족하지 않을 경우</a:t>
            </a:r>
            <a:r>
              <a:rPr lang="en-US" altLang="ko-KR" sz="1200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변환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차분 </a:t>
            </a:r>
            <a:r>
              <a:rPr lang="ko-KR" altLang="en-US" sz="1200" dirty="0"/>
              <a:t>등을 이용하여 정상화를 진행하여 정상성을 만족시키고 진행</a:t>
            </a:r>
          </a:p>
        </p:txBody>
      </p:sp>
    </p:spTree>
    <p:extLst>
      <p:ext uri="{BB962C8B-B14F-4D97-AF65-F5344CB8AC3E}">
        <p14:creationId xmlns:p14="http://schemas.microsoft.com/office/powerpoint/2010/main" val="277652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01076C3-32EB-4A35-AA26-DAD62617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9" y="1010186"/>
            <a:ext cx="4426858" cy="35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0EEB0-5D01-431F-8EEB-B0C4DDC7EEAE}"/>
              </a:ext>
            </a:extLst>
          </p:cNvPr>
          <p:cNvSpPr txBox="1"/>
          <p:nvPr/>
        </p:nvSpPr>
        <p:spPr>
          <a:xfrm>
            <a:off x="4925065" y="1397512"/>
            <a:ext cx="3761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다루기 어려운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안 그래도 복잡한 등락을 반복하는 모양을 보이는데 </a:t>
            </a:r>
            <a:endParaRPr lang="en-US" altLang="ko-KR" sz="900" dirty="0"/>
          </a:p>
          <a:p>
            <a:r>
              <a:rPr lang="ko-KR" altLang="en-US" sz="900" dirty="0"/>
              <a:t>갈수록 값이 커지는 경향이 </a:t>
            </a:r>
            <a:r>
              <a:rPr lang="ko-KR" altLang="en-US" sz="900" dirty="0" err="1"/>
              <a:t>있을뿐만</a:t>
            </a:r>
            <a:r>
              <a:rPr lang="ko-KR" altLang="en-US" sz="900" dirty="0"/>
              <a:t> 아니라 그 정도도 심해지고 있다</a:t>
            </a:r>
            <a:r>
              <a:rPr lang="en-US" altLang="ko-KR" sz="900" dirty="0"/>
              <a:t>. </a:t>
            </a:r>
          </a:p>
          <a:p>
            <a:r>
              <a:rPr lang="ko-KR" altLang="en-US" sz="900" dirty="0"/>
              <a:t>이후의 동향을 짐작하는 것은 어렵지 않지만 </a:t>
            </a:r>
            <a:endParaRPr lang="en-US" altLang="ko-KR" sz="900" dirty="0"/>
          </a:p>
          <a:p>
            <a:r>
              <a:rPr lang="ko-KR" altLang="en-US" sz="900" dirty="0"/>
              <a:t>수식적으로 깔끔하게 나타내기엔 몹시 어려워 보인다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평균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고정된 </a:t>
            </a:r>
            <a:r>
              <a:rPr lang="en-US" altLang="ko-KR" sz="900" dirty="0"/>
              <a:t>0</a:t>
            </a:r>
            <a:r>
              <a:rPr lang="ko-KR" altLang="en-US" sz="900" dirty="0"/>
              <a:t>을 중심으로 점점 </a:t>
            </a:r>
            <a:r>
              <a:rPr lang="ko-KR" altLang="en-US" sz="900" dirty="0" err="1"/>
              <a:t>퍼져나가는</a:t>
            </a:r>
            <a:r>
              <a:rPr lang="ko-KR" altLang="en-US" sz="900" dirty="0"/>
              <a:t> 모양이기 때문에 </a:t>
            </a:r>
            <a:endParaRPr lang="en-US" altLang="ko-KR" sz="900" dirty="0"/>
          </a:p>
          <a:p>
            <a:r>
              <a:rPr lang="ko-KR" altLang="en-US" sz="900" dirty="0"/>
              <a:t>어렵지는 않지만 그 폭이 넓어지는 것이 문제다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일정한 분산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각각의 패턴은 일정한 모양을 갖추었지만 </a:t>
            </a:r>
            <a:endParaRPr lang="en-US" altLang="ko-KR" sz="900" dirty="0"/>
          </a:p>
          <a:p>
            <a:r>
              <a:rPr lang="ko-KR" altLang="en-US" sz="900" dirty="0"/>
              <a:t>시간에 따라 값 자체가 증가하는 경향을 설명할 수 있어야한다</a:t>
            </a:r>
            <a:r>
              <a:rPr lang="en-US" altLang="ko-KR" sz="900" dirty="0"/>
              <a:t>.</a:t>
            </a:r>
          </a:p>
          <a:p>
            <a:br>
              <a:rPr lang="en-US" altLang="ko-KR" sz="900" dirty="0"/>
            </a:br>
            <a:endParaRPr lang="en-US" altLang="ko-KR" sz="900" dirty="0"/>
          </a:p>
          <a:p>
            <a:r>
              <a:rPr lang="ko-KR" altLang="en-US" sz="900" b="1" dirty="0"/>
              <a:t>정상적 데이터</a:t>
            </a:r>
            <a:r>
              <a:rPr lang="ko-KR" altLang="en-US" sz="900" dirty="0"/>
              <a:t> 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평균과 분산이 일정하므로</a:t>
            </a:r>
            <a:r>
              <a:rPr lang="en-US" altLang="ko-KR" sz="900" dirty="0"/>
              <a:t>, </a:t>
            </a:r>
            <a:r>
              <a:rPr lang="ko-KR" altLang="en-US" sz="900" dirty="0"/>
              <a:t>반복되는 등락만 잘 설명하면 된다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0374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정상성 확인 단계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817"/>
              </p:ext>
            </p:extLst>
          </p:nvPr>
        </p:nvGraphicFramePr>
        <p:xfrm>
          <a:off x="1362972" y="1125248"/>
          <a:ext cx="6706088" cy="98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확인 방법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그래프를 통한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그래프를 그려 눈으로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 Dickey-Fuller 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툴 이용해서 진행한 후 </a:t>
                      </a:r>
                      <a:r>
                        <a:rPr lang="en-US" altLang="ko-KR" sz="1000" dirty="0"/>
                        <a:t>p-</a:t>
                      </a:r>
                      <a:r>
                        <a:rPr lang="en-US" altLang="ko-KR" sz="1000" dirty="0" err="1"/>
                        <a:t>val</a:t>
                      </a:r>
                      <a:r>
                        <a:rPr lang="ko-KR" altLang="en-US" sz="1000" dirty="0"/>
                        <a:t>이 </a:t>
                      </a:r>
                      <a:r>
                        <a:rPr lang="en-US" altLang="ko-KR" sz="1000" dirty="0"/>
                        <a:t>0.05 </a:t>
                      </a:r>
                      <a:r>
                        <a:rPr lang="ko-KR" altLang="en-US" sz="1000" dirty="0"/>
                        <a:t>이하이면 정상성 만족으로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4500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B74301A-3541-411D-97A9-C33B8FC2A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7" b="2962"/>
          <a:stretch/>
        </p:blipFill>
        <p:spPr>
          <a:xfrm>
            <a:off x="1337796" y="2180123"/>
            <a:ext cx="3662884" cy="2373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661F0-B981-46CC-9239-C7EAF1BD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2525240"/>
            <a:ext cx="2647950" cy="1590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C58C67-DEC1-4FAA-960C-8229B1B2EEC2}"/>
              </a:ext>
            </a:extLst>
          </p:cNvPr>
          <p:cNvSpPr/>
          <p:nvPr/>
        </p:nvSpPr>
        <p:spPr>
          <a:xfrm>
            <a:off x="5311882" y="2715766"/>
            <a:ext cx="25141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8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84A55F3-B73F-46A6-8610-4ED2B737C5FE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78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분석 개념 정리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시계열의 변동 요인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31879" y="915566"/>
            <a:ext cx="79208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E48AD0-6472-4258-9724-29EEF01EB18F}"/>
              </a:ext>
            </a:extLst>
          </p:cNvPr>
          <p:cNvGrpSpPr/>
          <p:nvPr/>
        </p:nvGrpSpPr>
        <p:grpSpPr>
          <a:xfrm>
            <a:off x="6732240" y="137798"/>
            <a:ext cx="2304256" cy="439153"/>
            <a:chOff x="5502556" y="175554"/>
            <a:chExt cx="3642211" cy="43915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3FA7D9-2DE5-4689-89E3-B1055C73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2556" y="175554"/>
              <a:ext cx="581613" cy="43915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B86372-7E87-4E4B-A8FB-809C36AE5C3B}"/>
                </a:ext>
              </a:extLst>
            </p:cNvPr>
            <p:cNvSpPr/>
            <p:nvPr/>
          </p:nvSpPr>
          <p:spPr>
            <a:xfrm>
              <a:off x="6012159" y="211732"/>
              <a:ext cx="3132608" cy="366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[Kaggle] Predict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Future Sales</a:t>
              </a:r>
            </a:p>
          </p:txBody>
        </p: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640111A-CFEA-4F2D-84B7-B015D8A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23762"/>
              </p:ext>
            </p:extLst>
          </p:nvPr>
        </p:nvGraphicFramePr>
        <p:xfrm>
          <a:off x="1362972" y="1239120"/>
          <a:ext cx="6706088" cy="2665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624">
                  <a:extLst>
                    <a:ext uri="{9D8B030D-6E8A-4147-A177-3AD203B41FA5}">
                      <a16:colId xmlns:a16="http://schemas.microsoft.com/office/drawing/2014/main" val="373906453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70504943"/>
                    </a:ext>
                  </a:extLst>
                </a:gridCol>
              </a:tblGrid>
              <a:tr h="23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변동 요인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2785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추세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(Trend, </a:t>
                      </a:r>
                      <a:r>
                        <a:rPr lang="ko-KR" altLang="en-US" sz="1000" dirty="0"/>
                        <a:t>경향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자료의 그림을 그렸을 때 그 형태가 오르거나 또는 내리는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추세를 따르는 경우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일차식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선형적 상승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하강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이차식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지수식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2527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순환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(Cyclical, </a:t>
                      </a:r>
                      <a:r>
                        <a:rPr lang="ko-KR" altLang="en-US" sz="1000" dirty="0"/>
                        <a:t>순환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명백한 경제적이나 자연적인 이유가 없이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알려지지 않은 주기</a:t>
                      </a:r>
                      <a:r>
                        <a:rPr lang="ko-KR" altLang="en-US" sz="1000" dirty="0"/>
                        <a:t>를 가지고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3010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계절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(Seasonality)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분기별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일별 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고정된 주기</a:t>
                      </a:r>
                      <a:r>
                        <a:rPr lang="ko-KR" altLang="en-US" sz="1000" dirty="0"/>
                        <a:t>에 따라 데이터가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439"/>
                  </a:ext>
                </a:extLst>
              </a:tr>
              <a:tr h="573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불규칙 요인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(Irregular, </a:t>
                      </a:r>
                      <a:r>
                        <a:rPr lang="ko-KR" altLang="en-US" sz="1000" dirty="0"/>
                        <a:t>오차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위의 세가지 요인으로 설명할 수 없는 </a:t>
                      </a:r>
                      <a:endParaRPr lang="en-US" altLang="ko-KR" sz="10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회귀분석에서 오차에 해당하는 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24783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88A6D7-0332-4EDE-962F-8D35061797EC}"/>
              </a:ext>
            </a:extLst>
          </p:cNvPr>
          <p:cNvCxnSpPr/>
          <p:nvPr/>
        </p:nvCxnSpPr>
        <p:spPr>
          <a:xfrm>
            <a:off x="1115616" y="4659982"/>
            <a:ext cx="7200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EC3261-854C-466B-8FEF-ADE1074334E9}"/>
              </a:ext>
            </a:extLst>
          </p:cNvPr>
          <p:cNvSpPr txBox="1"/>
          <p:nvPr/>
        </p:nvSpPr>
        <p:spPr>
          <a:xfrm>
            <a:off x="1295849" y="4181148"/>
            <a:ext cx="6840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이러한 변동 요인을 제거하고 정상성을 확보하기 위한 방법으로 분해 시계열 방법이 쓰이기도 함</a:t>
            </a:r>
          </a:p>
        </p:txBody>
      </p:sp>
    </p:spTree>
    <p:extLst>
      <p:ext uri="{BB962C8B-B14F-4D97-AF65-F5344CB8AC3E}">
        <p14:creationId xmlns:p14="http://schemas.microsoft.com/office/powerpoint/2010/main" val="99725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10476</TotalTime>
  <Words>1514</Words>
  <Application>Microsoft Office PowerPoint</Application>
  <PresentationFormat>화면 슬라이드 쇼(16:9)</PresentationFormat>
  <Paragraphs>260</Paragraphs>
  <Slides>25</Slides>
  <Notes>19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HY견고딕</vt:lpstr>
      <vt:lpstr>맑은 고딕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GENESIS</dc:creator>
  <cp:lastModifiedBy>meng</cp:lastModifiedBy>
  <cp:revision>842</cp:revision>
  <dcterms:created xsi:type="dcterms:W3CDTF">2019-06-25T03:09:18Z</dcterms:created>
  <dcterms:modified xsi:type="dcterms:W3CDTF">2020-02-09T10:03:11Z</dcterms:modified>
</cp:coreProperties>
</file>