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317" r:id="rId3"/>
    <p:sldId id="351" r:id="rId4"/>
    <p:sldId id="354" r:id="rId5"/>
    <p:sldId id="350" r:id="rId6"/>
    <p:sldId id="361" r:id="rId7"/>
    <p:sldId id="356" r:id="rId8"/>
    <p:sldId id="355" r:id="rId9"/>
    <p:sldId id="352" r:id="rId10"/>
    <p:sldId id="357" r:id="rId11"/>
    <p:sldId id="358" r:id="rId12"/>
    <p:sldId id="360" r:id="rId13"/>
    <p:sldId id="359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1" r:id="rId33"/>
    <p:sldId id="380" r:id="rId34"/>
    <p:sldId id="385" r:id="rId35"/>
    <p:sldId id="382" r:id="rId36"/>
    <p:sldId id="383" r:id="rId37"/>
    <p:sldId id="384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8" r:id="rId50"/>
    <p:sldId id="397" r:id="rId51"/>
    <p:sldId id="399" r:id="rId52"/>
    <p:sldId id="403" r:id="rId53"/>
    <p:sldId id="400" r:id="rId54"/>
    <p:sldId id="401" r:id="rId55"/>
    <p:sldId id="402" r:id="rId56"/>
    <p:sldId id="405" r:id="rId57"/>
    <p:sldId id="408" r:id="rId58"/>
    <p:sldId id="412" r:id="rId59"/>
    <p:sldId id="416" r:id="rId60"/>
    <p:sldId id="417" r:id="rId61"/>
    <p:sldId id="418" r:id="rId62"/>
    <p:sldId id="419" r:id="rId63"/>
    <p:sldId id="315" r:id="rId64"/>
  </p:sldIdLst>
  <p:sldSz cx="9144000" cy="5143500" type="screen16x9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4E"/>
    <a:srgbClr val="6EA1C3"/>
    <a:srgbClr val="62D686"/>
    <a:srgbClr val="33D363"/>
    <a:srgbClr val="B1DDDC"/>
    <a:srgbClr val="AC82EF"/>
    <a:srgbClr val="EAC36F"/>
    <a:srgbClr val="E9A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0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480C4-73C5-4674-A847-69D46771660D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7C7ED-48B3-44B2-846B-4AB3C6C660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1" tIns="47775" rIns="95551" bIns="47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1" tIns="47775" rIns="95551" bIns="47775" rtlCol="0"/>
          <a:lstStyle>
            <a:lvl1pPr algn="r">
              <a:defRPr sz="1200"/>
            </a:lvl1pPr>
          </a:lstStyle>
          <a:p>
            <a:fld id="{83938944-0393-494C-B277-6FD4F6A36AD2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5" rIns="95551" bIns="47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5551" tIns="47775" rIns="95551" bIns="47775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5551" tIns="47775" rIns="95551" bIns="47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5551" tIns="47775" rIns="95551" bIns="47775" rtlCol="0" anchor="b"/>
          <a:lstStyle>
            <a:lvl1pPr algn="r">
              <a:defRPr sz="1200"/>
            </a:lvl1pPr>
          </a:lstStyle>
          <a:p>
            <a:fld id="{8B173D12-9ED4-46DE-A20A-8F9442EE4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1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25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8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71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67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30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66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40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35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24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92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6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1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26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16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7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50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84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5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28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94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82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1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62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61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99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6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06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59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2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43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954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911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6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107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337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86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240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763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955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901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979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242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635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8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24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392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865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113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892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189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939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309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58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48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71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1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7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AB6-6C93-48AA-8725-419BF2DD527C}" type="datetime1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2ED-F941-444F-80E2-2342D35C8D1A}" type="datetime1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DBC4-35A2-46AD-A3EB-B478E52733FA}" type="datetime1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9CD6-8E39-47B3-8160-1FD13BAA6536}" type="datetime1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ABDD-D424-4314-82E3-98CF8BF46B17}" type="datetime1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A332-22F4-4539-AA6D-712F9CE956DF}" type="datetime1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657C-8741-4F94-BF64-44A01DC9B14E}" type="datetime1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0B5-EF16-467B-A832-F75A4790E921}" type="datetime1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835A-B1C4-4A77-9C75-750180ABCE00}" type="datetime1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8619-45D7-4663-9969-7B1996BC7125}" type="datetime1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4EC1-F681-4873-ACE6-462EA0C545FB}" type="datetime1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CA51-B485-46A4-883B-C4334ADAF762}" type="datetime1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7624" y="1376242"/>
            <a:ext cx="6768752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Predict Future Sales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39752" y="4011910"/>
            <a:ext cx="446449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2020.02.08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1FC6E8-21BD-410F-AC16-80777EF98B93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9ABA32F-2DC4-4076-91FD-32CF7D8DB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AB9045-E8AC-48EA-AB88-0ED065C83675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평활법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52F67F8-C8B7-4668-A7D7-3AC0BF6FD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095" y="1040833"/>
            <a:ext cx="2822290" cy="16923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B8B521-3073-4883-92B3-ED980573E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094" y="2840508"/>
            <a:ext cx="2822291" cy="1704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0A988E-0115-4074-B3D3-1AA5839EE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75" y="1374172"/>
            <a:ext cx="3931425" cy="253917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05B39EA-E50D-43A1-9081-BB8EE451F9FB}"/>
              </a:ext>
            </a:extLst>
          </p:cNvPr>
          <p:cNvSpPr/>
          <p:nvPr/>
        </p:nvSpPr>
        <p:spPr>
          <a:xfrm>
            <a:off x="4716016" y="2355726"/>
            <a:ext cx="432048" cy="5760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0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C61B4EF-130B-4C64-B4A9-D2C30860B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79" y="1212601"/>
            <a:ext cx="3816424" cy="30610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9214BB-8AC6-4CF3-BD8D-B572052E5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528" y="1205252"/>
            <a:ext cx="3636912" cy="1366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7A5E3E-377B-4B6B-B21C-7AF65F060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528" y="2893334"/>
            <a:ext cx="3636912" cy="1366482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BB4F018-7BAB-4791-96BD-90E62046B3DA}"/>
              </a:ext>
            </a:extLst>
          </p:cNvPr>
          <p:cNvSpPr/>
          <p:nvPr/>
        </p:nvSpPr>
        <p:spPr>
          <a:xfrm>
            <a:off x="4463480" y="2385887"/>
            <a:ext cx="432048" cy="5760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모형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38">
                <a:extLst>
                  <a:ext uri="{FF2B5EF4-FFF2-40B4-BE49-F238E27FC236}">
                    <a16:creationId xmlns:a16="http://schemas.microsoft.com/office/drawing/2014/main" id="{292BA1D8-F3A1-4260-AC95-B4E4B28E7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265307"/>
                  </p:ext>
                </p:extLst>
              </p:nvPr>
            </p:nvGraphicFramePr>
            <p:xfrm>
              <a:off x="1167286" y="972942"/>
              <a:ext cx="7097460" cy="355021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77255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420205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676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모형 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설명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887244">
                    <a:tc>
                      <a:txBody>
                        <a:bodyPr/>
                        <a:lstStyle/>
                        <a:p>
                          <a:pPr marL="228600" indent="-228600" algn="ctr" latinLnBrk="1">
                            <a:buAutoNum type="arabicPeriod"/>
                          </a:pPr>
                          <a:r>
                            <a:rPr lang="ko-KR" altLang="en-US" sz="1000" dirty="0"/>
                            <a:t>자기회귀</a:t>
                          </a:r>
                          <a:r>
                            <a:rPr lang="en-US" altLang="ko-KR" sz="1000" dirty="0"/>
                            <a:t>(AR)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dirty="0"/>
                            <a:t>P </a:t>
                          </a:r>
                          <a:r>
                            <a:rPr lang="ko-KR" altLang="en-US" sz="1000" dirty="0"/>
                            <a:t>시점 전의 자료가 현재 자료에 영향을 줌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자기상관함수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빠르게 감소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부분자기함수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(PACF)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어느 시점에서 절단점을 가짐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여기서 </a:t>
                          </a:r>
                          <a:r>
                            <a:rPr lang="en-US" altLang="ko-KR" sz="1000" dirty="0"/>
                            <a:t>PACF</a:t>
                          </a:r>
                          <a:r>
                            <a:rPr lang="ko-KR" altLang="en-US" sz="1000" dirty="0"/>
                            <a:t>가 </a:t>
                          </a:r>
                          <a:r>
                            <a:rPr lang="en-US" altLang="ko-KR" sz="1000" dirty="0"/>
                            <a:t>2</a:t>
                          </a:r>
                          <a:r>
                            <a:rPr lang="ko-KR" altLang="en-US" sz="1000" dirty="0"/>
                            <a:t>시점에서 절단점을 갖는 그래프라면 </a:t>
                          </a:r>
                          <a:r>
                            <a:rPr lang="en-US" altLang="ko-KR" sz="1000" dirty="0"/>
                            <a:t>1</a:t>
                          </a:r>
                          <a:r>
                            <a:rPr lang="ko-KR" altLang="en-US" sz="1000" dirty="0"/>
                            <a:t>시점 전의 자료 까지가 현재에 영향을 미치는 </a:t>
                          </a:r>
                          <a:r>
                            <a:rPr lang="en-US" altLang="ko-KR" sz="1000" dirty="0"/>
                            <a:t>AR(1) </a:t>
                          </a:r>
                          <a:r>
                            <a:rPr lang="ko-KR" altLang="en-US" sz="1000" dirty="0"/>
                            <a:t>모형이 됨</a:t>
                          </a:r>
                          <a:r>
                            <a:rPr lang="en-US" altLang="ko-KR" sz="1000" dirty="0"/>
                            <a:t>(ARIMA</a:t>
                          </a:r>
                          <a:r>
                            <a:rPr lang="ko-KR" altLang="en-US" sz="1000" dirty="0"/>
                            <a:t>와 연결하여 뒷장에서 추가 설명</a:t>
                          </a:r>
                          <a:r>
                            <a:rPr lang="en-US" altLang="ko-KR" sz="1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2. </a:t>
                          </a:r>
                          <a:r>
                            <a:rPr lang="ko-KR" altLang="en-US" sz="1000" dirty="0"/>
                            <a:t>이동평균</a:t>
                          </a:r>
                          <a:r>
                            <a:rPr lang="en-US" altLang="ko-KR" sz="1000" dirty="0"/>
                            <a:t>(MA)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유한한 개수의 백색잡음의 결합이므로 언제나 정상성을 만족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모형과는 반대로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모형에서 절단점을 갖고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PACF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가 빠르게 감소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7543010"/>
                      </a:ext>
                    </a:extLst>
                  </a:tr>
                  <a:tr h="936913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3. </a:t>
                          </a:r>
                          <a:r>
                            <a:rPr lang="ko-KR" altLang="en-US" sz="1000" dirty="0" err="1"/>
                            <a:t>자기회귀누적이동평균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비정상 시계열 모형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차분이나 변환을 통해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모형이나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이 둘을 합친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모형으로 정상화 가능</a:t>
                          </a:r>
                          <a:endParaRPr lang="en-US" altLang="ko-KR" sz="10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의 </a:t>
                          </a:r>
                          <a:r>
                            <a:rPr lang="en-US" altLang="ko-KR" sz="1000" dirty="0"/>
                            <a:t>d</a:t>
                          </a:r>
                          <a:r>
                            <a:rPr lang="ko-KR" altLang="en-US" sz="1000" dirty="0"/>
                            <a:t>번 차분한 시계열이 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 </a:t>
                          </a:r>
                          <a:r>
                            <a:rPr lang="ko-KR" altLang="en-US" sz="1000" dirty="0"/>
                            <a:t>모형이면 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은 차수가 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ko-KR" altLang="en-US" sz="1000" dirty="0"/>
                            <a:t>인 </a:t>
                          </a:r>
                          <a:r>
                            <a:rPr lang="en-US" altLang="ko-KR" sz="1000" dirty="0"/>
                            <a:t>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</a:t>
                          </a:r>
                          <a:r>
                            <a:rPr lang="ko-KR" altLang="en-US" sz="1000" dirty="0"/>
                            <a:t>모형을 가진다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d=0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), </a:t>
                          </a:r>
                          <a:r>
                            <a:rPr lang="ko-KR" altLang="en-US" sz="1000" dirty="0"/>
                            <a:t>정상성 만족 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p=0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 IMA(</a:t>
                          </a:r>
                          <a:r>
                            <a:rPr lang="en-US" altLang="ko-KR" sz="1000" dirty="0" err="1"/>
                            <a:t>d,q</a:t>
                          </a:r>
                          <a:r>
                            <a:rPr lang="en-US" altLang="ko-KR" sz="1000" dirty="0"/>
                            <a:t>).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MA(q)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q=0 </a:t>
                          </a:r>
                          <a:r>
                            <a:rPr lang="ko-KR" altLang="en-US" sz="1000" dirty="0"/>
                            <a:t>→ </a:t>
                          </a:r>
                          <a:r>
                            <a:rPr lang="en-US" altLang="ko-KR" sz="1000" dirty="0"/>
                            <a:t>ARI(</a:t>
                          </a:r>
                          <a:r>
                            <a:rPr lang="en-US" altLang="ko-KR" sz="1000" dirty="0" err="1"/>
                            <a:t>p,d</a:t>
                          </a:r>
                          <a:r>
                            <a:rPr lang="en-US" altLang="ko-KR" sz="1000" dirty="0"/>
                            <a:t>),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AR(p)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39439"/>
                      </a:ext>
                    </a:extLst>
                  </a:tr>
                  <a:tr h="629549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4. </a:t>
                          </a:r>
                          <a:r>
                            <a:rPr lang="ko-KR" altLang="en-US" sz="1000" dirty="0"/>
                            <a:t>분해 시계열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시계열에 영향을 주는 일반적인 요인을 시계열에서 분리해 분석하는 </a:t>
                          </a:r>
                          <a:r>
                            <a:rPr lang="ko-KR" altLang="en-US" sz="1000" dirty="0"/>
                            <a:t>방법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주로 </a:t>
                          </a:r>
                          <a:r>
                            <a:rPr lang="ko-KR" altLang="en-US" sz="1000" dirty="0" err="1"/>
                            <a:t>회귀분석적인</a:t>
                          </a:r>
                          <a:r>
                            <a:rPr lang="ko-KR" altLang="en-US" sz="1000" dirty="0"/>
                            <a:t> 방법을 사용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 err="1"/>
                            <a:t>분해식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altLang="ko-KR" sz="1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ko-KR" sz="900" b="0" dirty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dirty="0"/>
                            <a:t>:</a:t>
                          </a:r>
                          <a:r>
                            <a:rPr lang="ko-KR" altLang="en-US" sz="900" dirty="0"/>
                            <a:t>경향</a:t>
                          </a:r>
                          <a:r>
                            <a:rPr lang="en-US" altLang="ko-KR" sz="900" dirty="0"/>
                            <a:t>(</a:t>
                          </a:r>
                          <a:r>
                            <a:rPr lang="ko-KR" altLang="en-US" sz="900" dirty="0"/>
                            <a:t>추세요인</a:t>
                          </a:r>
                          <a:r>
                            <a:rPr lang="en-US" altLang="ko-KR" sz="900" dirty="0"/>
                            <a:t>) /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ko-KR" altLang="en-US" sz="900" b="0" i="1" smtClean="0">
                                  <a:latin typeface="Cambria Math" panose="02040503050406030204" pitchFamily="18" charset="0"/>
                                </a:rPr>
                                <m:t>계절요인</m:t>
                              </m:r>
                            </m:oMath>
                          </a14:m>
                          <a:r>
                            <a:rPr lang="en-US" altLang="ko-KR" sz="900" dirty="0"/>
                            <a:t> /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ko-KR" altLang="en-US" sz="900" dirty="0"/>
                            <a:t>순환요인</a:t>
                          </a:r>
                          <a:r>
                            <a:rPr lang="en-US" altLang="ko-KR" sz="900" baseline="0" dirty="0"/>
                            <a:t> /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dirty="0"/>
                            <a:t>: </a:t>
                          </a:r>
                          <a:r>
                            <a:rPr lang="ko-KR" altLang="en-US" sz="900" dirty="0"/>
                            <a:t>불규칙요인</a:t>
                          </a:r>
                          <a:r>
                            <a:rPr lang="en-US" altLang="ko-KR" sz="900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524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38">
                <a:extLst>
                  <a:ext uri="{FF2B5EF4-FFF2-40B4-BE49-F238E27FC236}">
                    <a16:creationId xmlns:a16="http://schemas.microsoft.com/office/drawing/2014/main" id="{292BA1D8-F3A1-4260-AC95-B4E4B28E7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265307"/>
                  </p:ext>
                </p:extLst>
              </p:nvPr>
            </p:nvGraphicFramePr>
            <p:xfrm>
              <a:off x="1167286" y="972942"/>
              <a:ext cx="7097460" cy="355021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77255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420205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676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모형 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설명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887244">
                    <a:tc>
                      <a:txBody>
                        <a:bodyPr/>
                        <a:lstStyle/>
                        <a:p>
                          <a:pPr marL="228600" indent="-228600" algn="ctr" latinLnBrk="1">
                            <a:buAutoNum type="arabicPeriod"/>
                          </a:pPr>
                          <a:r>
                            <a:rPr lang="ko-KR" altLang="en-US" sz="1000" dirty="0"/>
                            <a:t>자기회귀</a:t>
                          </a:r>
                          <a:r>
                            <a:rPr lang="en-US" altLang="ko-KR" sz="1000" dirty="0"/>
                            <a:t>(AR)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dirty="0"/>
                            <a:t>P </a:t>
                          </a:r>
                          <a:r>
                            <a:rPr lang="ko-KR" altLang="en-US" sz="1000" dirty="0"/>
                            <a:t>시점 전의 자료가 현재 자료에 영향을 줌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자기상관함수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빠르게 감소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부분자기함수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(PACF)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어느 시점에서 절단점을 가짐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여기서 </a:t>
                          </a:r>
                          <a:r>
                            <a:rPr lang="en-US" altLang="ko-KR" sz="1000" dirty="0"/>
                            <a:t>PACF</a:t>
                          </a:r>
                          <a:r>
                            <a:rPr lang="ko-KR" altLang="en-US" sz="1000" dirty="0"/>
                            <a:t>가 </a:t>
                          </a:r>
                          <a:r>
                            <a:rPr lang="en-US" altLang="ko-KR" sz="1000" dirty="0"/>
                            <a:t>2</a:t>
                          </a:r>
                          <a:r>
                            <a:rPr lang="ko-KR" altLang="en-US" sz="1000" dirty="0"/>
                            <a:t>시점에서 절단점을 갖는 그래프라면 </a:t>
                          </a:r>
                          <a:r>
                            <a:rPr lang="en-US" altLang="ko-KR" sz="1000" dirty="0"/>
                            <a:t>1</a:t>
                          </a:r>
                          <a:r>
                            <a:rPr lang="ko-KR" altLang="en-US" sz="1000" dirty="0"/>
                            <a:t>시점 전의 자료 까지가 현재에 영향을 미치는 </a:t>
                          </a:r>
                          <a:r>
                            <a:rPr lang="en-US" altLang="ko-KR" sz="1000" dirty="0"/>
                            <a:t>AR(1) </a:t>
                          </a:r>
                          <a:r>
                            <a:rPr lang="ko-KR" altLang="en-US" sz="1000" dirty="0"/>
                            <a:t>모형이 됨</a:t>
                          </a:r>
                          <a:r>
                            <a:rPr lang="en-US" altLang="ko-KR" sz="1000" dirty="0"/>
                            <a:t>(ARIMA</a:t>
                          </a:r>
                          <a:r>
                            <a:rPr lang="ko-KR" altLang="en-US" sz="1000" dirty="0"/>
                            <a:t>와 연결하여 뒷장에서 추가 설명</a:t>
                          </a:r>
                          <a:r>
                            <a:rPr lang="en-US" altLang="ko-KR" sz="1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2. </a:t>
                          </a:r>
                          <a:r>
                            <a:rPr lang="ko-KR" altLang="en-US" sz="1000" dirty="0"/>
                            <a:t>이동평균</a:t>
                          </a:r>
                          <a:r>
                            <a:rPr lang="en-US" altLang="ko-KR" sz="1000" dirty="0"/>
                            <a:t>(MA)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유한한 개수의 백색잡음의 결합이므로 언제나 정상성을 만족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모형과는 반대로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모형에서 절단점을 갖고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PACF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가 빠르게 감소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7543010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3. </a:t>
                          </a:r>
                          <a:r>
                            <a:rPr lang="ko-KR" altLang="en-US" sz="1000" dirty="0" err="1"/>
                            <a:t>자기회귀누적이동평균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비정상 시계열 모형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차분이나 변환을 통해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모형이나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이 둘을 합친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모형으로 정상화 가능</a:t>
                          </a:r>
                          <a:endParaRPr lang="en-US" altLang="ko-KR" sz="10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의 </a:t>
                          </a:r>
                          <a:r>
                            <a:rPr lang="en-US" altLang="ko-KR" sz="1000" dirty="0"/>
                            <a:t>d</a:t>
                          </a:r>
                          <a:r>
                            <a:rPr lang="ko-KR" altLang="en-US" sz="1000" dirty="0"/>
                            <a:t>번 차분한 시계열이 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 </a:t>
                          </a:r>
                          <a:r>
                            <a:rPr lang="ko-KR" altLang="en-US" sz="1000" dirty="0"/>
                            <a:t>모형이면 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은 차수가 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ko-KR" altLang="en-US" sz="1000" dirty="0"/>
                            <a:t>인 </a:t>
                          </a:r>
                          <a:r>
                            <a:rPr lang="en-US" altLang="ko-KR" sz="1000" dirty="0"/>
                            <a:t>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</a:t>
                          </a:r>
                          <a:r>
                            <a:rPr lang="ko-KR" altLang="en-US" sz="1000" dirty="0"/>
                            <a:t>모형을 가진다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d=0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), </a:t>
                          </a:r>
                          <a:r>
                            <a:rPr lang="ko-KR" altLang="en-US" sz="1000" dirty="0"/>
                            <a:t>정상성 만족 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p=0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 IMA(</a:t>
                          </a:r>
                          <a:r>
                            <a:rPr lang="en-US" altLang="ko-KR" sz="1000" dirty="0" err="1"/>
                            <a:t>d,q</a:t>
                          </a:r>
                          <a:r>
                            <a:rPr lang="en-US" altLang="ko-KR" sz="1000" dirty="0"/>
                            <a:t>).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MA(q)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q=0 </a:t>
                          </a:r>
                          <a:r>
                            <a:rPr lang="ko-KR" altLang="en-US" sz="1000" dirty="0"/>
                            <a:t>→ </a:t>
                          </a:r>
                          <a:r>
                            <a:rPr lang="en-US" altLang="ko-KR" sz="1000" dirty="0"/>
                            <a:t>ARI(</a:t>
                          </a:r>
                          <a:r>
                            <a:rPr lang="en-US" altLang="ko-KR" sz="1000" dirty="0" err="1"/>
                            <a:t>p,d</a:t>
                          </a:r>
                          <a:r>
                            <a:rPr lang="en-US" altLang="ko-KR" sz="1000" dirty="0"/>
                            <a:t>),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AR(p)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39439"/>
                      </a:ext>
                    </a:extLst>
                  </a:tr>
                  <a:tr h="6884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4. </a:t>
                          </a:r>
                          <a:r>
                            <a:rPr lang="ko-KR" altLang="en-US" sz="1000" dirty="0"/>
                            <a:t>분해 시계열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606" t="-416814" r="-275" b="-44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5247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481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모형 적용 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(ARIMA)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FFC266F4-26F3-4514-9FBE-0EB8BC0F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2" y="1538631"/>
            <a:ext cx="2071415" cy="206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A632EF3D-9DA5-4A34-B57F-3C6DB9A1E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43" y="1538631"/>
            <a:ext cx="2071415" cy="209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12F88-3D30-4A79-96BD-3B903D0EA722}"/>
              </a:ext>
            </a:extLst>
          </p:cNvPr>
          <p:cNvSpPr txBox="1"/>
          <p:nvPr/>
        </p:nvSpPr>
        <p:spPr>
          <a:xfrm>
            <a:off x="1369981" y="3630181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차분을 통해 정상성 만족</a:t>
            </a:r>
            <a:r>
              <a:rPr lang="en-US" altLang="ko-KR" sz="1200" dirty="0"/>
              <a:t>(1</a:t>
            </a:r>
            <a:r>
              <a:rPr lang="ko-KR" altLang="en-US" sz="1200" dirty="0"/>
              <a:t>번 차분한 결과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ARIMA(p,1,q) </a:t>
            </a:r>
            <a:r>
              <a:rPr lang="ko-KR" altLang="en-US" sz="1200" dirty="0"/>
              <a:t>가능하겠으니 </a:t>
            </a:r>
            <a:r>
              <a:rPr lang="en-US" altLang="ko-KR" sz="1200" dirty="0"/>
              <a:t>p</a:t>
            </a:r>
            <a:r>
              <a:rPr lang="ko-KR" altLang="en-US" sz="1200" dirty="0"/>
              <a:t>랑 </a:t>
            </a:r>
            <a:r>
              <a:rPr lang="en-US" altLang="ko-KR" sz="1200" dirty="0"/>
              <a:t>q</a:t>
            </a:r>
            <a:r>
              <a:rPr lang="ko-KR" altLang="en-US" sz="1200" dirty="0"/>
              <a:t>찾기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823F4BA-3CA3-46CB-BA36-94B95112CB06}"/>
              </a:ext>
            </a:extLst>
          </p:cNvPr>
          <p:cNvSpPr/>
          <p:nvPr/>
        </p:nvSpPr>
        <p:spPr>
          <a:xfrm>
            <a:off x="2616337" y="2499748"/>
            <a:ext cx="216024" cy="1440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A48137-9D88-4A76-A21C-D7A56A26AACF}"/>
              </a:ext>
            </a:extLst>
          </p:cNvPr>
          <p:cNvGrpSpPr/>
          <p:nvPr/>
        </p:nvGrpSpPr>
        <p:grpSpPr>
          <a:xfrm>
            <a:off x="5298495" y="946750"/>
            <a:ext cx="3207026" cy="1408967"/>
            <a:chOff x="5298495" y="946750"/>
            <a:chExt cx="3207026" cy="1408967"/>
          </a:xfrm>
        </p:grpSpPr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C75FC92F-3B4E-4AC2-A6ED-504ED689F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8495" y="946750"/>
              <a:ext cx="3207026" cy="140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98A137-A59B-4075-A4E5-5E0271C158F1}"/>
                </a:ext>
              </a:extLst>
            </p:cNvPr>
            <p:cNvSpPr/>
            <p:nvPr/>
          </p:nvSpPr>
          <p:spPr>
            <a:xfrm>
              <a:off x="5940152" y="1691239"/>
              <a:ext cx="154757" cy="344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750AE-1AB6-4075-87A1-1BBEC8DFED84}"/>
                </a:ext>
              </a:extLst>
            </p:cNvPr>
            <p:cNvSpPr txBox="1"/>
            <p:nvPr/>
          </p:nvSpPr>
          <p:spPr>
            <a:xfrm>
              <a:off x="5910678" y="1146411"/>
              <a:ext cx="214834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ACF </a:t>
              </a:r>
              <a:r>
                <a:rPr lang="ko-KR" altLang="en-US" sz="1000" dirty="0"/>
                <a:t>값이 </a:t>
              </a:r>
              <a:r>
                <a:rPr lang="en-US" altLang="ko-KR" sz="1000" dirty="0"/>
                <a:t>LAG 2 </a:t>
              </a:r>
              <a:r>
                <a:rPr lang="ko-KR" altLang="en-US" sz="1000" dirty="0"/>
                <a:t>에서 </a:t>
              </a:r>
              <a:r>
                <a:rPr lang="ko-KR" altLang="en-US" sz="1000" dirty="0" err="1"/>
                <a:t>절단점</a:t>
              </a:r>
              <a:r>
                <a:rPr lang="ko-KR" altLang="en-US" sz="1000" dirty="0"/>
                <a:t> 가짐</a:t>
              </a:r>
              <a:endParaRPr lang="en-US" altLang="ko-KR" sz="1000" dirty="0"/>
            </a:p>
            <a:p>
              <a:r>
                <a:rPr lang="en-US" altLang="ko-KR" sz="1000" dirty="0"/>
                <a:t>ARMA(0,1) </a:t>
              </a:r>
              <a:r>
                <a:rPr lang="ko-KR" altLang="en-US" sz="1000" dirty="0"/>
                <a:t>후보 </a:t>
              </a:r>
              <a:r>
                <a:rPr lang="en-US" altLang="ko-KR" sz="1000" dirty="0"/>
                <a:t>1</a:t>
              </a:r>
            </a:p>
            <a:p>
              <a:endParaRPr lang="ko-KR" altLang="en-US" sz="1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1EE167-BFE2-4B09-9C1F-40DE35A4B61A}"/>
              </a:ext>
            </a:extLst>
          </p:cNvPr>
          <p:cNvGrpSpPr/>
          <p:nvPr/>
        </p:nvGrpSpPr>
        <p:grpSpPr>
          <a:xfrm>
            <a:off x="5307610" y="2386900"/>
            <a:ext cx="3207027" cy="1600380"/>
            <a:chOff x="5312705" y="2782220"/>
            <a:chExt cx="3207027" cy="1600380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3DBACE0D-7090-4D47-B13A-C11EA493B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705" y="2782220"/>
              <a:ext cx="3207027" cy="1600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A071C1-C1DA-43C1-9D94-C518C07EA474}"/>
                </a:ext>
              </a:extLst>
            </p:cNvPr>
            <p:cNvSpPr txBox="1"/>
            <p:nvPr/>
          </p:nvSpPr>
          <p:spPr>
            <a:xfrm>
              <a:off x="5843648" y="3013064"/>
              <a:ext cx="22188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PACF </a:t>
              </a:r>
              <a:r>
                <a:rPr lang="ko-KR" altLang="en-US" sz="1000" dirty="0"/>
                <a:t>값이 </a:t>
              </a:r>
              <a:r>
                <a:rPr lang="en-US" altLang="ko-KR" sz="1000" dirty="0"/>
                <a:t>LAG 4 </a:t>
              </a:r>
              <a:r>
                <a:rPr lang="ko-KR" altLang="en-US" sz="1000" dirty="0"/>
                <a:t>에서 </a:t>
              </a:r>
              <a:r>
                <a:rPr lang="ko-KR" altLang="en-US" sz="1000" dirty="0" err="1"/>
                <a:t>절단점</a:t>
              </a:r>
              <a:r>
                <a:rPr lang="ko-KR" altLang="en-US" sz="1000" dirty="0"/>
                <a:t> 가짐</a:t>
              </a:r>
              <a:endParaRPr lang="en-US" altLang="ko-KR" sz="1000" dirty="0"/>
            </a:p>
            <a:p>
              <a:r>
                <a:rPr lang="en-US" altLang="ko-KR" sz="1000" dirty="0"/>
                <a:t>ARMA(3,0) </a:t>
              </a:r>
              <a:r>
                <a:rPr lang="ko-KR" altLang="en-US" sz="1000" dirty="0"/>
                <a:t>후보 </a:t>
              </a:r>
              <a:r>
                <a:rPr lang="en-US" altLang="ko-KR" sz="1000" dirty="0"/>
                <a:t>2</a:t>
              </a:r>
            </a:p>
            <a:p>
              <a:endParaRPr lang="ko-KR" altLang="en-US" sz="10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7ED155F-A626-4CF4-B7F5-E420C1FA513E}"/>
                </a:ext>
              </a:extLst>
            </p:cNvPr>
            <p:cNvSpPr/>
            <p:nvPr/>
          </p:nvSpPr>
          <p:spPr>
            <a:xfrm>
              <a:off x="6094909" y="3385901"/>
              <a:ext cx="154757" cy="344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76050F8-53C3-46A5-9D2B-F2E267C58786}"/>
              </a:ext>
            </a:extLst>
          </p:cNvPr>
          <p:cNvSpPr txBox="1"/>
          <p:nvPr/>
        </p:nvSpPr>
        <p:spPr>
          <a:xfrm>
            <a:off x="5076638" y="4038968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한번 차분했으므로 최종 후보는 </a:t>
            </a:r>
            <a:r>
              <a:rPr lang="en-US" altLang="ko-KR" sz="1000" dirty="0"/>
              <a:t>ARIMA(0,1,1)</a:t>
            </a:r>
            <a:r>
              <a:rPr lang="ko-KR" altLang="en-US" sz="1000" dirty="0"/>
              <a:t>과 </a:t>
            </a:r>
            <a:r>
              <a:rPr lang="en-US" altLang="ko-KR" sz="1000" dirty="0"/>
              <a:t>ARIMA(3,1,0)</a:t>
            </a:r>
          </a:p>
          <a:p>
            <a:r>
              <a:rPr lang="ko-KR" altLang="en-US" sz="1000" dirty="0" err="1"/>
              <a:t>파이썬에서</a:t>
            </a:r>
            <a:r>
              <a:rPr lang="ko-KR" altLang="en-US" sz="1000" dirty="0"/>
              <a:t> 알아서 찾아주는 </a:t>
            </a:r>
            <a:r>
              <a:rPr lang="en-US" altLang="ko-KR" sz="1000" dirty="0"/>
              <a:t>ARIMA </a:t>
            </a:r>
            <a:r>
              <a:rPr lang="ko-KR" altLang="en-US" sz="1000" dirty="0"/>
              <a:t>함수 이용하면</a:t>
            </a:r>
            <a:endParaRPr lang="en-US" altLang="ko-KR" sz="1000" dirty="0"/>
          </a:p>
          <a:p>
            <a:r>
              <a:rPr lang="en-US" altLang="ko-KR" sz="1000" dirty="0"/>
              <a:t>ARIMA(0,1,1)</a:t>
            </a:r>
            <a:r>
              <a:rPr lang="ko-KR" altLang="en-US" sz="1000" dirty="0"/>
              <a:t>이 최적으로 나온다</a:t>
            </a:r>
            <a:r>
              <a:rPr lang="en-US" altLang="ko-KR" sz="1000" dirty="0"/>
              <a:t>… </a:t>
            </a:r>
            <a:r>
              <a:rPr lang="ko-KR" altLang="en-US" sz="1000" dirty="0"/>
              <a:t>이걸로 </a:t>
            </a:r>
            <a:r>
              <a:rPr lang="ko-KR" altLang="en-US" sz="1000" dirty="0" err="1"/>
              <a:t>미래값</a:t>
            </a:r>
            <a:r>
              <a:rPr lang="ko-KR" altLang="en-US" sz="1000" dirty="0"/>
              <a:t> 예측하면 됨</a:t>
            </a:r>
          </a:p>
        </p:txBody>
      </p:sp>
    </p:spTree>
    <p:extLst>
      <p:ext uri="{BB962C8B-B14F-4D97-AF65-F5344CB8AC3E}">
        <p14:creationId xmlns:p14="http://schemas.microsoft.com/office/powerpoint/2010/main" val="270130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모형 적용 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분해 시계열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6050F8-53C3-46A5-9D2B-F2E267C58786}"/>
                  </a:ext>
                </a:extLst>
              </p:cNvPr>
              <p:cNvSpPr txBox="1"/>
              <p:nvPr/>
            </p:nvSpPr>
            <p:spPr>
              <a:xfrm>
                <a:off x="5008007" y="1858983"/>
                <a:ext cx="3816424" cy="2403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시계열에 영향을 주는 요소들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앞서 언급한 </a:t>
                </a:r>
                <a:r>
                  <a:rPr lang="en-US" altLang="ko-KR" sz="1000" dirty="0"/>
                  <a:t>4</a:t>
                </a:r>
                <a:r>
                  <a:rPr lang="ko-KR" altLang="en-US" sz="1000" dirty="0"/>
                  <a:t>요소</a:t>
                </a:r>
                <a:r>
                  <a:rPr lang="en-US" altLang="ko-KR" sz="1000" dirty="0"/>
                  <a:t>)</a:t>
                </a:r>
                <a:r>
                  <a:rPr lang="ko-KR" altLang="en-US" sz="1000" dirty="0"/>
                  <a:t>를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분해해서 보여주는 시계열 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추세요인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계절요인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순환요인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불규칙 요인의 </a:t>
                </a:r>
                <a:r>
                  <a:rPr lang="en-US" altLang="ko-KR" sz="1000" dirty="0"/>
                  <a:t>4</a:t>
                </a:r>
                <a:r>
                  <a:rPr lang="ko-KR" altLang="en-US" sz="1000" dirty="0"/>
                  <a:t>가지 이지만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 err="1"/>
                  <a:t>파이썬의</a:t>
                </a:r>
                <a:r>
                  <a:rPr lang="ko-KR" altLang="en-US" sz="1000" dirty="0"/>
                  <a:t> </a:t>
                </a:r>
                <a:r>
                  <a:rPr lang="en-US" altLang="ko-KR" sz="1000" dirty="0" err="1"/>
                  <a:t>statsmodels.api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패키지에는 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</a:t>
                </a:r>
                <a:r>
                  <a:rPr lang="en-US" altLang="ko-KR" sz="1000" dirty="0"/>
                  <a:t>(Trend)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계절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불규칙 요인 으로 그래프를 보여줌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dirty="0"/>
                  <a:t>model</a:t>
                </a:r>
                <a:r>
                  <a:rPr lang="ko-KR" altLang="en-US" sz="1000" dirty="0"/>
                  <a:t> 파라미터로는</a:t>
                </a:r>
                <a:endParaRPr lang="en-US" altLang="ko-KR" sz="1000" dirty="0"/>
              </a:p>
              <a:p>
                <a:r>
                  <a:rPr lang="en-US" altLang="ko-KR" sz="1000" dirty="0"/>
                  <a:t>  1) “multiplicative”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y= t*s*r (</a:t>
                </a:r>
                <a:r>
                  <a:rPr lang="ko-KR" altLang="en-US" sz="1000" dirty="0"/>
                  <a:t>곱 모형</a:t>
                </a:r>
                <a:r>
                  <a:rPr lang="en-US" altLang="ko-KR" sz="1000" dirty="0"/>
                  <a:t>)</a:t>
                </a:r>
              </a:p>
              <a:p>
                <a:r>
                  <a:rPr lang="en-US" altLang="ko-KR" sz="1000" dirty="0"/>
                  <a:t>  2) “additive” : y=</a:t>
                </a:r>
                <a:r>
                  <a:rPr lang="en-US" altLang="ko-KR" sz="1000" dirty="0" err="1"/>
                  <a:t>t+s+r</a:t>
                </a:r>
                <a:r>
                  <a:rPr lang="en-US" altLang="ko-KR" sz="1000" dirty="0"/>
                  <a:t> (</a:t>
                </a:r>
                <a:r>
                  <a:rPr lang="ko-KR" altLang="en-US" sz="1000" dirty="0"/>
                  <a:t>합 모형</a:t>
                </a:r>
                <a:r>
                  <a:rPr lang="en-US" altLang="ko-KR" sz="1000" dirty="0"/>
                  <a:t>)</a:t>
                </a:r>
              </a:p>
              <a:p>
                <a:endParaRPr lang="en-US" altLang="ko-KR" sz="1000" dirty="0"/>
              </a:p>
              <a:p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</a:t>
                </a:r>
                <a:r>
                  <a:rPr lang="ko-KR" altLang="en-US" sz="1000" dirty="0"/>
                  <a:t> 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순환요인</a:t>
                </a:r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계절요인</m:t>
                    </m:r>
                  </m:oMath>
                </a14:m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 </a:t>
                </a:r>
                <a:r>
                  <a:rPr lang="ko-KR" altLang="en-US" sz="1000" dirty="0"/>
                  <a:t>불규칙요인</a:t>
                </a:r>
                <a:r>
                  <a:rPr lang="en-US" altLang="ko-KR" sz="1000" dirty="0"/>
                  <a:t>]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6050F8-53C3-46A5-9D2B-F2E267C58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07" y="1858983"/>
                <a:ext cx="3816424" cy="2403543"/>
              </a:xfrm>
              <a:prstGeom prst="rect">
                <a:avLst/>
              </a:prstGeom>
              <a:blipFill>
                <a:blip r:embed="rId4"/>
                <a:stretch>
                  <a:fillRect b="-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BC0F285-CE37-405F-9144-EB5DB02648DB}"/>
              </a:ext>
            </a:extLst>
          </p:cNvPr>
          <p:cNvSpPr txBox="1"/>
          <p:nvPr/>
        </p:nvSpPr>
        <p:spPr>
          <a:xfrm>
            <a:off x="5006841" y="141013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분해 시계열</a:t>
            </a:r>
            <a:endParaRPr lang="en-US" altLang="ko-KR" sz="14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23F306-E5B5-4A1B-8F81-C0A6AC43F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10" y="976892"/>
            <a:ext cx="3570784" cy="325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C39A34-FEBB-4017-BEA6-8AACAEE5EACB}"/>
              </a:ext>
            </a:extLst>
          </p:cNvPr>
          <p:cNvSpPr txBox="1"/>
          <p:nvPr/>
        </p:nvSpPr>
        <p:spPr>
          <a:xfrm>
            <a:off x="2123728" y="42414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en-US" altLang="ko-KR" sz="1000" dirty="0" err="1"/>
              <a:t>statsmodels.api</a:t>
            </a:r>
            <a:r>
              <a:rPr lang="en-US" altLang="ko-KR" sz="1000" dirty="0"/>
              <a:t> </a:t>
            </a:r>
            <a:r>
              <a:rPr lang="ko-KR" altLang="en-US" sz="1000" dirty="0"/>
              <a:t>패키지 이용 </a:t>
            </a:r>
            <a:endParaRPr lang="en-US" altLang="ko-KR" sz="1000" dirty="0"/>
          </a:p>
          <a:p>
            <a:r>
              <a:rPr lang="en-US" altLang="ko-KR" sz="1000" dirty="0"/>
              <a:t>: </a:t>
            </a:r>
            <a:r>
              <a:rPr lang="ko-KR" altLang="en-US" sz="1000" dirty="0"/>
              <a:t>실제 </a:t>
            </a:r>
            <a:r>
              <a:rPr lang="en-US" altLang="ko-KR" sz="1000" dirty="0"/>
              <a:t>observed</a:t>
            </a:r>
            <a:r>
              <a:rPr lang="ko-KR" altLang="en-US" sz="1000" dirty="0"/>
              <a:t>에서 수동 분해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406CD9-E40F-466D-86E3-43500FF135B7}"/>
              </a:ext>
            </a:extLst>
          </p:cNvPr>
          <p:cNvSpPr/>
          <p:nvPr/>
        </p:nvSpPr>
        <p:spPr>
          <a:xfrm>
            <a:off x="1907704" y="4345139"/>
            <a:ext cx="288032" cy="72005"/>
          </a:xfrm>
          <a:prstGeom prst="rect">
            <a:avLst/>
          </a:prstGeom>
          <a:solidFill>
            <a:srgbClr val="6EA1C3"/>
          </a:solidFill>
          <a:ln>
            <a:solidFill>
              <a:srgbClr val="6EA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8AC254-97AE-4D70-AE59-3999B6A6323F}"/>
              </a:ext>
            </a:extLst>
          </p:cNvPr>
          <p:cNvSpPr/>
          <p:nvPr/>
        </p:nvSpPr>
        <p:spPr>
          <a:xfrm>
            <a:off x="1907704" y="4493369"/>
            <a:ext cx="288032" cy="72005"/>
          </a:xfrm>
          <a:prstGeom prst="rect">
            <a:avLst/>
          </a:prstGeom>
          <a:solidFill>
            <a:srgbClr val="FF9D4E"/>
          </a:solidFill>
          <a:ln>
            <a:solidFill>
              <a:srgbClr val="FF9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2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5646" y="1275606"/>
            <a:ext cx="637270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en-US" altLang="ko-KR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`</a:t>
            </a:r>
            <a:r>
              <a:rPr lang="ko-KR" altLang="en-US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진행내용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51F7E1-D685-4EA9-84C8-6F93629B71C2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9171B3-A57A-4EF4-98D5-B0D29916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744A635-BA3A-4DBF-A198-DBAEEC9F76F3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13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ID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 포함관계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6050F8-53C3-46A5-9D2B-F2E267C58786}"/>
              </a:ext>
            </a:extLst>
          </p:cNvPr>
          <p:cNvSpPr txBox="1"/>
          <p:nvPr/>
        </p:nvSpPr>
        <p:spPr>
          <a:xfrm>
            <a:off x="5008007" y="1858983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학습 시키려면 </a:t>
            </a:r>
            <a:r>
              <a:rPr lang="en-US" altLang="ko-KR" sz="1000" dirty="0"/>
              <a:t>test</a:t>
            </a:r>
            <a:r>
              <a:rPr lang="ko-KR" altLang="en-US" sz="1000" dirty="0"/>
              <a:t>쪽 </a:t>
            </a:r>
            <a:r>
              <a:rPr lang="en-US" altLang="ko-KR" sz="1000" dirty="0" err="1"/>
              <a:t>item_id</a:t>
            </a:r>
            <a:r>
              <a:rPr lang="ko-KR" altLang="en-US" sz="1000" dirty="0"/>
              <a:t>도 </a:t>
            </a:r>
            <a:r>
              <a:rPr lang="en-US" altLang="ko-KR" sz="1000" dirty="0"/>
              <a:t>train</a:t>
            </a:r>
            <a:r>
              <a:rPr lang="ko-KR" altLang="en-US" sz="1000" dirty="0"/>
              <a:t>에 다 있어야 되는데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train</a:t>
            </a:r>
            <a:r>
              <a:rPr lang="ko-KR" altLang="en-US" sz="1000" dirty="0"/>
              <a:t>에 </a:t>
            </a:r>
            <a:r>
              <a:rPr lang="en-US" altLang="ko-KR" sz="1000" dirty="0"/>
              <a:t>363</a:t>
            </a:r>
            <a:r>
              <a:rPr lang="ko-KR" altLang="en-US" sz="1000" dirty="0"/>
              <a:t>개가 없음</a:t>
            </a:r>
            <a:r>
              <a:rPr lang="en-US" altLang="ko-KR" sz="1000" dirty="0"/>
              <a:t>…. </a:t>
            </a:r>
            <a:r>
              <a:rPr lang="ko-KR" altLang="en-US" sz="1000" dirty="0"/>
              <a:t>이거 어떻게 </a:t>
            </a:r>
            <a:r>
              <a:rPr lang="ko-KR" altLang="en-US" sz="1000" dirty="0" err="1"/>
              <a:t>처리해야되는지</a:t>
            </a:r>
            <a:r>
              <a:rPr lang="ko-KR" altLang="en-US" sz="1000" dirty="0"/>
              <a:t> 보류</a:t>
            </a:r>
            <a:r>
              <a:rPr lang="en-US" altLang="ko-KR" sz="1000" dirty="0"/>
              <a:t>..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C0F285-CE37-405F-9144-EB5DB02648DB}"/>
              </a:ext>
            </a:extLst>
          </p:cNvPr>
          <p:cNvSpPr txBox="1"/>
          <p:nvPr/>
        </p:nvSpPr>
        <p:spPr>
          <a:xfrm>
            <a:off x="5006841" y="141013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test</a:t>
            </a:r>
            <a:r>
              <a:rPr lang="ko-KR" altLang="en-US" sz="1400" b="1" dirty="0"/>
              <a:t>의 </a:t>
            </a:r>
            <a:r>
              <a:rPr lang="en-US" altLang="ko-KR" sz="1400" b="1" dirty="0" err="1"/>
              <a:t>item_id</a:t>
            </a:r>
            <a:r>
              <a:rPr lang="ko-KR" altLang="en-US" sz="1400" b="1" dirty="0"/>
              <a:t>중 </a:t>
            </a:r>
            <a:r>
              <a:rPr lang="en-US" altLang="ko-KR" sz="1400" b="1" dirty="0"/>
              <a:t>363</a:t>
            </a:r>
            <a:r>
              <a:rPr lang="ko-KR" altLang="en-US" sz="1400" b="1" dirty="0"/>
              <a:t>개가 </a:t>
            </a:r>
            <a:r>
              <a:rPr lang="en-US" altLang="ko-KR" sz="1400" b="1" dirty="0"/>
              <a:t>train</a:t>
            </a:r>
            <a:r>
              <a:rPr lang="ko-KR" altLang="en-US" sz="1400" b="1" dirty="0"/>
              <a:t>에 없음</a:t>
            </a:r>
            <a:r>
              <a:rPr lang="en-US" altLang="ko-KR" sz="1400" b="1" dirty="0"/>
              <a:t>;;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324B88-5B34-4FAD-B7CB-52DF9E3C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28" y="1145516"/>
            <a:ext cx="3809611" cy="33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6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중복 열 확인 및 제거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6050F8-53C3-46A5-9D2B-F2E267C58786}"/>
              </a:ext>
            </a:extLst>
          </p:cNvPr>
          <p:cNvSpPr txBox="1"/>
          <p:nvPr/>
        </p:nvSpPr>
        <p:spPr>
          <a:xfrm>
            <a:off x="5008007" y="1858983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이상하게 중복인 열이 있음</a:t>
            </a:r>
            <a:r>
              <a:rPr lang="en-US" altLang="ko-KR" sz="1000" dirty="0"/>
              <a:t>…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일단 중복인 열들 중에서 하나만 남기고 제거 </a:t>
            </a:r>
            <a:endParaRPr lang="en-US" altLang="ko-KR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C0F285-CE37-405F-9144-EB5DB02648DB}"/>
              </a:ext>
            </a:extLst>
          </p:cNvPr>
          <p:cNvSpPr txBox="1"/>
          <p:nvPr/>
        </p:nvSpPr>
        <p:spPr>
          <a:xfrm>
            <a:off x="5006841" y="141013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중복열</a:t>
            </a:r>
            <a:r>
              <a:rPr lang="ko-KR" altLang="en-US" sz="1400" b="1" dirty="0"/>
              <a:t> 제거</a:t>
            </a:r>
            <a:endParaRPr lang="en-US" altLang="ko-KR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9DD48A-2546-49AD-BD89-A316EA72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89" y="1285749"/>
            <a:ext cx="4116312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2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item_category_id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dateime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na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요약통계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형태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DCD783-38F3-41FC-BEA7-B7B858B62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973673"/>
            <a:ext cx="3023636" cy="3528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42B5AD-BE3A-40FD-A42F-250BEF9C0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137649"/>
            <a:ext cx="3744416" cy="32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9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ID(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shop_id,item_id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월 기준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date_block_num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통계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1BF15B-A17D-44FE-87F9-BF6F61932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022847"/>
            <a:ext cx="6019799" cy="3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7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5646" y="1275606"/>
            <a:ext cx="637270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en-US" altLang="ko-KR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`</a:t>
            </a:r>
            <a:r>
              <a:rPr lang="ko-KR" altLang="en-US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51F7E1-D685-4EA9-84C8-6F93629B71C2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9171B3-A57A-4EF4-98D5-B0D29916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744A635-BA3A-4DBF-A198-DBAEEC9F76F3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933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시각화로 대충의 정상성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6BF651-72C2-4189-84FE-21C4CF1AA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680" y="1037496"/>
            <a:ext cx="4141439" cy="354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54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dicky fuller test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통한 정상성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1878B8-7250-41F6-9E0F-A0F3C3AA9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095" y="1022847"/>
            <a:ext cx="5785842" cy="34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6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분해 시계열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B86965-CE19-4257-A775-3F9DB64CDCA4}"/>
              </a:ext>
            </a:extLst>
          </p:cNvPr>
          <p:cNvGrpSpPr/>
          <p:nvPr/>
        </p:nvGrpSpPr>
        <p:grpSpPr>
          <a:xfrm>
            <a:off x="1017253" y="1108614"/>
            <a:ext cx="7083139" cy="3047307"/>
            <a:chOff x="1017253" y="1108614"/>
            <a:chExt cx="7247141" cy="334002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2E959A7-D16F-4CA1-9C57-47ADF72DF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253" y="1108614"/>
              <a:ext cx="3689635" cy="33400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0817F4-6610-445D-9FBD-F47792A9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2005" y="1612582"/>
              <a:ext cx="3422389" cy="283605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4C82F6-27CE-40BF-95BA-7DBF242EB6DE}"/>
                  </a:ext>
                </a:extLst>
              </p:cNvPr>
              <p:cNvSpPr txBox="1"/>
              <p:nvPr/>
            </p:nvSpPr>
            <p:spPr>
              <a:xfrm>
                <a:off x="4994613" y="4213172"/>
                <a:ext cx="3050956" cy="402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2) “additive” : y=</a:t>
                </a:r>
                <a:r>
                  <a:rPr lang="en-US" altLang="ko-KR" sz="1000" dirty="0" err="1"/>
                  <a:t>t+s+r</a:t>
                </a:r>
                <a:r>
                  <a:rPr lang="en-US" altLang="ko-KR" sz="1000" dirty="0"/>
                  <a:t> (</a:t>
                </a:r>
                <a:r>
                  <a:rPr lang="ko-KR" altLang="en-US" sz="1000" dirty="0"/>
                  <a:t>합 모형</a:t>
                </a:r>
                <a:r>
                  <a:rPr lang="en-US" altLang="ko-KR" sz="1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</a:t>
                </a:r>
                <a:r>
                  <a:rPr lang="ko-KR" altLang="en-US" sz="1000" dirty="0"/>
                  <a:t> 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순환요인</a:t>
                </a:r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계절요인</m:t>
                    </m:r>
                  </m:oMath>
                </a14:m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 </a:t>
                </a:r>
                <a:r>
                  <a:rPr lang="ko-KR" altLang="en-US" sz="1000" dirty="0"/>
                  <a:t>불규칙요인</a:t>
                </a:r>
                <a:r>
                  <a:rPr lang="en-US" altLang="ko-KR" sz="1000" dirty="0"/>
                  <a:t>]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4C82F6-27CE-40BF-95BA-7DBF242EB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613" y="4213172"/>
                <a:ext cx="3050956" cy="402995"/>
              </a:xfrm>
              <a:prstGeom prst="rect">
                <a:avLst/>
              </a:prstGeom>
              <a:blipFill>
                <a:blip r:embed="rId6"/>
                <a:stretch>
                  <a:fillRect r="-599"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62E971-D812-40D8-9525-1932D0A54F96}"/>
                  </a:ext>
                </a:extLst>
              </p:cNvPr>
              <p:cNvSpPr txBox="1"/>
              <p:nvPr/>
            </p:nvSpPr>
            <p:spPr>
              <a:xfrm>
                <a:off x="990936" y="4213171"/>
                <a:ext cx="3050956" cy="402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1) “multiplicative”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y= t*s*r (</a:t>
                </a:r>
                <a:r>
                  <a:rPr lang="ko-KR" altLang="en-US" sz="1000" dirty="0"/>
                  <a:t>곱 모형</a:t>
                </a:r>
                <a:r>
                  <a:rPr lang="en-US" altLang="ko-KR" sz="1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</a:t>
                </a:r>
                <a:r>
                  <a:rPr lang="ko-KR" altLang="en-US" sz="1000" dirty="0"/>
                  <a:t> 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순환요인</a:t>
                </a:r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계절요인</m:t>
                    </m:r>
                  </m:oMath>
                </a14:m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 </a:t>
                </a:r>
                <a:r>
                  <a:rPr lang="ko-KR" altLang="en-US" sz="1000" dirty="0"/>
                  <a:t>불규칙요인</a:t>
                </a:r>
                <a:r>
                  <a:rPr lang="en-US" altLang="ko-KR" sz="1000" dirty="0"/>
                  <a:t>]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62E971-D812-40D8-9525-1932D0A54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36" y="4213171"/>
                <a:ext cx="3050956" cy="402995"/>
              </a:xfrm>
              <a:prstGeom prst="rect">
                <a:avLst/>
              </a:prstGeom>
              <a:blipFill>
                <a:blip r:embed="rId7"/>
                <a:stretch>
                  <a:fillRect r="-800"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97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1)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item_name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 교정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/>
              <a:t>대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소문자화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/>
              <a:t>partition(‘str’)[0]</a:t>
            </a:r>
            <a:r>
              <a:rPr lang="ko-KR" altLang="en-US" sz="1400" b="1" dirty="0"/>
              <a:t>로 특문 존재 열 </a:t>
            </a:r>
            <a:r>
              <a:rPr lang="en-US" altLang="ko-KR" sz="1400" b="1" dirty="0"/>
              <a:t>split</a:t>
            </a:r>
          </a:p>
          <a:p>
            <a:pPr marL="342900" indent="-342900">
              <a:buAutoNum type="arabicPeriod"/>
            </a:pPr>
            <a:r>
              <a:rPr lang="en-US" altLang="ko-KR" sz="1400" b="1" dirty="0" err="1"/>
              <a:t>re.sub</a:t>
            </a:r>
            <a:r>
              <a:rPr lang="ko-KR" altLang="en-US" sz="1400" b="1" dirty="0"/>
              <a:t>으로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영문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숫자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러시아어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선택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/>
              <a:t>replace</a:t>
            </a:r>
            <a:r>
              <a:rPr lang="ko-KR" altLang="en-US" sz="1400" b="1" dirty="0"/>
              <a:t>로 이중 여백 교정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/>
              <a:t>strip</a:t>
            </a:r>
            <a:r>
              <a:rPr lang="ko-KR" altLang="en-US" sz="1400" b="1" dirty="0"/>
              <a:t>으로 나머지 공백 정리</a:t>
            </a:r>
            <a:endParaRPr lang="en-US" altLang="ko-KR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A0C52-53A0-42EE-A4B4-7B9FF78EB392}"/>
              </a:ext>
            </a:extLst>
          </p:cNvPr>
          <p:cNvSpPr txBox="1"/>
          <p:nvPr/>
        </p:nvSpPr>
        <p:spPr>
          <a:xfrm>
            <a:off x="5008325" y="2902109"/>
            <a:ext cx="4176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/>
              <a:t>! ВО ВЛАСТИ НАВАЖДЕНИЯ (ПЛАСТ.) D</a:t>
            </a:r>
            <a:endParaRPr lang="en-US" altLang="ko-KR" sz="1400" dirty="0"/>
          </a:p>
          <a:p>
            <a:endParaRPr lang="en-US" altLang="ko-KR" sz="14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!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во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власти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наваждения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(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пласт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.)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d</a:t>
            </a:r>
            <a:r>
              <a:rPr lang="ko-KR" altLang="ko-KR" sz="1400" dirty="0"/>
              <a:t> </a:t>
            </a:r>
            <a:endParaRPr lang="en-US" altLang="ko-KR" sz="14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во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власти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наваждения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endParaRPr lang="ko-KR" altLang="ko-KR" sz="3200" dirty="0">
              <a:latin typeface="Arial" panose="020B0604020202020204" pitchFamily="34" charset="0"/>
            </a:endParaRPr>
          </a:p>
          <a:p>
            <a:endParaRPr lang="en-US" altLang="ko-KR" sz="1400" b="1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6D5602-C2DB-486B-9A10-F01955DC7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03" y="1838669"/>
            <a:ext cx="3744416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55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2)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item_cats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분리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item_category_main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/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item_category_sub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/>
              <a:t>‘-’ </a:t>
            </a:r>
            <a:r>
              <a:rPr lang="ko-KR" altLang="en-US" sz="1400" b="1" dirty="0"/>
              <a:t>기준 앞뒤 </a:t>
            </a:r>
            <a:r>
              <a:rPr lang="en-US" altLang="ko-KR" sz="1400" b="1" dirty="0"/>
              <a:t>split</a:t>
            </a:r>
          </a:p>
          <a:p>
            <a:pPr marL="342900" indent="-342900">
              <a:buAutoNum type="arabicPeriod"/>
            </a:pPr>
            <a:r>
              <a:rPr lang="ko-KR" altLang="en-US" sz="1400" b="1" dirty="0"/>
              <a:t>앞 </a:t>
            </a:r>
            <a:r>
              <a:rPr lang="en-US" altLang="ko-KR" sz="1400" b="1" dirty="0"/>
              <a:t>: main category / </a:t>
            </a:r>
            <a:r>
              <a:rPr lang="ko-KR" altLang="en-US" sz="1400" b="1" dirty="0"/>
              <a:t>뒤</a:t>
            </a:r>
            <a:r>
              <a:rPr lang="en-US" altLang="ko-KR" sz="1400" b="1" dirty="0"/>
              <a:t>: sub category</a:t>
            </a:r>
          </a:p>
          <a:p>
            <a:pPr marL="342900" indent="-342900">
              <a:buAutoNum type="arabicPeriod"/>
            </a:pPr>
            <a:r>
              <a:rPr lang="ko-KR" altLang="en-US" sz="1400" b="1" dirty="0"/>
              <a:t>명칭 변경</a:t>
            </a:r>
            <a:endParaRPr lang="en-US" altLang="ko-KR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A0C52-53A0-42EE-A4B4-7B9FF78EB392}"/>
              </a:ext>
            </a:extLst>
          </p:cNvPr>
          <p:cNvSpPr txBox="1"/>
          <p:nvPr/>
        </p:nvSpPr>
        <p:spPr>
          <a:xfrm>
            <a:off x="5008325" y="2902109"/>
            <a:ext cx="4176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ko-KR" dirty="0"/>
              <a:t>Аксессуары - </a:t>
            </a:r>
            <a:r>
              <a:rPr lang="en-US" altLang="ko-KR" dirty="0"/>
              <a:t>PS2</a:t>
            </a:r>
          </a:p>
          <a:p>
            <a:endParaRPr lang="en-US" altLang="ko-KR" sz="14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az-Cyrl-AZ" altLang="ko-KR" dirty="0"/>
              <a:t>Аксессуары</a:t>
            </a:r>
            <a:r>
              <a:rPr lang="en-US" altLang="ko-KR" dirty="0"/>
              <a:t> / PS2</a:t>
            </a:r>
            <a:endParaRPr lang="ko-KR" altLang="ko-KR" sz="3200" dirty="0">
              <a:latin typeface="Arial" panose="020B0604020202020204" pitchFamily="34" charset="0"/>
            </a:endParaRPr>
          </a:p>
          <a:p>
            <a:endParaRPr lang="en-US" altLang="ko-KR" sz="1400" b="1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06E8B8-AAB8-47BE-9A15-A36D4631C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4" y="1495425"/>
            <a:ext cx="38766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3) shops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분리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shop_city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shop_type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/>
              <a:t>앞 </a:t>
            </a:r>
            <a:r>
              <a:rPr lang="en-US" altLang="ko-KR" sz="1400" b="1" dirty="0"/>
              <a:t>: city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뒤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상점  </a:t>
            </a:r>
            <a:r>
              <a:rPr lang="en-US" altLang="ko-KR" sz="1400" b="1" dirty="0"/>
              <a:t>type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/>
              <a:t>name correction </a:t>
            </a:r>
            <a:r>
              <a:rPr lang="ko-KR" altLang="en-US" sz="1400" b="1" dirty="0"/>
              <a:t>하고 분할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A0C52-53A0-42EE-A4B4-7B9FF78EB392}"/>
              </a:ext>
            </a:extLst>
          </p:cNvPr>
          <p:cNvSpPr txBox="1"/>
          <p:nvPr/>
        </p:nvSpPr>
        <p:spPr>
          <a:xfrm>
            <a:off x="5008325" y="2902109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ko-KR" dirty="0"/>
              <a:t>Сергиев Посад ТЦ "7Я"</a:t>
            </a:r>
            <a:endParaRPr lang="en-US" altLang="ko-KR" sz="14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az-Cyrl-AZ" altLang="ko-KR" dirty="0"/>
              <a:t>сергиев</a:t>
            </a:r>
            <a:r>
              <a:rPr lang="en-US" altLang="ko-KR" dirty="0"/>
              <a:t> / </a:t>
            </a:r>
            <a:r>
              <a:rPr lang="az-Cyrl-AZ" altLang="ko-KR" dirty="0"/>
              <a:t>тц</a:t>
            </a:r>
            <a:endParaRPr lang="en-US" altLang="ko-KR" sz="1400" b="1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C0E3A7-8D63-4DB9-B9F5-729A8F761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23" y="1409700"/>
            <a:ext cx="3495477" cy="2324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EEC194-BC5F-4CF2-901F-6FC93E273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124" y="3932658"/>
            <a:ext cx="3519473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[date]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b="1" dirty="0"/>
              <a:t>[ Date ]</a:t>
            </a:r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r>
              <a:rPr lang="ko-KR" altLang="en-US" sz="1200" dirty="0"/>
              <a:t>연 기준</a:t>
            </a:r>
            <a:r>
              <a:rPr lang="en-US" altLang="ko-KR" sz="1200" dirty="0"/>
              <a:t>: </a:t>
            </a:r>
            <a:r>
              <a:rPr lang="ko-KR" altLang="en-US" sz="1200" dirty="0"/>
              <a:t>거래횟수 감소추세 </a:t>
            </a:r>
            <a:r>
              <a:rPr lang="en-US" altLang="ko-KR" sz="1200" dirty="0"/>
              <a:t>(2013 &gt; 2014 &gt; 2015)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월 기준</a:t>
            </a:r>
            <a:r>
              <a:rPr lang="en-US" altLang="ko-KR" sz="1200" dirty="0"/>
              <a:t>: 12,1,2,3 </a:t>
            </a:r>
            <a:r>
              <a:rPr lang="ko-KR" altLang="en-US" sz="1200" dirty="0"/>
              <a:t>월 거래횟수 많음</a:t>
            </a:r>
          </a:p>
          <a:p>
            <a:r>
              <a:rPr lang="ko-KR" altLang="en-US" sz="1200" dirty="0"/>
              <a:t>일 기준</a:t>
            </a:r>
            <a:r>
              <a:rPr lang="en-US" altLang="ko-KR" sz="1200" dirty="0"/>
              <a:t>: </a:t>
            </a:r>
            <a:r>
              <a:rPr lang="ko-KR" altLang="en-US" sz="1200" dirty="0"/>
              <a:t>거래횟수 비슷비슷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DB578E-385F-45F4-9FF3-C78DF633F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4" y="1622107"/>
            <a:ext cx="35433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5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[date]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b="1" dirty="0"/>
              <a:t>[ Date ]</a:t>
            </a:r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r>
              <a:rPr lang="ko-KR" altLang="en-US" sz="1200" dirty="0"/>
              <a:t>연 기준</a:t>
            </a:r>
            <a:r>
              <a:rPr lang="en-US" altLang="ko-KR" sz="1200" dirty="0"/>
              <a:t>: </a:t>
            </a:r>
            <a:r>
              <a:rPr lang="ko-KR" altLang="en-US" sz="1200" dirty="0"/>
              <a:t>거래횟수 감소추세 </a:t>
            </a:r>
            <a:r>
              <a:rPr lang="en-US" altLang="ko-KR" sz="1200" dirty="0"/>
              <a:t>(2013 &gt; 2014 &gt; 2015)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월 기준</a:t>
            </a:r>
            <a:r>
              <a:rPr lang="en-US" altLang="ko-KR" sz="1200" dirty="0"/>
              <a:t>: 12,1,2,3 </a:t>
            </a:r>
            <a:r>
              <a:rPr lang="ko-KR" altLang="en-US" sz="1200" dirty="0"/>
              <a:t>월 거래횟수 많음</a:t>
            </a:r>
          </a:p>
          <a:p>
            <a:r>
              <a:rPr lang="ko-KR" altLang="en-US" sz="1200" dirty="0"/>
              <a:t>일 기준</a:t>
            </a:r>
            <a:r>
              <a:rPr lang="en-US" altLang="ko-KR" sz="1200" dirty="0"/>
              <a:t>: </a:t>
            </a:r>
            <a:r>
              <a:rPr lang="ko-KR" altLang="en-US" sz="1200" dirty="0"/>
              <a:t>거래횟수 비슷비슷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D471A4-71D9-46EA-A5E7-81740F71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74" y="1068167"/>
            <a:ext cx="3096338" cy="331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47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date_block_num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[ </a:t>
            </a:r>
            <a:r>
              <a:rPr lang="en-US" altLang="ko-KR" sz="1200" b="1" dirty="0" err="1"/>
              <a:t>date_block_num</a:t>
            </a:r>
            <a:r>
              <a:rPr lang="en-US" altLang="ko-KR" sz="1200" b="1" dirty="0"/>
              <a:t> ]</a:t>
            </a:r>
          </a:p>
          <a:p>
            <a:endParaRPr lang="en-US" altLang="ko-KR" sz="1200" b="1" dirty="0"/>
          </a:p>
          <a:p>
            <a:r>
              <a:rPr lang="ko-KR" altLang="en-US" sz="1200" dirty="0"/>
              <a:t>첫 날을 기준으로 </a:t>
            </a:r>
            <a:r>
              <a:rPr lang="en-US" altLang="ko-KR" sz="1200" dirty="0"/>
              <a:t>1</a:t>
            </a:r>
            <a:r>
              <a:rPr lang="ko-KR" altLang="en-US" sz="1200" dirty="0"/>
              <a:t>달 간격으로 </a:t>
            </a:r>
            <a:r>
              <a:rPr lang="ko-KR" altLang="en-US" sz="1200" dirty="0" err="1"/>
              <a:t>나눈거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(2013.01 =&gt; 0 / 2013.02 =&gt;1 ..... / 2015.12 =&gt;33)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date_block_num</a:t>
            </a:r>
            <a:r>
              <a:rPr lang="en-US" altLang="ko-KR" sz="1200" dirty="0"/>
              <a:t> </a:t>
            </a:r>
            <a:r>
              <a:rPr lang="ko-KR" altLang="en-US" sz="1200" dirty="0"/>
              <a:t>변화에 따른 거래량과</a:t>
            </a:r>
            <a:r>
              <a:rPr lang="en-US" altLang="ko-KR" sz="1200" dirty="0"/>
              <a:t>, </a:t>
            </a:r>
            <a:r>
              <a:rPr lang="ko-KR" altLang="en-US" sz="1200" dirty="0"/>
              <a:t>거래액의 변화가 비슷한 양상을 보임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0F5F245-B2E2-4A8B-873C-871A521D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94" y="1180931"/>
            <a:ext cx="3938318" cy="321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D462264-2A28-440B-BEDC-DA66F8C08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872" y="3032710"/>
            <a:ext cx="3053302" cy="10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11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[item] (id, name, price ,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cnt_day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[ item ] ( id, name, price ,</a:t>
            </a:r>
            <a:r>
              <a:rPr lang="en-US" altLang="ko-KR" sz="1200" b="1" dirty="0" err="1"/>
              <a:t>cnt_day</a:t>
            </a:r>
            <a:r>
              <a:rPr lang="en-US" altLang="ko-KR" sz="1200" b="1" dirty="0"/>
              <a:t>)</a:t>
            </a:r>
          </a:p>
          <a:p>
            <a:r>
              <a:rPr lang="ko-KR" altLang="en-US" sz="1200" dirty="0"/>
              <a:t>최다 매출 </a:t>
            </a:r>
            <a:r>
              <a:rPr lang="en-US" altLang="ko-KR" sz="1200" dirty="0"/>
              <a:t>item : </a:t>
            </a:r>
            <a:r>
              <a:rPr lang="en-US" altLang="ko-KR" sz="1200" dirty="0" err="1"/>
              <a:t>sony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playstation</a:t>
            </a:r>
            <a:r>
              <a:rPr lang="en-US" altLang="ko-KR" sz="1200" dirty="0"/>
              <a:t> 4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item : </a:t>
            </a:r>
            <a:r>
              <a:rPr lang="az-Cyrl-AZ" altLang="ko-KR" sz="1200" dirty="0"/>
              <a:t>фирменный пакет майка 1с интерес белый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8F14CD3-1E3F-4387-8F16-5CB20B17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5773"/>
            <a:ext cx="3500422" cy="32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00CBD0-5201-48D7-8428-0B82F420AEC6}"/>
              </a:ext>
            </a:extLst>
          </p:cNvPr>
          <p:cNvSpPr/>
          <p:nvPr/>
        </p:nvSpPr>
        <p:spPr>
          <a:xfrm>
            <a:off x="1835697" y="1285750"/>
            <a:ext cx="1834571" cy="637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시간의 흐름에 따라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관찰된 데이터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주식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기상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602BA1-348C-4957-9861-C69ACB2A86FD}"/>
              </a:ext>
            </a:extLst>
          </p:cNvPr>
          <p:cNvSpPr/>
          <p:nvPr/>
        </p:nvSpPr>
        <p:spPr>
          <a:xfrm>
            <a:off x="5508104" y="1059728"/>
            <a:ext cx="1834571" cy="491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미래의 값 예측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16D025-21A8-4B8B-BDBE-BD0F6AA12640}"/>
              </a:ext>
            </a:extLst>
          </p:cNvPr>
          <p:cNvSpPr/>
          <p:nvPr/>
        </p:nvSpPr>
        <p:spPr>
          <a:xfrm>
            <a:off x="5508105" y="1615367"/>
            <a:ext cx="1834571" cy="491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특성 파악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경향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계절성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B2AB4D-2B24-454A-BE16-5C8037A809D4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 flipV="1">
            <a:off x="3670268" y="1305400"/>
            <a:ext cx="1837836" cy="2993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B421E2-010A-4E1D-8117-5788A069A091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3670268" y="1604709"/>
            <a:ext cx="1837837" cy="2563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4990E94-1EB9-4F4C-A4FA-914C2A5C94E0}"/>
              </a:ext>
            </a:extLst>
          </p:cNvPr>
          <p:cNvGrpSpPr/>
          <p:nvPr/>
        </p:nvGrpSpPr>
        <p:grpSpPr>
          <a:xfrm>
            <a:off x="2267744" y="2269017"/>
            <a:ext cx="4321042" cy="2327490"/>
            <a:chOff x="3131840" y="2300776"/>
            <a:chExt cx="2808874" cy="145417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1E98A30-7B9E-4D22-B31E-357D391759BA}"/>
                </a:ext>
              </a:extLst>
            </p:cNvPr>
            <p:cNvGrpSpPr/>
            <p:nvPr/>
          </p:nvGrpSpPr>
          <p:grpSpPr>
            <a:xfrm>
              <a:off x="3131840" y="2300776"/>
              <a:ext cx="2808874" cy="1454177"/>
              <a:chOff x="1331078" y="2094690"/>
              <a:chExt cx="2808874" cy="1454177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92AD776-7DD4-4167-8FDB-D584FEB51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078" y="2094690"/>
                <a:ext cx="2808874" cy="14541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EDD3519D-133C-432E-8662-D5F5014D15BB}"/>
                  </a:ext>
                </a:extLst>
              </p:cNvPr>
              <p:cNvCxnSpPr/>
              <p:nvPr/>
            </p:nvCxnSpPr>
            <p:spPr>
              <a:xfrm flipV="1">
                <a:off x="3779912" y="2823310"/>
                <a:ext cx="72008" cy="489643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C91B824-6EF8-4D2D-A1BF-1A1B8B380C55}"/>
                  </a:ext>
                </a:extLst>
              </p:cNvPr>
              <p:cNvSpPr/>
              <p:nvPr/>
            </p:nvSpPr>
            <p:spPr>
              <a:xfrm>
                <a:off x="3702990" y="2715766"/>
                <a:ext cx="253660" cy="6480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11048-5465-4878-874E-4184D2119793}"/>
                  </a:ext>
                </a:extLst>
              </p:cNvPr>
              <p:cNvSpPr txBox="1"/>
              <p:nvPr/>
            </p:nvSpPr>
            <p:spPr>
              <a:xfrm>
                <a:off x="3609247" y="250443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/>
                  <a:t>예측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390269-4495-4C11-9887-6986A4020E0C}"/>
                  </a:ext>
                </a:extLst>
              </p:cNvPr>
              <p:cNvSpPr txBox="1"/>
              <p:nvPr/>
            </p:nvSpPr>
            <p:spPr>
              <a:xfrm>
                <a:off x="2161270" y="321140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/>
                  <a:t>특성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01FC64A-9EB1-47FB-828C-D3F04901AF9D}"/>
                </a:ext>
              </a:extLst>
            </p:cNvPr>
            <p:cNvSpPr/>
            <p:nvPr/>
          </p:nvSpPr>
          <p:spPr>
            <a:xfrm>
              <a:off x="3283280" y="2370163"/>
              <a:ext cx="1864783" cy="10112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617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(id, name, main , sub)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 [ </a:t>
            </a:r>
            <a:r>
              <a:rPr lang="en-US" altLang="ko-KR" sz="1200" b="1" dirty="0" err="1"/>
              <a:t>item_category</a:t>
            </a:r>
            <a:r>
              <a:rPr lang="en-US" altLang="ko-KR" sz="1200" b="1" dirty="0"/>
              <a:t> ] ( id, name, main, sub )</a:t>
            </a:r>
          </a:p>
          <a:p>
            <a:endParaRPr lang="en-US" altLang="ko-KR" sz="1200" b="1" dirty="0"/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category : </a:t>
            </a:r>
            <a:r>
              <a:rPr lang="az-Cyrl-AZ" altLang="ko-KR" sz="1200" dirty="0"/>
              <a:t>Кино - </a:t>
            </a:r>
            <a:r>
              <a:rPr lang="en-US" altLang="ko-KR" sz="1200" dirty="0"/>
              <a:t>DVD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 err="1"/>
              <a:t>category_main</a:t>
            </a:r>
            <a:r>
              <a:rPr lang="en-US" altLang="ko-KR" sz="1200" dirty="0"/>
              <a:t> : </a:t>
            </a:r>
            <a:r>
              <a:rPr lang="az-Cyrl-AZ" altLang="ko-KR" sz="1200" dirty="0"/>
              <a:t>Кино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 err="1"/>
              <a:t>category_sub</a:t>
            </a:r>
            <a:r>
              <a:rPr lang="en-US" altLang="ko-KR" sz="1200" dirty="0"/>
              <a:t> : DVD</a:t>
            </a: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5A5697E-89ED-498B-A23B-6057EFD23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"/>
          <a:stretch/>
        </p:blipFill>
        <p:spPr bwMode="auto">
          <a:xfrm>
            <a:off x="1138496" y="1029736"/>
            <a:ext cx="3608784" cy="338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3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(id, name, main , sub)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 [ </a:t>
            </a:r>
            <a:r>
              <a:rPr lang="en-US" altLang="ko-KR" sz="1200" b="1" dirty="0" err="1"/>
              <a:t>item_category</a:t>
            </a:r>
            <a:r>
              <a:rPr lang="en-US" altLang="ko-KR" sz="1200" b="1" dirty="0"/>
              <a:t> ] ( id, name, main, sub 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최다 판매액 </a:t>
            </a:r>
            <a:r>
              <a:rPr lang="en-US" altLang="ko-KR" sz="1200" dirty="0"/>
              <a:t>category : </a:t>
            </a:r>
            <a:r>
              <a:rPr lang="az-Cyrl-AZ" altLang="ko-KR" sz="1200" dirty="0"/>
              <a:t>Игры - </a:t>
            </a:r>
            <a:r>
              <a:rPr lang="en-US" altLang="ko-KR" sz="1200" dirty="0"/>
              <a:t>PS3</a:t>
            </a:r>
          </a:p>
          <a:p>
            <a:r>
              <a:rPr lang="ko-KR" altLang="en-US" sz="1200" dirty="0"/>
              <a:t>최다 판매액 </a:t>
            </a:r>
            <a:r>
              <a:rPr lang="en-US" altLang="ko-KR" sz="1200" dirty="0" err="1"/>
              <a:t>category_main</a:t>
            </a:r>
            <a:r>
              <a:rPr lang="en-US" altLang="ko-KR" sz="1200" dirty="0"/>
              <a:t> : </a:t>
            </a:r>
            <a:r>
              <a:rPr lang="az-Cyrl-AZ" altLang="ko-KR" sz="1200" dirty="0"/>
              <a:t>Игры</a:t>
            </a:r>
          </a:p>
          <a:p>
            <a:r>
              <a:rPr lang="ko-KR" altLang="en-US" sz="1200" dirty="0"/>
              <a:t>최다 판매액 </a:t>
            </a:r>
            <a:r>
              <a:rPr lang="en-US" altLang="ko-KR" sz="1200" dirty="0" err="1"/>
              <a:t>category_sub</a:t>
            </a:r>
            <a:r>
              <a:rPr lang="en-US" altLang="ko-KR" sz="1200" dirty="0"/>
              <a:t> : PS4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61B01FF-CEFC-48AE-8ED0-085D17F08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3"/>
          <a:stretch/>
        </p:blipFill>
        <p:spPr bwMode="auto">
          <a:xfrm>
            <a:off x="1423967" y="1073576"/>
            <a:ext cx="3168352" cy="350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71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[shop] (id, name, city , type)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[ shop ] ( id, name, city, type )</a:t>
            </a:r>
          </a:p>
          <a:p>
            <a:endParaRPr lang="en-US" altLang="ko-KR" sz="1200" b="1" dirty="0"/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shop : </a:t>
            </a:r>
            <a:r>
              <a:rPr lang="az-Cyrl-AZ" altLang="ko-KR" sz="1200" dirty="0"/>
              <a:t>Москва ТЦ "Семеновский"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city : </a:t>
            </a:r>
            <a:r>
              <a:rPr lang="az-Cyrl-AZ" altLang="ko-KR" sz="1200" dirty="0"/>
              <a:t>москва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type : </a:t>
            </a:r>
            <a:r>
              <a:rPr lang="az-Cyrl-AZ" altLang="ko-KR" sz="1200" dirty="0"/>
              <a:t>тц</a:t>
            </a:r>
            <a:br>
              <a:rPr lang="az-Cyrl-AZ" altLang="ko-KR" sz="1200" dirty="0"/>
            </a:br>
            <a:endParaRPr lang="az-Cyrl-AZ" altLang="ko-KR" sz="1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ECAF6F0-14A6-4797-B333-F01CE3F12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"/>
          <a:stretch/>
        </p:blipFill>
        <p:spPr bwMode="auto">
          <a:xfrm>
            <a:off x="1427431" y="1071428"/>
            <a:ext cx="3022649" cy="349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215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[shop] (id, name, city , type)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[ shop ] ( id, name, city, type )</a:t>
            </a:r>
          </a:p>
          <a:p>
            <a:endParaRPr lang="az-Cyrl-AZ" altLang="ko-KR" sz="1200" dirty="0"/>
          </a:p>
          <a:p>
            <a:r>
              <a:rPr lang="ko-KR" altLang="en-US" sz="1200" dirty="0"/>
              <a:t>최다 판매액 </a:t>
            </a:r>
            <a:r>
              <a:rPr lang="en-US" altLang="ko-KR" sz="1200" dirty="0"/>
              <a:t>shop : </a:t>
            </a:r>
            <a:r>
              <a:rPr lang="az-Cyrl-AZ" altLang="ko-KR" sz="1200" dirty="0"/>
              <a:t>Москва ТЦ "Семеновский"</a:t>
            </a:r>
          </a:p>
          <a:p>
            <a:r>
              <a:rPr lang="ko-KR" altLang="en-US" sz="1200" dirty="0"/>
              <a:t>최다 판매액 </a:t>
            </a:r>
            <a:r>
              <a:rPr lang="en-US" altLang="ko-KR" sz="1200" dirty="0"/>
              <a:t>city : </a:t>
            </a:r>
            <a:r>
              <a:rPr lang="az-Cyrl-AZ" altLang="ko-KR" sz="1200" dirty="0"/>
              <a:t>москва</a:t>
            </a:r>
          </a:p>
          <a:p>
            <a:r>
              <a:rPr lang="ko-KR" altLang="en-US" sz="1200" dirty="0"/>
              <a:t>최다 판매액 </a:t>
            </a:r>
            <a:r>
              <a:rPr lang="en-US" altLang="ko-KR" sz="1200" dirty="0"/>
              <a:t>type : </a:t>
            </a:r>
            <a:r>
              <a:rPr lang="az-Cyrl-AZ" altLang="ko-KR" sz="1200" dirty="0"/>
              <a:t>тц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A2D7664-84C7-4B89-9D57-2B67CF49B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"/>
          <a:stretch/>
        </p:blipFill>
        <p:spPr bwMode="auto">
          <a:xfrm>
            <a:off x="1413765" y="865662"/>
            <a:ext cx="3270243" cy="378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833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[item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shop]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6155646-D6A4-4013-85FB-C07FAE9BD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3"/>
          <a:stretch/>
        </p:blipFill>
        <p:spPr bwMode="auto">
          <a:xfrm>
            <a:off x="1255713" y="997038"/>
            <a:ext cx="6632575" cy="355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82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revenue &amp;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item_cnt_day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variation by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date_block_num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AA1D4D8-D9F5-4E34-84A4-08CB32005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18" y="1092922"/>
            <a:ext cx="3522882" cy="32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A464BC4-1140-4A9C-B079-5927525DA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46" y="1072230"/>
            <a:ext cx="3522882" cy="3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76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 상관관계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598044-1B2F-4B2E-816F-893B1C4C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015" y="1059584"/>
            <a:ext cx="5738769" cy="33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분포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EF293A-C1BA-4BE1-AEE5-CAA5ACEF2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170114"/>
            <a:ext cx="3892709" cy="3165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분포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b="1" dirty="0"/>
          </a:p>
          <a:p>
            <a:r>
              <a:rPr lang="ko-KR" altLang="en-US" sz="1200" dirty="0"/>
              <a:t>둘 다 </a:t>
            </a:r>
            <a:r>
              <a:rPr lang="ko-KR" altLang="en-US" sz="1200" dirty="0" err="1"/>
              <a:t>불균형적인</a:t>
            </a:r>
            <a:r>
              <a:rPr lang="ko-KR" altLang="en-US" sz="1200" dirty="0"/>
              <a:t> 분포를 보임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item_price</a:t>
            </a:r>
            <a:r>
              <a:rPr lang="en-US" altLang="ko-KR" sz="1200" dirty="0"/>
              <a:t> </a:t>
            </a:r>
            <a:r>
              <a:rPr lang="ko-KR" altLang="en-US" sz="1200" dirty="0"/>
              <a:t>의 경우 </a:t>
            </a:r>
            <a:r>
              <a:rPr lang="en-US" altLang="ko-KR" sz="1200" dirty="0"/>
              <a:t>log</a:t>
            </a:r>
            <a:r>
              <a:rPr lang="ko-KR" altLang="en-US" sz="1200" dirty="0"/>
              <a:t>화를 고려할 필요가 있음</a:t>
            </a:r>
            <a:br>
              <a:rPr lang="az-Cyrl-AZ" altLang="ko-KR" sz="1200" dirty="0"/>
            </a:br>
            <a:endParaRPr lang="az-Cyrl-AZ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17648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 및 특이치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특이치 확인</a:t>
            </a:r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>
                <a:latin typeface="+mn-ea"/>
              </a:rPr>
              <a:t>대부분의 값들이 </a:t>
            </a:r>
            <a:r>
              <a:rPr lang="en-US" altLang="ko-KR" sz="1200" dirty="0">
                <a:latin typeface="+mn-ea"/>
              </a:rPr>
              <a:t>1~3</a:t>
            </a:r>
            <a:r>
              <a:rPr lang="ko-KR" altLang="en-US" sz="1200" dirty="0" err="1">
                <a:latin typeface="+mn-ea"/>
              </a:rPr>
              <a:t>분위수</a:t>
            </a:r>
            <a:r>
              <a:rPr lang="ko-KR" altLang="en-US" sz="1200" dirty="0">
                <a:latin typeface="+mn-ea"/>
              </a:rPr>
              <a:t> 안에 분포하지만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꽤 여러 값들이 이상치로 남아있음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이상치는 각 약 </a:t>
            </a:r>
            <a:r>
              <a:rPr lang="en-US" altLang="ko-KR" sz="1200" dirty="0">
                <a:latin typeface="+mn-ea"/>
              </a:rPr>
              <a:t>9% </a:t>
            </a:r>
            <a:r>
              <a:rPr lang="ko-KR" altLang="en-US" sz="1200" dirty="0">
                <a:latin typeface="+mn-ea"/>
              </a:rPr>
              <a:t>가량 존재</a:t>
            </a:r>
            <a:r>
              <a:rPr lang="en-US" altLang="ko-KR" sz="1200" dirty="0">
                <a:latin typeface="+mn-ea"/>
              </a:rPr>
              <a:t>(4</a:t>
            </a:r>
            <a:r>
              <a:rPr lang="ko-KR" altLang="en-US" sz="1200" dirty="0">
                <a:latin typeface="+mn-ea"/>
              </a:rPr>
              <a:t>분위 밖 기준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088FD20-0FE2-4878-9852-115B6D80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76" y="1082799"/>
            <a:ext cx="3816424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688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 및 특이치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특이치 확인</a:t>
            </a:r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err="1">
                <a:latin typeface="+mn-ea"/>
              </a:rPr>
              <a:t>item_price</a:t>
            </a:r>
            <a:r>
              <a:rPr lang="ko-KR" altLang="en-US" sz="1200" dirty="0">
                <a:latin typeface="+mn-ea"/>
              </a:rPr>
              <a:t>에서 가장 큰 값은 특히나 </a:t>
            </a:r>
            <a:r>
              <a:rPr lang="ko-KR" altLang="en-US" sz="1200" dirty="0" err="1">
                <a:latin typeface="+mn-ea"/>
              </a:rPr>
              <a:t>극단값</a:t>
            </a:r>
            <a:r>
              <a:rPr lang="en-US" altLang="ko-KR" sz="1200" dirty="0">
                <a:latin typeface="+mn-ea"/>
              </a:rPr>
              <a:t>(307980)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어디까지 자르고 갈 것인지에 대해 정할 필요가 있음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9CF979-C973-4699-811E-714892B88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5" y="1590675"/>
            <a:ext cx="4032448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종류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11560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640111A-CFEA-4F2D-84B7-B015D8A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71162"/>
              </p:ext>
            </p:extLst>
          </p:nvPr>
        </p:nvGraphicFramePr>
        <p:xfrm>
          <a:off x="1362972" y="1726584"/>
          <a:ext cx="6706088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624">
                  <a:extLst>
                    <a:ext uri="{9D8B030D-6E8A-4147-A177-3AD203B41FA5}">
                      <a16:colId xmlns:a16="http://schemas.microsoft.com/office/drawing/2014/main" val="373906453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70504943"/>
                    </a:ext>
                  </a:extLst>
                </a:gridCol>
              </a:tblGrid>
              <a:tr h="234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종류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특징 및 분석 방법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78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일변량</a:t>
                      </a:r>
                      <a:r>
                        <a:rPr lang="ko-KR" altLang="en-US" sz="1000" dirty="0"/>
                        <a:t> 시계열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시간을 독립 변수로 하여 </a:t>
                      </a:r>
                      <a:r>
                        <a:rPr lang="en-US" altLang="ko-KR" sz="1000" dirty="0"/>
                        <a:t>y</a:t>
                      </a:r>
                      <a:r>
                        <a:rPr lang="ko-KR" altLang="en-US" sz="1000" dirty="0"/>
                        <a:t>데이터 만으로 분석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(Box-Jenkins</a:t>
                      </a:r>
                      <a:r>
                        <a:rPr lang="ko-KR" altLang="en-US" sz="1000" dirty="0"/>
                        <a:t>의  </a:t>
                      </a:r>
                      <a:r>
                        <a:rPr lang="en-US" altLang="ko-KR" sz="1000" dirty="0"/>
                        <a:t>ARIMA </a:t>
                      </a:r>
                      <a:r>
                        <a:rPr lang="ko-KR" altLang="en-US" sz="1000" dirty="0"/>
                        <a:t>모형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지수 </a:t>
                      </a:r>
                      <a:r>
                        <a:rPr lang="ko-KR" altLang="en-US" sz="1000" dirty="0" err="1"/>
                        <a:t>평활법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분해 시계열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2527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다변량</a:t>
                      </a:r>
                      <a:r>
                        <a:rPr lang="ko-KR" altLang="en-US" sz="1000" dirty="0"/>
                        <a:t> 시계열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별도 설명변수인 </a:t>
                      </a:r>
                      <a:r>
                        <a:rPr lang="en-US" altLang="ko-KR" sz="1000" dirty="0"/>
                        <a:t>x</a:t>
                      </a:r>
                      <a:r>
                        <a:rPr lang="ko-KR" altLang="en-US" sz="1000" dirty="0"/>
                        <a:t>가 존재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전이함수 모형</a:t>
                      </a:r>
                      <a:r>
                        <a:rPr lang="en-US" altLang="ko-KR" sz="1000" dirty="0"/>
                        <a:t>(Transfer function model)</a:t>
                      </a:r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개입 모형</a:t>
                      </a:r>
                      <a:r>
                        <a:rPr lang="en-US" altLang="ko-KR" sz="1000" dirty="0"/>
                        <a:t>(Intervention model)</a:t>
                      </a:r>
                    </a:p>
                    <a:p>
                      <a:pPr latinLnBrk="1"/>
                      <a:r>
                        <a:rPr lang="en-US" altLang="ko-KR" sz="1000" dirty="0"/>
                        <a:t> - </a:t>
                      </a:r>
                      <a:r>
                        <a:rPr lang="ko-KR" altLang="en-US" sz="1000" dirty="0"/>
                        <a:t>상태 공간 분석</a:t>
                      </a:r>
                      <a:r>
                        <a:rPr lang="en-US" altLang="ko-KR" sz="1000" dirty="0"/>
                        <a:t>(State space analysis)</a:t>
                      </a:r>
                    </a:p>
                    <a:p>
                      <a:pPr latinLnBrk="1"/>
                      <a:r>
                        <a:rPr lang="en-US" altLang="ko-KR" sz="1000" dirty="0"/>
                        <a:t> -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다변량</a:t>
                      </a: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ARIMA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3010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71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5676" y="1275606"/>
            <a:ext cx="583264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39352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train data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6. train</a:t>
            </a:r>
            <a:r>
              <a:rPr lang="ko-KR" altLang="en-US" sz="1200" b="1" dirty="0"/>
              <a:t>을 </a:t>
            </a:r>
            <a:r>
              <a:rPr lang="en-US" altLang="ko-KR" sz="1200" b="1" dirty="0"/>
              <a:t>test</a:t>
            </a:r>
            <a:r>
              <a:rPr lang="ko-KR" altLang="en-US" sz="1200" b="1" dirty="0"/>
              <a:t>셋에 있는 </a:t>
            </a:r>
            <a:r>
              <a:rPr lang="en-US" altLang="ko-KR" sz="1200" b="1" dirty="0"/>
              <a:t>row</a:t>
            </a:r>
            <a:r>
              <a:rPr lang="ko-KR" altLang="en-US" sz="1200" b="1" dirty="0"/>
              <a:t>만 적용</a:t>
            </a:r>
            <a:endParaRPr lang="en-US" altLang="ko-KR" sz="1200" b="1" dirty="0"/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err="1">
                <a:latin typeface="+mn-ea"/>
              </a:rPr>
              <a:t>item_id</a:t>
            </a:r>
            <a:r>
              <a:rPr lang="en-US" altLang="ko-KR" sz="1200" dirty="0">
                <a:latin typeface="+mn-ea"/>
              </a:rPr>
              <a:t> / shop  id </a:t>
            </a:r>
            <a:r>
              <a:rPr lang="ko-KR" altLang="en-US" sz="1200" dirty="0">
                <a:latin typeface="+mn-ea"/>
              </a:rPr>
              <a:t>기준으로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test</a:t>
            </a:r>
            <a:r>
              <a:rPr lang="ko-KR" altLang="en-US" sz="1200" dirty="0">
                <a:latin typeface="+mn-ea"/>
              </a:rPr>
              <a:t>에 있는 </a:t>
            </a:r>
            <a:r>
              <a:rPr lang="en-US" altLang="ko-KR" sz="1200" dirty="0">
                <a:latin typeface="+mn-ea"/>
              </a:rPr>
              <a:t>row </a:t>
            </a:r>
            <a:r>
              <a:rPr lang="ko-KR" altLang="en-US" sz="1200" dirty="0">
                <a:latin typeface="+mn-ea"/>
              </a:rPr>
              <a:t>만 꺼내도록 </a:t>
            </a:r>
            <a:r>
              <a:rPr lang="en-US" altLang="ko-KR" sz="1200" dirty="0">
                <a:latin typeface="+mn-ea"/>
              </a:rPr>
              <a:t>train </a:t>
            </a:r>
            <a:r>
              <a:rPr lang="ko-KR" altLang="en-US" sz="1200" dirty="0">
                <a:latin typeface="+mn-ea"/>
              </a:rPr>
              <a:t>정리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F24776-CF1C-4A50-8283-472CFA86E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4" y="1607510"/>
            <a:ext cx="4314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67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학습용 데이터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(id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틀 만들기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병합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7. id</a:t>
            </a:r>
            <a:r>
              <a:rPr lang="ko-KR" altLang="en-US" sz="1200" b="1" dirty="0"/>
              <a:t> 기준 학습용 </a:t>
            </a:r>
            <a:r>
              <a:rPr lang="en-US" altLang="ko-KR" sz="1200" b="1" dirty="0"/>
              <a:t>df </a:t>
            </a:r>
            <a:r>
              <a:rPr lang="ko-KR" altLang="en-US" sz="1200" b="1" dirty="0"/>
              <a:t>생성</a:t>
            </a:r>
            <a:endParaRPr lang="en-US" altLang="ko-KR" sz="1200" b="1" dirty="0"/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err="1">
                <a:latin typeface="+mn-ea"/>
              </a:rPr>
              <a:t>item_id</a:t>
            </a:r>
            <a:r>
              <a:rPr lang="en-US" altLang="ko-KR" sz="1200" dirty="0">
                <a:latin typeface="+mn-ea"/>
              </a:rPr>
              <a:t> / shop  id </a:t>
            </a:r>
            <a:r>
              <a:rPr lang="ko-KR" altLang="en-US" sz="1200" dirty="0">
                <a:latin typeface="+mn-ea"/>
              </a:rPr>
              <a:t>기준으로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발생 할 수 있는 모든 경우의 수를 이용하여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id </a:t>
            </a:r>
            <a:r>
              <a:rPr lang="ko-KR" altLang="en-US" sz="1200" dirty="0">
                <a:latin typeface="+mn-ea"/>
              </a:rPr>
              <a:t>기반 </a:t>
            </a:r>
            <a:r>
              <a:rPr lang="en-US" altLang="ko-KR" sz="1200" dirty="0">
                <a:latin typeface="+mn-ea"/>
              </a:rPr>
              <a:t>df </a:t>
            </a:r>
            <a:r>
              <a:rPr lang="ko-KR" altLang="en-US" sz="1200" dirty="0">
                <a:latin typeface="+mn-ea"/>
              </a:rPr>
              <a:t>형성 및 데이터 병합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E7BB1C-DF54-4487-B02D-71222E145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60" y="1045263"/>
            <a:ext cx="3853840" cy="13740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48ABEB-B5B9-4475-9660-F0509F5EB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60" y="2551893"/>
            <a:ext cx="3862387" cy="198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4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그룹핑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및 이상치 제거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8. </a:t>
            </a:r>
            <a:r>
              <a:rPr lang="ko-KR" altLang="en-US" sz="1200" b="1" dirty="0" err="1"/>
              <a:t>그룹핑</a:t>
            </a:r>
            <a:endParaRPr lang="en-US" altLang="ko-KR" sz="1200" b="1" dirty="0"/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 / </a:t>
            </a:r>
            <a:r>
              <a:rPr lang="ko-KR" altLang="en-US" sz="1200" dirty="0">
                <a:latin typeface="+mn-ea"/>
              </a:rPr>
              <a:t>카테고리 </a:t>
            </a:r>
            <a:r>
              <a:rPr lang="en-US" altLang="ko-KR" sz="1200" dirty="0">
                <a:latin typeface="+mn-ea"/>
              </a:rPr>
              <a:t>id / </a:t>
            </a:r>
            <a:r>
              <a:rPr lang="ko-KR" altLang="en-US" sz="1200" dirty="0">
                <a:latin typeface="+mn-ea"/>
              </a:rPr>
              <a:t>가게 </a:t>
            </a:r>
            <a:r>
              <a:rPr lang="en-US" altLang="ko-KR" sz="1200" dirty="0">
                <a:latin typeface="+mn-ea"/>
              </a:rPr>
              <a:t>id </a:t>
            </a:r>
            <a:r>
              <a:rPr lang="ko-KR" altLang="en-US" sz="1200" dirty="0">
                <a:latin typeface="+mn-ea"/>
              </a:rPr>
              <a:t>별 </a:t>
            </a:r>
            <a:r>
              <a:rPr lang="en-US" altLang="ko-KR" sz="1200" dirty="0" err="1">
                <a:latin typeface="+mn-ea"/>
              </a:rPr>
              <a:t>item_cnt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그룹핑</a:t>
            </a:r>
            <a:r>
              <a:rPr lang="ko-KR" altLang="en-US" sz="1200" dirty="0">
                <a:latin typeface="+mn-ea"/>
              </a:rPr>
              <a:t> 진행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(mean / sum </a:t>
            </a:r>
            <a:r>
              <a:rPr lang="ko-KR" altLang="en-US" sz="1200" dirty="0">
                <a:latin typeface="+mn-ea"/>
              </a:rPr>
              <a:t>위주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9CD4E6-E58C-4594-ABB2-7399B17D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26" y="1188158"/>
            <a:ext cx="3625974" cy="1390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E1D39D-8084-4837-9403-216F9081D7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878"/>
          <a:stretch/>
        </p:blipFill>
        <p:spPr>
          <a:xfrm>
            <a:off x="946026" y="3108570"/>
            <a:ext cx="3625974" cy="6661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F89691-8883-4A9A-9819-1C290846D3F3}"/>
              </a:ext>
            </a:extLst>
          </p:cNvPr>
          <p:cNvSpPr txBox="1"/>
          <p:nvPr/>
        </p:nvSpPr>
        <p:spPr>
          <a:xfrm>
            <a:off x="5008007" y="2972525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9. </a:t>
            </a:r>
            <a:r>
              <a:rPr lang="ko-KR" altLang="en-US" sz="1200" b="1" dirty="0"/>
              <a:t>이상치 제거</a:t>
            </a:r>
            <a:endParaRPr lang="en-US" altLang="ko-KR" sz="1200" b="1" dirty="0"/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+mn-ea"/>
              </a:rPr>
              <a:t>0&lt;= </a:t>
            </a:r>
            <a:r>
              <a:rPr lang="en-US" altLang="ko-KR" sz="1200" dirty="0" err="1">
                <a:latin typeface="+mn-ea"/>
              </a:rPr>
              <a:t>item_cnt</a:t>
            </a:r>
            <a:r>
              <a:rPr lang="en-US" altLang="ko-KR" sz="1200" dirty="0">
                <a:latin typeface="+mn-ea"/>
              </a:rPr>
              <a:t> &lt;=20 /// </a:t>
            </a:r>
            <a:r>
              <a:rPr lang="en-US" altLang="ko-KR" sz="1200" dirty="0" err="1">
                <a:latin typeface="+mn-ea"/>
              </a:rPr>
              <a:t>item_price</a:t>
            </a:r>
            <a:r>
              <a:rPr lang="en-US" altLang="ko-KR" sz="1200" dirty="0">
                <a:latin typeface="+mn-ea"/>
              </a:rPr>
              <a:t> &lt;400000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범위로 추리고 나머지 제외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075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그룹핑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및 이상치 제거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10. shifted </a:t>
            </a:r>
            <a:r>
              <a:rPr lang="ko-KR" altLang="en-US" sz="1200" b="1" dirty="0"/>
              <a:t>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1,2,3 </a:t>
            </a:r>
            <a:r>
              <a:rPr lang="ko-KR" altLang="en-US" sz="1200" b="1" dirty="0"/>
              <a:t>달 전의 </a:t>
            </a:r>
            <a:r>
              <a:rPr lang="en-US" altLang="ko-KR" sz="1200" b="1" dirty="0" err="1"/>
              <a:t>item_cnt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열</a:t>
            </a:r>
            <a:r>
              <a:rPr lang="en-US" altLang="ko-KR" sz="1200" b="1" dirty="0"/>
              <a:t>)</a:t>
            </a:r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+mn-ea"/>
              </a:rPr>
              <a:t>1~3</a:t>
            </a:r>
            <a:r>
              <a:rPr lang="ko-KR" altLang="en-US" sz="1200" dirty="0">
                <a:latin typeface="+mn-ea"/>
              </a:rPr>
              <a:t>달 전까지의 </a:t>
            </a:r>
            <a:r>
              <a:rPr lang="en-US" altLang="ko-KR" sz="1200" dirty="0" err="1">
                <a:latin typeface="+mn-ea"/>
              </a:rPr>
              <a:t>item_cnt</a:t>
            </a:r>
            <a:r>
              <a:rPr lang="ko-KR" altLang="en-US" sz="1200" dirty="0">
                <a:latin typeface="+mn-ea"/>
              </a:rPr>
              <a:t>를 보여주는 </a:t>
            </a:r>
            <a:r>
              <a:rPr lang="en-US" altLang="ko-KR" sz="1200" dirty="0">
                <a:latin typeface="+mn-ea"/>
              </a:rPr>
              <a:t>shift </a:t>
            </a:r>
            <a:r>
              <a:rPr lang="ko-KR" altLang="en-US" sz="1200" dirty="0">
                <a:latin typeface="+mn-ea"/>
              </a:rPr>
              <a:t>열 생성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이를 토대로 트랜드까지 확장 가능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198785-F29A-4A36-8BEE-F444650C9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05" y="1237213"/>
            <a:ext cx="3744416" cy="1428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EFCD90-FE17-46C2-9BD9-69DD4A5A9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55" y="2821501"/>
            <a:ext cx="3286125" cy="17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98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여러 열들 생성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11. </a:t>
            </a:r>
            <a:r>
              <a:rPr lang="ko-KR" altLang="en-US" sz="1200" b="1" dirty="0"/>
              <a:t>여러 열들 생성</a:t>
            </a:r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item_price_unit</a:t>
            </a:r>
            <a:r>
              <a:rPr lang="en-US" altLang="ko-KR" sz="1200" dirty="0">
                <a:latin typeface="+mn-ea"/>
              </a:rPr>
              <a:t> : </a:t>
            </a:r>
            <a:r>
              <a:rPr lang="ko-KR" altLang="en-US" sz="1200" dirty="0">
                <a:latin typeface="+mn-ea"/>
              </a:rPr>
              <a:t>개당 가격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hist_min,max_item_price</a:t>
            </a:r>
            <a:r>
              <a:rPr lang="en-US" altLang="ko-KR" sz="1200" dirty="0">
                <a:latin typeface="+mn-ea"/>
              </a:rPr>
              <a:t> : </a:t>
            </a:r>
            <a:r>
              <a:rPr lang="ko-KR" altLang="en-US" sz="1200" dirty="0">
                <a:latin typeface="+mn-ea"/>
              </a:rPr>
              <a:t>과거 </a:t>
            </a:r>
            <a:r>
              <a:rPr lang="ko-KR" altLang="en-US" sz="1200" dirty="0" err="1">
                <a:latin typeface="+mn-ea"/>
              </a:rPr>
              <a:t>아이템가</a:t>
            </a:r>
            <a:r>
              <a:rPr lang="ko-KR" altLang="en-US" sz="1200" dirty="0">
                <a:latin typeface="+mn-ea"/>
              </a:rPr>
              <a:t> 최소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최대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price_inc,dec</a:t>
            </a:r>
            <a:r>
              <a:rPr lang="en-US" altLang="ko-KR" sz="1200" dirty="0">
                <a:latin typeface="+mn-ea"/>
              </a:rPr>
              <a:t> : </a:t>
            </a:r>
            <a:r>
              <a:rPr lang="ko-KR" altLang="en-US" sz="1200" dirty="0">
                <a:latin typeface="+mn-ea"/>
              </a:rPr>
              <a:t>과거 </a:t>
            </a:r>
            <a:r>
              <a:rPr lang="ko-KR" altLang="en-US" sz="1200" dirty="0" err="1">
                <a:latin typeface="+mn-ea"/>
              </a:rPr>
              <a:t>아이템가</a:t>
            </a:r>
            <a:r>
              <a:rPr lang="ko-KR" altLang="en-US" sz="1200" dirty="0">
                <a:latin typeface="+mn-ea"/>
              </a:rPr>
              <a:t> 증가의 최대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최소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A35190-5D2F-4D5D-B0D9-D79FBAB31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71" y="1359681"/>
            <a:ext cx="3990229" cy="476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91894D-122C-483A-AD5F-19BAD6BBD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221066"/>
            <a:ext cx="3960440" cy="630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145865-B81E-4EB1-8A66-F1185933E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64" y="3339714"/>
            <a:ext cx="396044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43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스플릿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12. </a:t>
            </a:r>
            <a:r>
              <a:rPr lang="ko-KR" altLang="en-US" sz="1200" b="1" dirty="0"/>
              <a:t>데이터 스플릿</a:t>
            </a:r>
            <a:endParaRPr lang="en-US" altLang="ko-KR" sz="1200" b="1" dirty="0"/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- train/ valid / test </a:t>
            </a:r>
            <a:r>
              <a:rPr lang="ko-KR" altLang="en-US" sz="1200" dirty="0">
                <a:latin typeface="+mn-ea"/>
              </a:rPr>
              <a:t>기본 분할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[train]</a:t>
            </a:r>
          </a:p>
          <a:p>
            <a:r>
              <a:rPr lang="en-US" altLang="ko-KR" sz="1200" dirty="0">
                <a:latin typeface="+mn-ea"/>
              </a:rPr>
              <a:t>- shift </a:t>
            </a:r>
            <a:r>
              <a:rPr lang="ko-KR" altLang="en-US" sz="1200" dirty="0">
                <a:latin typeface="+mn-ea"/>
              </a:rPr>
              <a:t>기준이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으로 들어가서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date_block_num</a:t>
            </a:r>
            <a:r>
              <a:rPr lang="en-US" altLang="ko-KR" sz="1200" dirty="0">
                <a:latin typeface="+mn-ea"/>
              </a:rPr>
              <a:t> 0~3 </a:t>
            </a:r>
            <a:r>
              <a:rPr lang="ko-KR" altLang="en-US" sz="1200" dirty="0">
                <a:latin typeface="+mn-ea"/>
              </a:rPr>
              <a:t>인경우는 </a:t>
            </a:r>
            <a:r>
              <a:rPr lang="en-US" altLang="ko-KR" sz="1200" dirty="0">
                <a:latin typeface="+mn-ea"/>
              </a:rPr>
              <a:t>0</a:t>
            </a:r>
            <a:r>
              <a:rPr lang="ko-KR" altLang="en-US" sz="1200" dirty="0">
                <a:latin typeface="+mn-ea"/>
              </a:rPr>
              <a:t>값이 발생하므로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train</a:t>
            </a:r>
            <a:r>
              <a:rPr lang="ko-KR" altLang="en-US" sz="1200" dirty="0">
                <a:latin typeface="+mn-ea"/>
              </a:rPr>
              <a:t>에서 이 경우는 제외함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valid </a:t>
            </a:r>
            <a:r>
              <a:rPr lang="ko-KR" altLang="en-US" sz="1200" dirty="0">
                <a:latin typeface="+mn-ea"/>
              </a:rPr>
              <a:t>확보와 기간을 위해 </a:t>
            </a:r>
            <a:r>
              <a:rPr lang="en-US" altLang="ko-KR" sz="1200" dirty="0">
                <a:latin typeface="+mn-ea"/>
              </a:rPr>
              <a:t>train</a:t>
            </a:r>
            <a:r>
              <a:rPr lang="ko-KR" altLang="en-US" sz="1200" dirty="0">
                <a:latin typeface="+mn-ea"/>
              </a:rPr>
              <a:t>은 </a:t>
            </a:r>
            <a:r>
              <a:rPr lang="en-US" altLang="ko-KR" sz="1200" dirty="0">
                <a:latin typeface="+mn-ea"/>
              </a:rPr>
              <a:t>3~27</a:t>
            </a:r>
            <a:r>
              <a:rPr lang="ko-KR" altLang="en-US" sz="1200" dirty="0">
                <a:latin typeface="+mn-ea"/>
              </a:rPr>
              <a:t>까지 제한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[valid]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train</a:t>
            </a:r>
            <a:r>
              <a:rPr lang="ko-KR" altLang="en-US" sz="1200" dirty="0">
                <a:latin typeface="+mn-ea"/>
              </a:rPr>
              <a:t>에 따라 </a:t>
            </a:r>
            <a:r>
              <a:rPr lang="en-US" altLang="ko-KR" sz="1200" dirty="0">
                <a:latin typeface="+mn-ea"/>
              </a:rPr>
              <a:t>28~32</a:t>
            </a:r>
            <a:r>
              <a:rPr lang="ko-KR" altLang="en-US" sz="1200" dirty="0">
                <a:latin typeface="+mn-ea"/>
              </a:rPr>
              <a:t>까지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[test]</a:t>
            </a:r>
          </a:p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나머지 </a:t>
            </a:r>
            <a:r>
              <a:rPr lang="en-US" altLang="ko-KR" sz="1200" dirty="0">
                <a:latin typeface="+mn-ea"/>
              </a:rPr>
              <a:t>33</a:t>
            </a:r>
            <a:r>
              <a:rPr lang="ko-KR" altLang="en-US" sz="1200" dirty="0">
                <a:latin typeface="+mn-ea"/>
              </a:rPr>
              <a:t>으로 적용  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209FD3-E286-44D4-AF0C-EE80FEE81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285749"/>
            <a:ext cx="3960440" cy="26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74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각종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mean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병합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13. mean </a:t>
            </a:r>
            <a:r>
              <a:rPr lang="ko-KR" altLang="en-US" sz="1200" b="1" dirty="0"/>
              <a:t>병합</a:t>
            </a:r>
            <a:endParaRPr lang="en-US" altLang="ko-KR" sz="1200" b="1" dirty="0"/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만들어진 </a:t>
            </a:r>
            <a:r>
              <a:rPr lang="en-US" altLang="ko-KR" sz="1200" dirty="0">
                <a:latin typeface="+mn-ea"/>
              </a:rPr>
              <a:t>train/valid</a:t>
            </a:r>
            <a:r>
              <a:rPr lang="ko-KR" altLang="en-US" sz="1200" dirty="0">
                <a:latin typeface="+mn-ea"/>
              </a:rPr>
              <a:t>에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각종 열 기준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item_cnt_month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mean </a:t>
            </a:r>
            <a:r>
              <a:rPr lang="ko-KR" altLang="en-US" sz="1200" dirty="0">
                <a:latin typeface="+mn-ea"/>
              </a:rPr>
              <a:t>생성 및 병합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B2B895-CFC2-4C59-B979-BD29344B5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40" y="1280256"/>
            <a:ext cx="3703266" cy="291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21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각종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mean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병합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14. mean </a:t>
            </a:r>
            <a:r>
              <a:rPr lang="ko-KR" altLang="en-US" sz="1200" b="1" dirty="0"/>
              <a:t>병합</a:t>
            </a:r>
            <a:endParaRPr lang="en-US" altLang="ko-KR" sz="1200" b="1" dirty="0"/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train/valid/test</a:t>
            </a:r>
            <a:r>
              <a:rPr lang="ko-KR" altLang="en-US" sz="1200" dirty="0">
                <a:latin typeface="+mn-ea"/>
              </a:rPr>
              <a:t>에 </a:t>
            </a:r>
            <a:r>
              <a:rPr lang="en-US" altLang="ko-KR" sz="1200" dirty="0" err="1">
                <a:latin typeface="+mn-ea"/>
              </a:rPr>
              <a:t>shop_id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기준 </a:t>
            </a:r>
            <a:r>
              <a:rPr lang="en-US" altLang="ko-KR" sz="1200" dirty="0">
                <a:latin typeface="+mn-ea"/>
              </a:rPr>
              <a:t>NA</a:t>
            </a:r>
            <a:r>
              <a:rPr lang="ko-KR" altLang="en-US" sz="1200" dirty="0">
                <a:latin typeface="+mn-ea"/>
              </a:rPr>
              <a:t>에는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meadian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집어넣고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나머지는 </a:t>
            </a:r>
            <a:r>
              <a:rPr lang="en-US" altLang="ko-KR" sz="1200" dirty="0">
                <a:latin typeface="+mn-ea"/>
              </a:rPr>
              <a:t>mean </a:t>
            </a:r>
            <a:r>
              <a:rPr lang="ko-KR" altLang="en-US" sz="1200" dirty="0">
                <a:latin typeface="+mn-ea"/>
              </a:rPr>
              <a:t>집어넣음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44AA39-18F9-42BC-8BC2-4B6C3F5DD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30" y="1795462"/>
            <a:ext cx="37433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08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catboost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15. </a:t>
            </a:r>
            <a:r>
              <a:rPr lang="ko-KR" altLang="en-US" sz="1200" b="1" dirty="0"/>
              <a:t>모델링 </a:t>
            </a:r>
            <a:r>
              <a:rPr lang="en-US" altLang="ko-KR" sz="1200" b="1" dirty="0" err="1"/>
              <a:t>catboost</a:t>
            </a:r>
            <a:endParaRPr lang="en-US" altLang="ko-KR" sz="1200" b="1" dirty="0"/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변수구성 그림과 같으며</a:t>
            </a:r>
            <a:r>
              <a:rPr lang="en-US" altLang="ko-KR" sz="1200" dirty="0">
                <a:latin typeface="+mn-ea"/>
              </a:rPr>
              <a:t>,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catboost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적용</a:t>
            </a:r>
            <a:r>
              <a:rPr lang="en-US" altLang="ko-KR" sz="1200" dirty="0">
                <a:latin typeface="+mn-ea"/>
              </a:rPr>
              <a:t>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25EDF7-AC90-43F7-B49D-13F6E8F06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088504"/>
            <a:ext cx="969380" cy="3271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1A2453-0174-4DB3-9600-5421B7536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644" y="1094712"/>
            <a:ext cx="3010015" cy="19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4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정상성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108746"/>
                  </p:ext>
                </p:extLst>
              </p:nvPr>
            </p:nvGraphicFramePr>
            <p:xfrm>
              <a:off x="1362972" y="1125248"/>
              <a:ext cx="6706088" cy="1249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34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개념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특징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dirty="0"/>
                            <a:t>시계열 분석에 적당히 정돈된 데이터로</a:t>
                          </a:r>
                          <a:endParaRPr lang="en-US" altLang="ko-KR" sz="1000" dirty="0"/>
                        </a:p>
                        <a:p>
                          <a:pPr latinLnBrk="1"/>
                          <a:r>
                            <a:rPr lang="ko-KR" altLang="en-US" sz="1000" dirty="0"/>
                            <a:t>평균을 중심으로 랜덤하게 변동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dirty="0"/>
                            <a:t>어떤 시점</a:t>
                          </a:r>
                          <a:r>
                            <a:rPr lang="en-US" altLang="ko-KR" sz="1000" dirty="0"/>
                            <a:t>(t)</a:t>
                          </a:r>
                          <a:r>
                            <a:rPr lang="ko-KR" altLang="en-US" sz="1000" dirty="0"/>
                            <a:t>에서도 다음 값이 안정적 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Tx/>
                            <a:buChar char="-"/>
                          </a:pPr>
                          <a:r>
                            <a:rPr lang="ko-KR" altLang="en-US" sz="1000" dirty="0"/>
                            <a:t>평균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altLang="ko-KR" sz="1000" dirty="0"/>
                        </a:p>
                        <a:p>
                          <a:pPr marL="171450" indent="-171450" latinLnBrk="1">
                            <a:buFontTx/>
                            <a:buChar char="-"/>
                          </a:pPr>
                          <a:r>
                            <a:rPr lang="ko-KR" altLang="en-US" sz="1000" dirty="0"/>
                            <a:t>분산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/>
                            <a:t>) =</a:t>
                          </a:r>
                          <a:r>
                            <a:rPr lang="en-US" altLang="ko-KR" sz="10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000" i="1" baseline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altLang="ko-KR" sz="1000" dirty="0"/>
                        </a:p>
                        <a:p>
                          <a:pPr marL="171450" indent="-171450" latinLnBrk="1">
                            <a:buFontTx/>
                            <a:buChar char="-"/>
                          </a:pPr>
                          <a:r>
                            <a:rPr lang="ko-KR" altLang="en-US" sz="1000" dirty="0"/>
                            <a:t>특정한 시차의 길이를 갖는 자기공분산이 시차에만 의존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en-US" altLang="ko-KR" sz="1000" dirty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/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</m:oMath>
                          </a14:m>
                          <a:r>
                            <a:rPr lang="en-US" altLang="ko-KR" sz="1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/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)= </m:t>
                              </m:r>
                              <m:sSub>
                                <m:sSubPr>
                                  <m:ctrlP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b="0" dirty="0"/>
                            <a:t> </a:t>
                          </a:r>
                        </a:p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ko-KR" altLang="en-US" sz="1000" dirty="0"/>
                            <a:t>    </a:t>
                          </a:r>
                          <a:r>
                            <a:rPr lang="en-US" altLang="ko-KR" sz="1000" dirty="0"/>
                            <a:t>(</a:t>
                          </a:r>
                          <a:r>
                            <a:rPr lang="ko-KR" altLang="en-US" sz="1000" dirty="0"/>
                            <a:t>단지 시차에만 의존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특정 시점인 </a:t>
                          </a:r>
                          <a:r>
                            <a:rPr lang="en-US" altLang="ko-KR" sz="1000" dirty="0"/>
                            <a:t>t, </a:t>
                          </a:r>
                          <a:r>
                            <a:rPr lang="en-US" altLang="ko-KR" sz="1000" dirty="0" err="1"/>
                            <a:t>t+s</a:t>
                          </a:r>
                          <a:r>
                            <a:rPr lang="en-US" altLang="ko-KR" sz="1000" dirty="0"/>
                            <a:t>, t-s</a:t>
                          </a:r>
                          <a:r>
                            <a:rPr lang="ko-KR" altLang="en-US" sz="1000" dirty="0"/>
                            <a:t>에 의존하지 않음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108746"/>
                  </p:ext>
                </p:extLst>
              </p:nvPr>
            </p:nvGraphicFramePr>
            <p:xfrm>
              <a:off x="1362972" y="1125248"/>
              <a:ext cx="6706088" cy="1249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개념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특징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dirty="0"/>
                            <a:t>시계열 분석에 적당히 정돈된 데이터로</a:t>
                          </a:r>
                          <a:endParaRPr lang="en-US" altLang="ko-KR" sz="1000" dirty="0"/>
                        </a:p>
                        <a:p>
                          <a:pPr latinLnBrk="1"/>
                          <a:r>
                            <a:rPr lang="ko-KR" altLang="en-US" sz="1000" dirty="0"/>
                            <a:t>평균을 중심으로 랜덤하게 변동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641" t="-24699" r="-292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5988043-B2DE-42C4-9F3C-D6E43A8F036F}"/>
              </a:ext>
            </a:extLst>
          </p:cNvPr>
          <p:cNvGrpSpPr/>
          <p:nvPr/>
        </p:nvGrpSpPr>
        <p:grpSpPr>
          <a:xfrm>
            <a:off x="1498801" y="2557223"/>
            <a:ext cx="6434429" cy="1621680"/>
            <a:chOff x="1372448" y="2678258"/>
            <a:chExt cx="6434429" cy="162168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EF00E8E-2F44-4450-9891-5BECFEFE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3050" y="2943189"/>
              <a:ext cx="6378537" cy="1284745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3F0C256-3D94-4888-A7A9-54D27DACB459}"/>
                </a:ext>
              </a:extLst>
            </p:cNvPr>
            <p:cNvSpPr/>
            <p:nvPr/>
          </p:nvSpPr>
          <p:spPr>
            <a:xfrm>
              <a:off x="1514351" y="2689526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평균 일정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770CE15-C376-4915-9740-998D94B7D5CC}"/>
                </a:ext>
              </a:extLst>
            </p:cNvPr>
            <p:cNvSpPr/>
            <p:nvPr/>
          </p:nvSpPr>
          <p:spPr>
            <a:xfrm>
              <a:off x="3126513" y="2694043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평균 가변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9B35581-0832-4469-93EA-BECB0B8AF835}"/>
                </a:ext>
              </a:extLst>
            </p:cNvPr>
            <p:cNvSpPr/>
            <p:nvPr/>
          </p:nvSpPr>
          <p:spPr>
            <a:xfrm>
              <a:off x="4716016" y="2694043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분산 가변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A603194-923A-4F45-884C-AFFE8B5C7BFA}"/>
                </a:ext>
              </a:extLst>
            </p:cNvPr>
            <p:cNvSpPr/>
            <p:nvPr/>
          </p:nvSpPr>
          <p:spPr>
            <a:xfrm>
              <a:off x="6248801" y="2694043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공분산 가변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2CA2696-FF87-4CE5-9D51-8DEAB5936132}"/>
                </a:ext>
              </a:extLst>
            </p:cNvPr>
            <p:cNvSpPr/>
            <p:nvPr/>
          </p:nvSpPr>
          <p:spPr>
            <a:xfrm>
              <a:off x="1372448" y="2678258"/>
              <a:ext cx="1522752" cy="1621680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15A2DD7-9CB1-4E69-B7AB-187CB5E11602}"/>
                </a:ext>
              </a:extLst>
            </p:cNvPr>
            <p:cNvSpPr/>
            <p:nvPr/>
          </p:nvSpPr>
          <p:spPr>
            <a:xfrm>
              <a:off x="2961127" y="2678258"/>
              <a:ext cx="4845750" cy="1621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6BB8E54-CD29-42B0-BF05-321036266FA1}"/>
              </a:ext>
            </a:extLst>
          </p:cNvPr>
          <p:cNvSpPr txBox="1"/>
          <p:nvPr/>
        </p:nvSpPr>
        <p:spPr>
          <a:xfrm>
            <a:off x="1322014" y="4298125"/>
            <a:ext cx="7040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전제를 만족하지 않을 경우</a:t>
            </a:r>
            <a:r>
              <a:rPr lang="en-US" altLang="ko-KR" sz="1200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변환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</a:rPr>
              <a:t>차분 </a:t>
            </a:r>
            <a:r>
              <a:rPr lang="ko-KR" altLang="en-US" sz="1200" dirty="0"/>
              <a:t>등을 이용하여 정상화를 진행하여 정상성을 만족시키고 진행</a:t>
            </a:r>
          </a:p>
        </p:txBody>
      </p:sp>
    </p:spTree>
    <p:extLst>
      <p:ext uri="{BB962C8B-B14F-4D97-AF65-F5344CB8AC3E}">
        <p14:creationId xmlns:p14="http://schemas.microsoft.com/office/powerpoint/2010/main" val="27765239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catboost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16. </a:t>
            </a:r>
            <a:r>
              <a:rPr lang="ko-KR" altLang="en-US" sz="1200" b="1" dirty="0"/>
              <a:t>모델링 </a:t>
            </a:r>
            <a:r>
              <a:rPr lang="en-US" altLang="ko-KR" sz="1200" b="1" dirty="0" err="1"/>
              <a:t>catboost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feature_score</a:t>
            </a:r>
            <a:r>
              <a:rPr lang="en-US" altLang="ko-KR" sz="1200" b="1" dirty="0"/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feature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score</a:t>
            </a:r>
            <a:r>
              <a:rPr lang="ko-KR" altLang="en-US" sz="1200" dirty="0">
                <a:latin typeface="+mn-ea"/>
              </a:rPr>
              <a:t> 결과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shop_item_mean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item_cnt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item_cnt_mean</a:t>
            </a:r>
            <a:r>
              <a:rPr lang="en-US" altLang="ko-KR" sz="1200" dirty="0">
                <a:latin typeface="+mn-ea"/>
              </a:rPr>
              <a:t>….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A077F0-EDF3-4E70-B03C-E31F8FEB7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1007181"/>
            <a:ext cx="2880320" cy="34339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6DB7B8-020E-4BE0-8747-7B4FBE958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569" y="1018611"/>
            <a:ext cx="976326" cy="35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52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catboost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16. </a:t>
            </a:r>
            <a:r>
              <a:rPr lang="ko-KR" altLang="en-US" sz="1200" b="1" dirty="0"/>
              <a:t>모델링 </a:t>
            </a:r>
            <a:r>
              <a:rPr lang="en-US" altLang="ko-KR" sz="1200" b="1" dirty="0" err="1"/>
              <a:t>catboost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rmse</a:t>
            </a:r>
            <a:r>
              <a:rPr lang="en-US" altLang="ko-KR" sz="1200" b="1" dirty="0"/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[</a:t>
            </a:r>
            <a:r>
              <a:rPr lang="en-US" altLang="ko-KR" sz="1200" dirty="0" err="1">
                <a:latin typeface="+mn-ea"/>
              </a:rPr>
              <a:t>rmse</a:t>
            </a:r>
            <a:r>
              <a:rPr lang="en-US" altLang="ko-KR" sz="1200" dirty="0">
                <a:latin typeface="+mn-ea"/>
              </a:rPr>
              <a:t>]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train : 0.67 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test : 0.8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41CC80-55E3-41AB-821C-0AAF55BB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96" y="1620819"/>
            <a:ext cx="3816404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952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5676" y="1275606"/>
            <a:ext cx="583264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31648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XGB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17. </a:t>
            </a:r>
            <a:r>
              <a:rPr lang="ko-KR" altLang="en-US" sz="1200" b="1" dirty="0"/>
              <a:t>모델링 </a:t>
            </a:r>
            <a:r>
              <a:rPr lang="en-US" altLang="ko-KR" sz="1200" b="1" dirty="0"/>
              <a:t>XGB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변수구성 그림과 같으며</a:t>
            </a:r>
            <a:r>
              <a:rPr lang="en-US" altLang="ko-KR" sz="1200" dirty="0">
                <a:latin typeface="+mn-ea"/>
              </a:rPr>
              <a:t>,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XGB </a:t>
            </a:r>
            <a:r>
              <a:rPr lang="ko-KR" altLang="en-US" sz="1200" dirty="0">
                <a:latin typeface="+mn-ea"/>
              </a:rPr>
              <a:t>적용</a:t>
            </a:r>
            <a:r>
              <a:rPr lang="en-US" altLang="ko-KR" sz="1200" dirty="0">
                <a:latin typeface="+mn-ea"/>
              </a:rPr>
              <a:t>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C8486C-98CA-40EF-8CC9-EA3B46D7E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91" y="1273455"/>
            <a:ext cx="4379194" cy="28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652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17. </a:t>
            </a:r>
            <a:r>
              <a:rPr lang="ko-KR" altLang="en-US" sz="1200" b="1" dirty="0"/>
              <a:t>모델링 </a:t>
            </a:r>
            <a:r>
              <a:rPr lang="en-US" altLang="ko-KR" sz="1200" b="1" dirty="0"/>
              <a:t>XGB(</a:t>
            </a:r>
            <a:r>
              <a:rPr lang="en-US" altLang="ko-KR" sz="1200" b="1" dirty="0" err="1"/>
              <a:t>feature_score</a:t>
            </a:r>
            <a:r>
              <a:rPr lang="en-US" altLang="ko-KR" sz="1200" b="1" dirty="0"/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feature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score</a:t>
            </a:r>
            <a:r>
              <a:rPr lang="ko-KR" altLang="en-US" sz="1200" dirty="0">
                <a:latin typeface="+mn-ea"/>
              </a:rPr>
              <a:t> 결과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84994-E628-421A-B95E-A98A75E1B453}"/>
              </a:ext>
            </a:extLst>
          </p:cNvPr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XGB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EC0F07-6C96-482D-A903-19E92502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9" y="1113274"/>
            <a:ext cx="4396765" cy="32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12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catboost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17. </a:t>
            </a:r>
            <a:r>
              <a:rPr lang="ko-KR" altLang="en-US" sz="1200" b="1" dirty="0"/>
              <a:t>모델링 </a:t>
            </a:r>
            <a:r>
              <a:rPr lang="en-US" altLang="ko-KR" sz="1200" b="1" dirty="0"/>
              <a:t>XGB(</a:t>
            </a:r>
            <a:r>
              <a:rPr lang="en-US" altLang="ko-KR" sz="1200" b="1" dirty="0" err="1"/>
              <a:t>rmse</a:t>
            </a:r>
            <a:r>
              <a:rPr lang="en-US" altLang="ko-KR" sz="1200" b="1" dirty="0"/>
              <a:t>)</a:t>
            </a:r>
          </a:p>
          <a:p>
            <a:endParaRPr lang="en-US" altLang="ko-KR" sz="12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91139A-34D6-4F16-B965-5C18FCF76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44" y="2071687"/>
            <a:ext cx="3547864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74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RF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18. </a:t>
            </a:r>
            <a:r>
              <a:rPr lang="ko-KR" altLang="en-US" sz="1200" b="1" dirty="0"/>
              <a:t>모델링 </a:t>
            </a:r>
            <a:r>
              <a:rPr lang="en-US" altLang="ko-KR" sz="1200" b="1" dirty="0"/>
              <a:t>RF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변수구성 그림과 같으며</a:t>
            </a:r>
            <a:r>
              <a:rPr lang="en-US" altLang="ko-KR" sz="1200" dirty="0">
                <a:latin typeface="+mn-ea"/>
              </a:rPr>
              <a:t>,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RF </a:t>
            </a:r>
            <a:r>
              <a:rPr lang="ko-KR" altLang="en-US" sz="1200" dirty="0">
                <a:latin typeface="+mn-ea"/>
              </a:rPr>
              <a:t>적용</a:t>
            </a:r>
            <a:r>
              <a:rPr lang="en-US" altLang="ko-KR" sz="1200" dirty="0">
                <a:latin typeface="+mn-ea"/>
              </a:rPr>
              <a:t>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8CE35E-6C3D-4E81-93E2-3C9D4442B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240110"/>
            <a:ext cx="3787157" cy="300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66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선형회귀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007" y="1349139"/>
            <a:ext cx="38164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19. </a:t>
            </a:r>
            <a:r>
              <a:rPr lang="ko-KR" altLang="en-US" sz="1200" b="1" dirty="0"/>
              <a:t>모델링 선형회귀</a:t>
            </a:r>
            <a:endParaRPr lang="en-US" altLang="ko-KR" sz="1200" b="1" dirty="0"/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변수구성 그림과 같으며</a:t>
            </a:r>
            <a:r>
              <a:rPr lang="en-US" altLang="ko-KR" sz="1200" dirty="0">
                <a:latin typeface="+mn-ea"/>
              </a:rPr>
              <a:t>,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선형회귀 적용</a:t>
            </a:r>
            <a:r>
              <a:rPr lang="en-US" altLang="ko-KR" sz="1200" dirty="0">
                <a:latin typeface="+mn-ea"/>
              </a:rPr>
              <a:t> 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선형회귀의 경우 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독립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종속 연속형 변수 적용이므로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선택 변수 개수 적음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FA9CAB-FDB2-44A5-9B94-87EEB9C4B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79" y="1163464"/>
            <a:ext cx="4194225" cy="32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181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KNN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20. </a:t>
            </a:r>
            <a:r>
              <a:rPr lang="ko-KR" altLang="en-US" sz="1200" b="1" dirty="0"/>
              <a:t>모델링 </a:t>
            </a:r>
            <a:r>
              <a:rPr lang="en-US" altLang="ko-KR" sz="1200" b="1" dirty="0"/>
              <a:t>KNN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변수구성 그림과 같으며</a:t>
            </a:r>
            <a:r>
              <a:rPr lang="en-US" altLang="ko-KR" sz="1200" dirty="0">
                <a:latin typeface="+mn-ea"/>
              </a:rPr>
              <a:t>,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KNN </a:t>
            </a:r>
            <a:r>
              <a:rPr lang="ko-KR" altLang="en-US" sz="1200" dirty="0">
                <a:latin typeface="+mn-ea"/>
              </a:rPr>
              <a:t>적용</a:t>
            </a:r>
            <a:r>
              <a:rPr lang="en-US" altLang="ko-KR" sz="1200" dirty="0">
                <a:latin typeface="+mn-ea"/>
              </a:rPr>
              <a:t>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7DFB7B-F3C5-4CB9-AB27-A339B1C91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12" y="1046159"/>
            <a:ext cx="3060855" cy="3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08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21) </a:t>
            </a:r>
            <a:r>
              <a:rPr lang="ko-KR" altLang="en-US" sz="1200" b="1" dirty="0"/>
              <a:t>앙상블 모델</a:t>
            </a:r>
            <a:endParaRPr lang="en-US" altLang="ko-KR" sz="1200" b="1" dirty="0"/>
          </a:p>
          <a:p>
            <a:endParaRPr lang="en-US" altLang="ko-KR" sz="1200" b="1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1) 1</a:t>
            </a:r>
            <a:r>
              <a:rPr lang="en-US" altLang="ko-KR" sz="1200" baseline="30000" dirty="0">
                <a:latin typeface="+mn-ea"/>
              </a:rPr>
              <a:t>st</a:t>
            </a:r>
            <a:r>
              <a:rPr lang="ko-KR" altLang="en-US" sz="1200" dirty="0">
                <a:latin typeface="+mn-ea"/>
              </a:rPr>
              <a:t> 모델</a:t>
            </a:r>
            <a:r>
              <a:rPr lang="en-US" altLang="ko-KR" sz="1200" dirty="0">
                <a:latin typeface="+mn-ea"/>
              </a:rPr>
              <a:t>(XGB/CAT/LR/KNN)</a:t>
            </a:r>
            <a:r>
              <a:rPr lang="ko-KR" altLang="en-US" sz="1200" dirty="0">
                <a:latin typeface="+mn-ea"/>
              </a:rPr>
              <a:t>에서 나온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pred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값들을 묶어 학습시키고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2) 2</a:t>
            </a:r>
            <a:r>
              <a:rPr lang="en-US" altLang="ko-KR" sz="1200" baseline="30000" dirty="0">
                <a:latin typeface="+mn-ea"/>
              </a:rPr>
              <a:t>nd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모델</a:t>
            </a:r>
            <a:r>
              <a:rPr lang="en-US" altLang="ko-KR" sz="1200" dirty="0">
                <a:latin typeface="+mn-ea"/>
              </a:rPr>
              <a:t>(LR)</a:t>
            </a:r>
            <a:r>
              <a:rPr lang="ko-KR" altLang="en-US" sz="1200" dirty="0">
                <a:latin typeface="+mn-ea"/>
              </a:rPr>
              <a:t>에 적용한다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&gt;&gt;&gt; 1st </a:t>
            </a:r>
            <a:r>
              <a:rPr lang="ko-KR" altLang="en-US" sz="1200" dirty="0">
                <a:latin typeface="+mn-ea"/>
              </a:rPr>
              <a:t>모델에서 나타난 </a:t>
            </a:r>
            <a:r>
              <a:rPr lang="en-US" altLang="ko-KR" sz="1200" dirty="0">
                <a:latin typeface="+mn-ea"/>
              </a:rPr>
              <a:t>weight</a:t>
            </a:r>
            <a:r>
              <a:rPr lang="ko-KR" altLang="en-US" sz="1200" dirty="0">
                <a:latin typeface="+mn-ea"/>
              </a:rPr>
              <a:t>를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 2nd</a:t>
            </a:r>
            <a:r>
              <a:rPr lang="ko-KR" altLang="en-US" sz="1200" dirty="0">
                <a:latin typeface="+mn-ea"/>
              </a:rPr>
              <a:t>모델에 적용한 효과임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D0C0F-5D32-4963-8F68-ADEB8680DCCA}"/>
              </a:ext>
            </a:extLst>
          </p:cNvPr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앙상블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(1st/2nd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1745A2-D614-43F9-8E72-8D0D0FFA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15899"/>
            <a:ext cx="3312368" cy="262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1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정상성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01076C3-32EB-4A35-AA26-DAD62617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9" y="1010186"/>
            <a:ext cx="4426858" cy="35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0EEB0-5D01-431F-8EEB-B0C4DDC7EEAE}"/>
              </a:ext>
            </a:extLst>
          </p:cNvPr>
          <p:cNvSpPr txBox="1"/>
          <p:nvPr/>
        </p:nvSpPr>
        <p:spPr>
          <a:xfrm>
            <a:off x="4925065" y="1397512"/>
            <a:ext cx="37617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다루기 어려운 데이터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안 그래도 복잡한 등락을 반복하는 모양을 보이는데 </a:t>
            </a:r>
            <a:endParaRPr lang="en-US" altLang="ko-KR" sz="900" dirty="0"/>
          </a:p>
          <a:p>
            <a:r>
              <a:rPr lang="ko-KR" altLang="en-US" sz="900" dirty="0"/>
              <a:t>갈수록 값이 커지는 경향이 </a:t>
            </a:r>
            <a:r>
              <a:rPr lang="ko-KR" altLang="en-US" sz="900" dirty="0" err="1"/>
              <a:t>있을뿐만</a:t>
            </a:r>
            <a:r>
              <a:rPr lang="ko-KR" altLang="en-US" sz="900" dirty="0"/>
              <a:t> 아니라 그 정도도 심해지고 있다</a:t>
            </a:r>
            <a:r>
              <a:rPr lang="en-US" altLang="ko-KR" sz="900" dirty="0"/>
              <a:t>. </a:t>
            </a:r>
          </a:p>
          <a:p>
            <a:r>
              <a:rPr lang="ko-KR" altLang="en-US" sz="900" dirty="0"/>
              <a:t>이후의 동향을 짐작하는 것은 어렵지 않지만 </a:t>
            </a:r>
            <a:endParaRPr lang="en-US" altLang="ko-KR" sz="900" dirty="0"/>
          </a:p>
          <a:p>
            <a:r>
              <a:rPr lang="ko-KR" altLang="en-US" sz="900" dirty="0"/>
              <a:t>수식적으로 깔끔하게 나타내기엔 몹시 어려워 보인다</a:t>
            </a:r>
            <a:r>
              <a:rPr lang="en-US" altLang="ko-KR" sz="900" dirty="0"/>
              <a:t>.</a:t>
            </a:r>
          </a:p>
          <a:p>
            <a:br>
              <a:rPr lang="en-US" altLang="ko-KR" sz="900" dirty="0"/>
            </a:br>
            <a:endParaRPr lang="en-US" altLang="ko-KR" sz="900" dirty="0"/>
          </a:p>
          <a:p>
            <a:r>
              <a:rPr lang="ko-KR" altLang="en-US" sz="900" b="1" dirty="0"/>
              <a:t>일정한 평균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고정된 </a:t>
            </a:r>
            <a:r>
              <a:rPr lang="en-US" altLang="ko-KR" sz="900" dirty="0"/>
              <a:t>0</a:t>
            </a:r>
            <a:r>
              <a:rPr lang="ko-KR" altLang="en-US" sz="900" dirty="0"/>
              <a:t>을 중심으로 점점 </a:t>
            </a:r>
            <a:r>
              <a:rPr lang="ko-KR" altLang="en-US" sz="900" dirty="0" err="1"/>
              <a:t>퍼져나가는</a:t>
            </a:r>
            <a:r>
              <a:rPr lang="ko-KR" altLang="en-US" sz="900" dirty="0"/>
              <a:t> 모양이기 때문에 </a:t>
            </a:r>
            <a:endParaRPr lang="en-US" altLang="ko-KR" sz="900" dirty="0"/>
          </a:p>
          <a:p>
            <a:r>
              <a:rPr lang="ko-KR" altLang="en-US" sz="900" dirty="0"/>
              <a:t>어렵지는 않지만 그 폭이 넓어지는 것이 문제다</a:t>
            </a:r>
            <a:r>
              <a:rPr lang="en-US" altLang="ko-KR" sz="900" dirty="0"/>
              <a:t>.</a:t>
            </a:r>
          </a:p>
          <a:p>
            <a:br>
              <a:rPr lang="en-US" altLang="ko-KR" sz="900" dirty="0"/>
            </a:br>
            <a:endParaRPr lang="en-US" altLang="ko-KR" sz="900" dirty="0"/>
          </a:p>
          <a:p>
            <a:r>
              <a:rPr lang="ko-KR" altLang="en-US" sz="900" b="1" dirty="0"/>
              <a:t>일정한 분산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각각의 패턴은 일정한 모양을 갖추었지만 </a:t>
            </a:r>
            <a:endParaRPr lang="en-US" altLang="ko-KR" sz="900" dirty="0"/>
          </a:p>
          <a:p>
            <a:r>
              <a:rPr lang="ko-KR" altLang="en-US" sz="900" dirty="0"/>
              <a:t>시간에 따라 값 자체가 증가하는 경향을 설명할 수 있어야한다</a:t>
            </a:r>
            <a:r>
              <a:rPr lang="en-US" altLang="ko-KR" sz="900" dirty="0"/>
              <a:t>.</a:t>
            </a:r>
          </a:p>
          <a:p>
            <a:br>
              <a:rPr lang="en-US" altLang="ko-KR" sz="900" dirty="0"/>
            </a:br>
            <a:endParaRPr lang="en-US" altLang="ko-KR" sz="900" dirty="0"/>
          </a:p>
          <a:p>
            <a:r>
              <a:rPr lang="ko-KR" altLang="en-US" sz="900" b="1" dirty="0"/>
              <a:t>정상적 데이터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평균과 분산이 일정하므로</a:t>
            </a:r>
            <a:r>
              <a:rPr lang="en-US" altLang="ko-KR" sz="900" dirty="0"/>
              <a:t>, </a:t>
            </a:r>
            <a:r>
              <a:rPr lang="ko-KR" altLang="en-US" sz="900" dirty="0"/>
              <a:t>반복되는 등락만 잘 설명하면 된다</a:t>
            </a:r>
            <a:r>
              <a:rPr lang="en-US" altLang="ko-KR" sz="900" dirty="0"/>
              <a:t>.</a:t>
            </a: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037492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60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21) </a:t>
            </a:r>
            <a:r>
              <a:rPr lang="ko-KR" altLang="en-US" sz="1200" b="1" dirty="0"/>
              <a:t>앙상블을 위한 새 데이터 셋 형성</a:t>
            </a:r>
            <a:r>
              <a:rPr lang="en-US" altLang="ko-KR" sz="1200" b="1" dirty="0"/>
              <a:t>(</a:t>
            </a:r>
            <a:r>
              <a:rPr lang="ko-KR" altLang="en-US" sz="1200" b="1" dirty="0" err="1"/>
              <a:t>모델별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pred</a:t>
            </a:r>
            <a:r>
              <a:rPr lang="en-US" altLang="ko-KR" sz="1200" b="1" dirty="0"/>
              <a:t>)</a:t>
            </a:r>
          </a:p>
          <a:p>
            <a:endParaRPr lang="en-US" altLang="ko-KR" sz="1200" b="1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validation </a:t>
            </a:r>
            <a:r>
              <a:rPr lang="ko-KR" altLang="en-US" sz="1200" dirty="0">
                <a:latin typeface="+mn-ea"/>
              </a:rPr>
              <a:t>에 </a:t>
            </a:r>
            <a:r>
              <a:rPr lang="ko-KR" altLang="en-US" sz="1200" dirty="0" err="1">
                <a:latin typeface="+mn-ea"/>
              </a:rPr>
              <a:t>있던거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땡겨서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train / test </a:t>
            </a:r>
            <a:r>
              <a:rPr lang="ko-KR" altLang="en-US" sz="1200" dirty="0">
                <a:latin typeface="+mn-ea"/>
              </a:rPr>
              <a:t>형성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2</a:t>
            </a:r>
            <a:r>
              <a:rPr lang="en-US" altLang="ko-KR" sz="1200" baseline="30000" dirty="0">
                <a:latin typeface="+mn-ea"/>
              </a:rPr>
              <a:t>nd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모델은 </a:t>
            </a:r>
            <a:r>
              <a:rPr lang="en-US" altLang="ko-KR" sz="1200" dirty="0">
                <a:latin typeface="+mn-ea"/>
              </a:rPr>
              <a:t>LR(</a:t>
            </a:r>
            <a:r>
              <a:rPr lang="ko-KR" altLang="en-US" sz="1200" dirty="0">
                <a:latin typeface="+mn-ea"/>
              </a:rPr>
              <a:t>선형회귀 적용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D0C0F-5D32-4963-8F68-ADEB8680DCCA}"/>
              </a:ext>
            </a:extLst>
          </p:cNvPr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앙상블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(1st/2nd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FA3174-F3BF-4250-BD93-DA6D3735E5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723"/>
          <a:stretch/>
        </p:blipFill>
        <p:spPr>
          <a:xfrm>
            <a:off x="1133578" y="933933"/>
            <a:ext cx="3654446" cy="16062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B8A984-0F41-431C-AEBE-AB91E0ED4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579" y="2687888"/>
            <a:ext cx="3654445" cy="18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6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61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21) 2</a:t>
            </a:r>
            <a:r>
              <a:rPr lang="en-US" altLang="ko-KR" sz="1200" b="1" baseline="30000" dirty="0"/>
              <a:t>nd</a:t>
            </a:r>
            <a:r>
              <a:rPr lang="ko-KR" altLang="en-US" sz="1200" b="1" dirty="0"/>
              <a:t> 모델 적용</a:t>
            </a:r>
            <a:endParaRPr lang="en-US" altLang="ko-KR" sz="1200" b="1" dirty="0"/>
          </a:p>
          <a:p>
            <a:endParaRPr lang="en-US" altLang="ko-KR" sz="1200" b="1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D0C0F-5D32-4963-8F68-ADEB8680DCCA}"/>
              </a:ext>
            </a:extLst>
          </p:cNvPr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앙상블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(1st/2nd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497648-7451-403B-874A-5C2D8B9D3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76" y="1138237"/>
            <a:ext cx="4175249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62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22) </a:t>
            </a:r>
            <a:r>
              <a:rPr lang="ko-KR" altLang="en-US" sz="1200" b="1" dirty="0"/>
              <a:t>제출결과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>
                <a:latin typeface="+mn-ea"/>
              </a:rPr>
              <a:t>1.13860 …. </a:t>
            </a:r>
            <a:r>
              <a:rPr lang="ko-KR" altLang="en-US" sz="1200" b="1" dirty="0">
                <a:latin typeface="+mn-ea"/>
              </a:rPr>
              <a:t>수고하셨습니다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D0C0F-5D32-4963-8F68-ADEB8680DCCA}"/>
              </a:ext>
            </a:extLst>
          </p:cNvPr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제출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497648-7451-403B-874A-5C2D8B9D3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76" y="1138238"/>
            <a:ext cx="4175249" cy="15055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9596E22-1E3A-4FD9-9F4B-CC1885179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3106566"/>
            <a:ext cx="6515956" cy="8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406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5676" y="1275606"/>
            <a:ext cx="583264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양식지</a:t>
            </a:r>
          </a:p>
        </p:txBody>
      </p:sp>
    </p:spTree>
    <p:extLst>
      <p:ext uri="{BB962C8B-B14F-4D97-AF65-F5344CB8AC3E}">
        <p14:creationId xmlns:p14="http://schemas.microsoft.com/office/powerpoint/2010/main" val="305369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정상성 확인 단계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640111A-CFEA-4F2D-84B7-B015D8A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817"/>
              </p:ext>
            </p:extLst>
          </p:nvPr>
        </p:nvGraphicFramePr>
        <p:xfrm>
          <a:off x="1362972" y="1125248"/>
          <a:ext cx="6706088" cy="98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624">
                  <a:extLst>
                    <a:ext uri="{9D8B030D-6E8A-4147-A177-3AD203B41FA5}">
                      <a16:colId xmlns:a16="http://schemas.microsoft.com/office/drawing/2014/main" val="373906453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70504943"/>
                    </a:ext>
                  </a:extLst>
                </a:gridCol>
              </a:tblGrid>
              <a:tr h="234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확인 방법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 </a:t>
                      </a:r>
                      <a:r>
                        <a:rPr lang="ko-KR" altLang="en-US" sz="1000" dirty="0"/>
                        <a:t>그래프를 통한 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그래프를 그려 눈으로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2. Dickey-Fuller P-</a:t>
                      </a:r>
                      <a:r>
                        <a:rPr lang="en-US" altLang="ko-KR" sz="1000" dirty="0" err="1"/>
                        <a:t>val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툴 이용해서 진행한 후 </a:t>
                      </a:r>
                      <a:r>
                        <a:rPr lang="en-US" altLang="ko-KR" sz="1000" dirty="0"/>
                        <a:t>p-</a:t>
                      </a:r>
                      <a:r>
                        <a:rPr lang="en-US" altLang="ko-KR" sz="1000" dirty="0" err="1"/>
                        <a:t>val</a:t>
                      </a:r>
                      <a:r>
                        <a:rPr lang="ko-KR" altLang="en-US" sz="1000" dirty="0"/>
                        <a:t>이 </a:t>
                      </a:r>
                      <a:r>
                        <a:rPr lang="en-US" altLang="ko-KR" sz="1000" dirty="0"/>
                        <a:t>0.05 </a:t>
                      </a:r>
                      <a:r>
                        <a:rPr lang="ko-KR" altLang="en-US" sz="1000" dirty="0"/>
                        <a:t>이하이면 정상성 만족으로 판단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4500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B74301A-3541-411D-97A9-C33B8FC2AD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7" b="2962"/>
          <a:stretch/>
        </p:blipFill>
        <p:spPr>
          <a:xfrm>
            <a:off x="1337796" y="2180123"/>
            <a:ext cx="3662884" cy="2373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6661F0-B981-46CC-9239-C7EAF1BD2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225" y="2525240"/>
            <a:ext cx="2647950" cy="15906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C58C67-DEC1-4FAA-960C-8229B1B2EEC2}"/>
              </a:ext>
            </a:extLst>
          </p:cNvPr>
          <p:cNvSpPr/>
          <p:nvPr/>
        </p:nvSpPr>
        <p:spPr>
          <a:xfrm>
            <a:off x="5311882" y="2715766"/>
            <a:ext cx="25141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8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시계열의 변동 요인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640111A-CFEA-4F2D-84B7-B015D8A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23762"/>
              </p:ext>
            </p:extLst>
          </p:nvPr>
        </p:nvGraphicFramePr>
        <p:xfrm>
          <a:off x="1362972" y="1239120"/>
          <a:ext cx="6706088" cy="2665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624">
                  <a:extLst>
                    <a:ext uri="{9D8B030D-6E8A-4147-A177-3AD203B41FA5}">
                      <a16:colId xmlns:a16="http://schemas.microsoft.com/office/drawing/2014/main" val="373906453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70504943"/>
                    </a:ext>
                  </a:extLst>
                </a:gridCol>
              </a:tblGrid>
              <a:tr h="230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변동 요인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785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추세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(Trend, </a:t>
                      </a:r>
                      <a:r>
                        <a:rPr lang="ko-KR" altLang="en-US" sz="1000" dirty="0"/>
                        <a:t>경향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자료의 그림을 그렸을 때 그 형태가 오르거나 또는 내리는 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dirty="0"/>
                        <a:t>추세를 따르는 경우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일차식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선형적 상승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하강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이차식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지수식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2527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순환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(Cyclical, </a:t>
                      </a:r>
                      <a:r>
                        <a:rPr lang="ko-KR" altLang="en-US" sz="1000" dirty="0"/>
                        <a:t>순환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명백한 경제적이나 자연적인 이유가 없이 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알려지지 않은 주기</a:t>
                      </a:r>
                      <a:r>
                        <a:rPr lang="ko-KR" altLang="en-US" sz="1000" dirty="0"/>
                        <a:t>를 가지고 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3010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계절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(Seasonality)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연별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분기별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일별 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고정된 주기</a:t>
                      </a:r>
                      <a:r>
                        <a:rPr lang="ko-KR" altLang="en-US" sz="1000" dirty="0"/>
                        <a:t>에 따라 데이터가 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39439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불규칙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(Irregular, </a:t>
                      </a:r>
                      <a:r>
                        <a:rPr lang="ko-KR" altLang="en-US" sz="1000" dirty="0"/>
                        <a:t>오차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위의 세가지 요인으로 설명할 수 없는 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dirty="0"/>
                        <a:t>회귀분석에서 오차에 해당하는 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24783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EC3261-854C-466B-8FEF-ADE1074334E9}"/>
              </a:ext>
            </a:extLst>
          </p:cNvPr>
          <p:cNvSpPr txBox="1"/>
          <p:nvPr/>
        </p:nvSpPr>
        <p:spPr>
          <a:xfrm>
            <a:off x="1295849" y="4181148"/>
            <a:ext cx="6840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이러한 변동 요인을 제거하고 정상성을 확보하기 위한 방법으로 분해 시계열 방법이 쓰이기도 함</a:t>
            </a:r>
          </a:p>
        </p:txBody>
      </p:sp>
    </p:spTree>
    <p:extLst>
      <p:ext uri="{BB962C8B-B14F-4D97-AF65-F5344CB8AC3E}">
        <p14:creationId xmlns:p14="http://schemas.microsoft.com/office/powerpoint/2010/main" val="99725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변환과 차분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535787"/>
                  </p:ext>
                </p:extLst>
              </p:nvPr>
            </p:nvGraphicFramePr>
            <p:xfrm>
              <a:off x="1368731" y="1357471"/>
              <a:ext cx="6706088" cy="2428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34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적용 시기 및 적용법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ko-KR" altLang="en-US" sz="1000" dirty="0"/>
                            <a:t>변환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(Transformation)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ko-KR" altLang="en-US" sz="1000" dirty="0"/>
                            <a:t>분산이 일정하지 않은 시계열에 적용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자연 로그 변환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</a:t>
                          </a:r>
                          <a:r>
                            <a:rPr lang="ko-KR" altLang="en-US" sz="1000" dirty="0"/>
                            <a:t>지수함수 형태의 추세요인 제거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표준 점수 </a:t>
                          </a:r>
                          <a:r>
                            <a:rPr lang="en-US" altLang="ko-KR" sz="1000" dirty="0"/>
                            <a:t>(standard </a:t>
                          </a:r>
                          <a:r>
                            <a:rPr lang="en-US" altLang="ko-KR" sz="1000" dirty="0" err="1"/>
                            <a:t>scroe</a:t>
                          </a:r>
                          <a:r>
                            <a:rPr lang="en-US" altLang="ko-KR" sz="1000" dirty="0"/>
                            <a:t>, Z-</a:t>
                          </a:r>
                          <a:r>
                            <a:rPr lang="en-US" altLang="ko-KR" sz="1000" dirty="0" err="1"/>
                            <a:t>val</a:t>
                          </a:r>
                          <a:r>
                            <a:rPr lang="en-US" altLang="ko-KR" sz="1000" dirty="0"/>
                            <a:t>)</a:t>
                          </a:r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</a:t>
                          </a:r>
                          <a:r>
                            <a:rPr lang="ko-KR" altLang="en-US" sz="1000" dirty="0"/>
                            <a:t>데이터가 평균에서 얼마나 떨어져 있는지 표시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Z =</a:t>
                          </a:r>
                          <a:r>
                            <a:rPr lang="en-US" altLang="ko-KR" sz="1000" baseline="0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altLang="ko-KR" sz="1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000" i="1" baseline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oMath>
                          </a14:m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 err="1"/>
                            <a:t>평활법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(Smoothing Method)</a:t>
                          </a:r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n</a:t>
                          </a:r>
                          <a:r>
                            <a:rPr lang="ko-KR" altLang="en-US" sz="1000" dirty="0"/>
                            <a:t>개의 데이터 평균으로 변환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</a:t>
                          </a:r>
                          <a:r>
                            <a:rPr lang="ko-KR" altLang="en-US" sz="1000" dirty="0"/>
                            <a:t>추세와 불규칙 요인으로 구성된 비계절성 시계열 자료에 적용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차분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(Difference)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000" dirty="0"/>
                            <a:t>평균이 일정하지 않은 시계열에 적용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현 시점의 자료에서 전 시점의 자료를 빼는 것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일반 차분</a:t>
                          </a:r>
                          <a:r>
                            <a:rPr lang="en-US" altLang="ko-KR" sz="1000" dirty="0"/>
                            <a:t> (Regular difference) : </a:t>
                          </a:r>
                          <a:r>
                            <a:rPr lang="ko-KR" altLang="en-US" sz="1000" dirty="0"/>
                            <a:t>추세 요인 제거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계절 차분 </a:t>
                          </a:r>
                          <a:r>
                            <a:rPr lang="en-US" altLang="ko-KR" sz="1000" dirty="0"/>
                            <a:t>(Seasonal difference) : </a:t>
                          </a:r>
                          <a:r>
                            <a:rPr lang="ko-KR" altLang="en-US" sz="1000" dirty="0"/>
                            <a:t>계절성 요인 제거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1341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535787"/>
                  </p:ext>
                </p:extLst>
              </p:nvPr>
            </p:nvGraphicFramePr>
            <p:xfrm>
              <a:off x="1368731" y="1357471"/>
              <a:ext cx="6706088" cy="2428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적용 시기 및 적용법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1483678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ko-KR" altLang="en-US" sz="1000" dirty="0"/>
                            <a:t>변환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(Transformation)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641" t="-16735" r="-292" b="-4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차분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(Difference)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000" dirty="0"/>
                            <a:t>평균이 일정하지 않은 시계열에 적용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현 시점의 자료에서 전 시점의 자료를 빼는 것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일반 차분</a:t>
                          </a:r>
                          <a:r>
                            <a:rPr lang="en-US" altLang="ko-KR" sz="1000" dirty="0"/>
                            <a:t> (Regular difference) : </a:t>
                          </a:r>
                          <a:r>
                            <a:rPr lang="ko-KR" altLang="en-US" sz="1000" dirty="0"/>
                            <a:t>추세 요인 제거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계절 차분 </a:t>
                          </a:r>
                          <a:r>
                            <a:rPr lang="en-US" altLang="ko-KR" sz="1000" dirty="0"/>
                            <a:t>(Seasonal difference) : </a:t>
                          </a:r>
                          <a:r>
                            <a:rPr lang="ko-KR" altLang="en-US" sz="1000" dirty="0"/>
                            <a:t>계절성 요인 제거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134188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3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10787</TotalTime>
  <Words>3152</Words>
  <Application>Microsoft Office PowerPoint</Application>
  <PresentationFormat>화면 슬라이드 쇼(16:9)</PresentationFormat>
  <Paragraphs>628</Paragraphs>
  <Slides>63</Slides>
  <Notes>57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0" baseType="lpstr">
      <vt:lpstr>Arial Unicode MS</vt:lpstr>
      <vt:lpstr>HY견고딕</vt:lpstr>
      <vt:lpstr>맑은 고딕</vt:lpstr>
      <vt:lpstr>한컴 윤고딕 240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GENESIS</dc:creator>
  <cp:lastModifiedBy>meng</cp:lastModifiedBy>
  <cp:revision>904</cp:revision>
  <dcterms:created xsi:type="dcterms:W3CDTF">2019-06-25T03:09:18Z</dcterms:created>
  <dcterms:modified xsi:type="dcterms:W3CDTF">2020-03-21T23:45:45Z</dcterms:modified>
</cp:coreProperties>
</file>