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3" r:id="rId15"/>
    <p:sldId id="274" r:id="rId16"/>
    <p:sldId id="275" r:id="rId17"/>
    <p:sldId id="276" r:id="rId18"/>
    <p:sldId id="269" r:id="rId19"/>
    <p:sldId id="270" r:id="rId20"/>
    <p:sldId id="272" r:id="rId21"/>
    <p:sldId id="271"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3680-393C-F8E1-3EFC-942FA283B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1045A5-C4CB-BF61-54D4-1AB5DB20ED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A024ED0-97C3-D10C-B545-77BC3B61B169}"/>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864D3A17-976C-CC32-C3AE-23380247A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E9EC2E-5899-D30F-7772-CAC8F5DBC21F}"/>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159224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2095B-AB61-BDCD-EC1C-0A7FC9382B3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4D52DC-64BB-B29A-8C6A-8B6E17E434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39584-F7D6-FC1D-761E-3032D757A93C}"/>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C0CD884B-5C0F-DFF0-BC63-FC17E0BA0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E5FB1-2D2F-0FC3-AD5C-CFF9D51CE011}"/>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283169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F3A305-2B20-21C5-2E91-02AAFAA49D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84D376-B7CC-09C9-A18A-8871A09074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68581-9AFA-06E2-D669-20DDA41EDBE1}"/>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94C3908E-6EF9-AF71-98EA-83F574325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D3D7D7-DF75-C02D-BCB3-D09BC4D5B8FE}"/>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128417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89E7A-06A9-BE73-203F-6FC00164A2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E2C11-8DD8-1014-D6EC-335057BC32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93AD0-6831-3FE3-80B5-B97675632923}"/>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5A73AF6B-DA23-A214-9476-043E9E98E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CA827C-C0FB-54D9-247D-152D7D9F2B98}"/>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4038384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DA80-B286-4929-60BF-687A65BC64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77F0DC-6BF6-AE42-DCA4-858C630D34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12D143-3961-A646-5C4B-7D5AD9266C88}"/>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88574EA4-2685-F01F-38C4-D5ABEB2A5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8590E-DACF-4A0D-E400-AE3650FCA788}"/>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10442222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E5C32-5D13-C9B0-FBEA-02CCFFE90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D08817-1CB2-4970-E4E0-617C3C7188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DE9B7FD-DC62-0B86-78B8-5213B7E38E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B66469-4CEB-DF54-735C-3B8CEEB43276}"/>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6" name="Footer Placeholder 5">
            <a:extLst>
              <a:ext uri="{FF2B5EF4-FFF2-40B4-BE49-F238E27FC236}">
                <a16:creationId xmlns:a16="http://schemas.microsoft.com/office/drawing/2014/main" id="{82694821-EA44-133C-A0F6-65ADAF509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4F969-990B-6E29-01DD-BC0F174CEA82}"/>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3323290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8574-2446-BE5C-4EA6-F3289D8602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C14BCE-5200-B23E-A79C-D4AF864AE9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4C5B2-5B06-A934-6535-8DD16295ED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B0DC95-9B7B-7170-2D5A-264E1E3686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C60261-056B-561A-EFAD-3A6ED43EE9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273448-8784-61E8-D96B-B03DD9717388}"/>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8" name="Footer Placeholder 7">
            <a:extLst>
              <a:ext uri="{FF2B5EF4-FFF2-40B4-BE49-F238E27FC236}">
                <a16:creationId xmlns:a16="http://schemas.microsoft.com/office/drawing/2014/main" id="{156E64F6-4DE5-F4A8-BE7E-05E22883CA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4E0A43-960E-E3DF-A18E-AD653C1A8F17}"/>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63530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CAA6-FBA9-79AE-9AF2-23371DC465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5402E-1295-5E6D-538E-95C6452F2F4D}"/>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4" name="Footer Placeholder 3">
            <a:extLst>
              <a:ext uri="{FF2B5EF4-FFF2-40B4-BE49-F238E27FC236}">
                <a16:creationId xmlns:a16="http://schemas.microsoft.com/office/drawing/2014/main" id="{048A3FD3-15D5-CCC4-A337-A11C3D07A4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8CB29F-6F70-9EE5-8576-B98D0A23FC01}"/>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59914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2D941-E38B-7D21-25C1-BE3ED175B8AC}"/>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3" name="Footer Placeholder 2">
            <a:extLst>
              <a:ext uri="{FF2B5EF4-FFF2-40B4-BE49-F238E27FC236}">
                <a16:creationId xmlns:a16="http://schemas.microsoft.com/office/drawing/2014/main" id="{9D21AEBE-57EA-AC1A-FCD6-F105A0005F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BF227A-E5B4-3C23-37D8-255B54467121}"/>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1816292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46CC-E4F6-C8C0-0BD5-33309A9B2F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014C0-1173-A5CC-F112-804E30B88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B091C-05B8-D91D-9CF1-75EAA0CA3C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655D0-8912-8FDD-9265-706119D7104A}"/>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6" name="Footer Placeholder 5">
            <a:extLst>
              <a:ext uri="{FF2B5EF4-FFF2-40B4-BE49-F238E27FC236}">
                <a16:creationId xmlns:a16="http://schemas.microsoft.com/office/drawing/2014/main" id="{CDB30901-AA6E-8995-0A1C-BB2C3990E6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80F3E2-485D-B2C5-F928-3E21611A4A88}"/>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250396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A21E-6608-29D2-5F2E-3EA7933DB4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10550-06F0-7787-A6F7-A70D749BE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69F708-F3F6-314D-8CA9-DCDA564B1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5EA81F-2B11-42B2-955B-D9DBB68C881A}"/>
              </a:ext>
            </a:extLst>
          </p:cNvPr>
          <p:cNvSpPr>
            <a:spLocks noGrp="1"/>
          </p:cNvSpPr>
          <p:nvPr>
            <p:ph type="dt" sz="half" idx="10"/>
          </p:nvPr>
        </p:nvSpPr>
        <p:spPr/>
        <p:txBody>
          <a:bodyPr/>
          <a:lstStyle/>
          <a:p>
            <a:fld id="{FCD07877-41D8-4055-B5AA-3AE4976E3A26}" type="datetimeFigureOut">
              <a:rPr lang="en-US" smtClean="0"/>
              <a:t>5/3/2025</a:t>
            </a:fld>
            <a:endParaRPr lang="en-US"/>
          </a:p>
        </p:txBody>
      </p:sp>
      <p:sp>
        <p:nvSpPr>
          <p:cNvPr id="6" name="Footer Placeholder 5">
            <a:extLst>
              <a:ext uri="{FF2B5EF4-FFF2-40B4-BE49-F238E27FC236}">
                <a16:creationId xmlns:a16="http://schemas.microsoft.com/office/drawing/2014/main" id="{A83805A4-8BFE-F892-C181-0EEAA956D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2B0250-4D58-E950-3F4A-64A340943615}"/>
              </a:ext>
            </a:extLst>
          </p:cNvPr>
          <p:cNvSpPr>
            <a:spLocks noGrp="1"/>
          </p:cNvSpPr>
          <p:nvPr>
            <p:ph type="sldNum" sz="quarter" idx="12"/>
          </p:nvPr>
        </p:nvSpPr>
        <p:spPr/>
        <p:txBody>
          <a:bodyPr/>
          <a:lstStyle/>
          <a:p>
            <a:fld id="{D01241C0-6496-4E7D-BD69-A607E5CBA9BA}" type="slidenum">
              <a:rPr lang="en-US" smtClean="0"/>
              <a:t>‹#›</a:t>
            </a:fld>
            <a:endParaRPr lang="en-US"/>
          </a:p>
        </p:txBody>
      </p:sp>
    </p:spTree>
    <p:extLst>
      <p:ext uri="{BB962C8B-B14F-4D97-AF65-F5344CB8AC3E}">
        <p14:creationId xmlns:p14="http://schemas.microsoft.com/office/powerpoint/2010/main" val="227929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04D5A8-68AF-189E-1C67-51B2107C0A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FAEA8B-82EE-C77D-94F5-B336E1C6E8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BD2BF-9E08-15F8-87E8-97F83C05A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CD07877-41D8-4055-B5AA-3AE4976E3A26}" type="datetimeFigureOut">
              <a:rPr lang="en-US" smtClean="0"/>
              <a:t>5/3/2025</a:t>
            </a:fld>
            <a:endParaRPr lang="en-US"/>
          </a:p>
        </p:txBody>
      </p:sp>
      <p:sp>
        <p:nvSpPr>
          <p:cNvPr id="5" name="Footer Placeholder 4">
            <a:extLst>
              <a:ext uri="{FF2B5EF4-FFF2-40B4-BE49-F238E27FC236}">
                <a16:creationId xmlns:a16="http://schemas.microsoft.com/office/drawing/2014/main" id="{87BF6950-CBB1-D654-6061-3B28B9759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069566-CB98-9B54-6092-CB13F26F80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1241C0-6496-4E7D-BD69-A607E5CBA9BA}" type="slidenum">
              <a:rPr lang="en-US" smtClean="0"/>
              <a:t>‹#›</a:t>
            </a:fld>
            <a:endParaRPr lang="en-US"/>
          </a:p>
        </p:txBody>
      </p:sp>
    </p:spTree>
    <p:extLst>
      <p:ext uri="{BB962C8B-B14F-4D97-AF65-F5344CB8AC3E}">
        <p14:creationId xmlns:p14="http://schemas.microsoft.com/office/powerpoint/2010/main" val="3230828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godotengine.org/en/stable/classes/class_transform3d.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dotengine.org/en/stable/getting_started/step_by_step/signals.html#scene-setu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cs.godotengine.org/en/stable/tutorials/io/data_paths.html" TargetMode="External"/><Relationship Id="rId2" Type="http://schemas.openxmlformats.org/officeDocument/2006/relationships/hyperlink" Target="https://docs.godotengine.org/en/stable/classes/class_fileacces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dotengine.org/en/stable/tutorials/scripting/nodes_and_scene_instances.html" TargetMode="External"/><Relationship Id="rId2" Type="http://schemas.openxmlformats.org/officeDocument/2006/relationships/hyperlink" Target="https://www.reddit.com/r/gamedev/comments/15qbip/how_to_make_your_game_moddable/" TargetMode="External"/><Relationship Id="rId1" Type="http://schemas.openxmlformats.org/officeDocument/2006/relationships/slideLayout" Target="../slideLayouts/slideLayout2.xml"/><Relationship Id="rId6" Type="http://schemas.openxmlformats.org/officeDocument/2006/relationships/hyperlink" Target="https://forum.godotengine.org/t/child-scenes-scripts-not-running/70265/2" TargetMode="External"/><Relationship Id="rId5" Type="http://schemas.openxmlformats.org/officeDocument/2006/relationships/hyperlink" Target="https://forum.godotengine.org/t/there-are-have-some-ways-to-view-scene-tree-when-project-running/33755" TargetMode="External"/><Relationship Id="rId4" Type="http://schemas.openxmlformats.org/officeDocument/2006/relationships/hyperlink" Target="https://forum.godotengine.org/t/attaching-a-script-to-an-instances-scene-via-code/51351/2"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forum.godotengine.org/t/difference-between-equals-and-colon-equals/14304"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dotengine.org/en/stable/tutorials/scripting/gdscript/gdscript_basics.html" TargetMode="External"/><Relationship Id="rId2" Type="http://schemas.openxmlformats.org/officeDocument/2006/relationships/hyperlink" Target="https://forum.godotengine.org/t/nonexistent-function-call-in-base-nil/81829"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hyperlink" Target="https://vrm.dev/en/vrma/" TargetMode="External"/><Relationship Id="rId7" Type="http://schemas.openxmlformats.org/officeDocument/2006/relationships/hyperlink" Target="https://www.reddit.com/r/godot/comments/jt2r4s/converting_floats_to_strings_with_decimals_even/" TargetMode="External"/><Relationship Id="rId2" Type="http://schemas.openxmlformats.org/officeDocument/2006/relationships/hyperlink" Target="https://docs.godotengine.org/en/stable/tutorials/scripting/pausing_games.html" TargetMode="External"/><Relationship Id="rId1" Type="http://schemas.openxmlformats.org/officeDocument/2006/relationships/slideLayout" Target="../slideLayouts/slideLayout2.xml"/><Relationship Id="rId6" Type="http://schemas.openxmlformats.org/officeDocument/2006/relationships/hyperlink" Target="https://forum.godotengine.org/t/how-to-declare-2d-arrays-matrices-in-gdscript/38638/2" TargetMode="External"/><Relationship Id="rId5" Type="http://schemas.openxmlformats.org/officeDocument/2006/relationships/hyperlink" Target="https://github.com/KhronosGroup/glTF-Tutorials/blob/main/gltfTutorial/gltfTutorial_007_Animations.md" TargetMode="External"/><Relationship Id="rId4" Type="http://schemas.openxmlformats.org/officeDocument/2006/relationships/hyperlink" Target="https://github.com/vrm-c/vrm-specification/tree/master/specification/VRMC_vrm_animation-1.0"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youtu.be/J4N_MH89z6c" TargetMode="External"/><Relationship Id="rId2" Type="http://schemas.openxmlformats.org/officeDocument/2006/relationships/hyperlink" Target="https://godotengine.org/article/design-of-the-skeleton-modifier-3d/"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x8BO9C6YtlE"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odotengine/godot/issues/104680" TargetMode="External"/><Relationship Id="rId2" Type="http://schemas.openxmlformats.org/officeDocument/2006/relationships/hyperlink" Target="https://forum.godotengine.org/t/transparent-background-so-that-desktop-is-visible/23124" TargetMode="External"/><Relationship Id="rId1" Type="http://schemas.openxmlformats.org/officeDocument/2006/relationships/slideLayout" Target="../slideLayouts/slideLayout2.xml"/><Relationship Id="rId4" Type="http://schemas.openxmlformats.org/officeDocument/2006/relationships/hyperlink" Target="https://forum.godotengine.org/t/how-can-i-set-a-transparent-background-in-godot4-0/3300/4"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ddit.com/r/godot/comments/17qj1is/setting_the_name_of_the_loaded_node_does_not_work/"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orum.godotengine.org/t/3d-models-in-a-2d-world/24717" TargetMode="External"/><Relationship Id="rId2" Type="http://schemas.openxmlformats.org/officeDocument/2006/relationships/hyperlink" Target="https://youtu.be/yVZR06ykgEQ" TargetMode="External"/><Relationship Id="rId1" Type="http://schemas.openxmlformats.org/officeDocument/2006/relationships/slideLayout" Target="../slideLayouts/slideLayout2.xml"/><Relationship Id="rId4" Type="http://schemas.openxmlformats.org/officeDocument/2006/relationships/hyperlink" Target="https://godotengine.org/asset-library/asset/2804"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odotengine.org/asset-library/asset/2716" TargetMode="External"/><Relationship Id="rId2" Type="http://schemas.openxmlformats.org/officeDocument/2006/relationships/hyperlink" Target="https://forum.godotengine.org/t/how-do-i-change-sprite-texture-in-gdscript/5147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godotengine.org/en/stable/getting_started/introduction/learn_to_code_with_gdscript.html#learn-in-your-browser-with-the-gdscript-app"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reddit.com/r/godot/comments/et6k2h/changing_the_order_of_control_nodes_in_the_scene/"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reddit.com/r/godot/comments/18nzand/how_to_change_size_of_collision_shape_in_code/" TargetMode="External"/><Relationship Id="rId2" Type="http://schemas.openxmlformats.org/officeDocument/2006/relationships/hyperlink" Target="https://www.reddit.com/r/godot/comments/1brmbuk/how_to_set_up_click_and_dra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godotengine.org/en/stable/tutorials/math/interpolation.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forum.godotengine.org/t/is-there-a-wait-function-to-godot/38759"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forum.godotengine.org/t/get-global-mouse-position/37233" TargetMode="External"/><Relationship Id="rId2" Type="http://schemas.openxmlformats.org/officeDocument/2006/relationships/hyperlink" Target="https://docs.godotengine.org/en/stable/tutorials/inputs/mouse_and_input_coordinates.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godotengine/godot/issues/76599"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godotengine/godot/issues/67813" TargetMode="External"/><Relationship Id="rId2" Type="http://schemas.openxmlformats.org/officeDocument/2006/relationships/hyperlink" Target="https://www.reddit.com/r/godot/comments/12rqadk/godot_4_subviewport_not_displaying_with/" TargetMode="External"/><Relationship Id="rId1" Type="http://schemas.openxmlformats.org/officeDocument/2006/relationships/slideLayout" Target="../slideLayouts/slideLayout2.xml"/><Relationship Id="rId5" Type="http://schemas.openxmlformats.org/officeDocument/2006/relationships/hyperlink" Target="https://docs.godotengine.org/en/stable/tutorials/rendering/viewports.html#viewport-container" TargetMode="External"/><Relationship Id="rId4" Type="http://schemas.openxmlformats.org/officeDocument/2006/relationships/hyperlink" Target="https://github.com/godotengine/godot/issues/5547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docs.godotengine.org/en/stable/tutorials/scripting/gdextension/gdextension_cpp_example.html" TargetMode="External"/><Relationship Id="rId2" Type="http://schemas.openxmlformats.org/officeDocument/2006/relationships/hyperlink" Target="https://stackoverflow.com/questions/5878963/getting-active-window-coordinates-and-height-width-in-c-sharp" TargetMode="External"/><Relationship Id="rId1" Type="http://schemas.openxmlformats.org/officeDocument/2006/relationships/slideLayout" Target="../slideLayouts/slideLayout2.xml"/><Relationship Id="rId4" Type="http://schemas.openxmlformats.org/officeDocument/2006/relationships/hyperlink" Target="https://learn.microsoft.com/en-us/dotnet/csharp/fundamentals/program-structure/" TargetMode="Externa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docs.godotengine.org/en/stable/getting_started/step_by_step/signal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odotengine.org/en/stable/tutorials/plugins/editor/installing_plugin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dotengine.org/en/stable/tutorials/3d/introduction_to_3d.html#d-viewpor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slapin/godot-skel3d/blob/master/demo1/godot/arm-control.gd" TargetMode="External"/><Relationship Id="rId2" Type="http://schemas.openxmlformats.org/officeDocument/2006/relationships/hyperlink" Target="https://docs.godotengine.org/en/3.0/tutorials/3d/working_with_3d_skeletons.html" TargetMode="External"/><Relationship Id="rId1" Type="http://schemas.openxmlformats.org/officeDocument/2006/relationships/slideLayout" Target="../slideLayouts/slideLayout2.xml"/><Relationship Id="rId4" Type="http://schemas.openxmlformats.org/officeDocument/2006/relationships/hyperlink" Target="https://docs.godotengine.org/en/3.0/tutorials/3d/inverse_kinematics.html#doc-inverse-kinematics"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vrm-c/vrm-specification/blob/master/specification/VRMC_vrm-1.0/humanoid.md" TargetMode="External"/><Relationship Id="rId2" Type="http://schemas.openxmlformats.org/officeDocument/2006/relationships/hyperlink" Target="https://docs.godotengine.org/en/3.0/tutorials/3d/working_with_3d_skeletons.html" TargetMode="External"/><Relationship Id="rId1" Type="http://schemas.openxmlformats.org/officeDocument/2006/relationships/slideLayout" Target="../slideLayouts/slideLayout2.xml"/><Relationship Id="rId5" Type="http://schemas.openxmlformats.org/officeDocument/2006/relationships/hyperlink" Target="https://docs.godotengine.org/en/3.5/classes/class_transform.html" TargetMode="External"/><Relationship Id="rId4" Type="http://schemas.openxmlformats.org/officeDocument/2006/relationships/hyperlink" Target="https://github.com/V-Sekai/godot-vrm/issues/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3294-8E14-737F-42F6-449FD3480B4F}"/>
              </a:ext>
            </a:extLst>
          </p:cNvPr>
          <p:cNvSpPr>
            <a:spLocks noGrp="1"/>
          </p:cNvSpPr>
          <p:nvPr>
            <p:ph type="ctrTitle"/>
          </p:nvPr>
        </p:nvSpPr>
        <p:spPr/>
        <p:txBody>
          <a:bodyPr/>
          <a:lstStyle/>
          <a:p>
            <a:r>
              <a:rPr lang="en-US" dirty="0"/>
              <a:t>4-26-2025 Windows Tutorial</a:t>
            </a:r>
          </a:p>
        </p:txBody>
      </p:sp>
      <p:sp>
        <p:nvSpPr>
          <p:cNvPr id="3" name="Subtitle 2">
            <a:extLst>
              <a:ext uri="{FF2B5EF4-FFF2-40B4-BE49-F238E27FC236}">
                <a16:creationId xmlns:a16="http://schemas.microsoft.com/office/drawing/2014/main" id="{BAB3EFB4-FCA0-8710-37FF-F94B31D5AE49}"/>
              </a:ext>
            </a:extLst>
          </p:cNvPr>
          <p:cNvSpPr>
            <a:spLocks noGrp="1"/>
          </p:cNvSpPr>
          <p:nvPr>
            <p:ph type="subTitle" idx="1"/>
          </p:nvPr>
        </p:nvSpPr>
        <p:spPr/>
        <p:txBody>
          <a:bodyPr/>
          <a:lstStyle/>
          <a:p>
            <a:r>
              <a:rPr lang="en-US" dirty="0"/>
              <a:t>https://github.com/geegaz/Multiple-Windows-tutorial</a:t>
            </a:r>
          </a:p>
        </p:txBody>
      </p:sp>
    </p:spTree>
    <p:extLst>
      <p:ext uri="{BB962C8B-B14F-4D97-AF65-F5344CB8AC3E}">
        <p14:creationId xmlns:p14="http://schemas.microsoft.com/office/powerpoint/2010/main" val="2046023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8B790-C6F6-C9F1-0CF6-3219E25F978F}"/>
              </a:ext>
            </a:extLst>
          </p:cNvPr>
          <p:cNvSpPr>
            <a:spLocks noGrp="1"/>
          </p:cNvSpPr>
          <p:nvPr>
            <p:ph type="title"/>
          </p:nvPr>
        </p:nvSpPr>
        <p:spPr/>
        <p:txBody>
          <a:bodyPr/>
          <a:lstStyle/>
          <a:p>
            <a:r>
              <a:rPr lang="en-US" dirty="0"/>
              <a:t>Important bone names; many left/right bones are not repeated</a:t>
            </a:r>
          </a:p>
        </p:txBody>
      </p:sp>
      <p:sp>
        <p:nvSpPr>
          <p:cNvPr id="3" name="Content Placeholder 2">
            <a:extLst>
              <a:ext uri="{FF2B5EF4-FFF2-40B4-BE49-F238E27FC236}">
                <a16:creationId xmlns:a16="http://schemas.microsoft.com/office/drawing/2014/main" id="{B5E078A7-A95F-36A4-2C34-54F5BFDBF50E}"/>
              </a:ext>
            </a:extLst>
          </p:cNvPr>
          <p:cNvSpPr>
            <a:spLocks noGrp="1"/>
          </p:cNvSpPr>
          <p:nvPr>
            <p:ph sz="half" idx="1"/>
          </p:nvPr>
        </p:nvSpPr>
        <p:spPr>
          <a:xfrm>
            <a:off x="838200" y="1825625"/>
            <a:ext cx="2354179" cy="4351338"/>
          </a:xfrm>
        </p:spPr>
        <p:txBody>
          <a:bodyPr>
            <a:noAutofit/>
          </a:bodyPr>
          <a:lstStyle/>
          <a:p>
            <a:r>
              <a:rPr lang="en-US" sz="1200" dirty="0"/>
              <a:t>Root_</a:t>
            </a:r>
          </a:p>
          <a:p>
            <a:r>
              <a:rPr lang="en-US" sz="1200" dirty="0"/>
              <a:t>Hips</a:t>
            </a:r>
          </a:p>
          <a:p>
            <a:r>
              <a:rPr lang="en-US" sz="1200" dirty="0"/>
              <a:t>Spine</a:t>
            </a:r>
          </a:p>
          <a:p>
            <a:r>
              <a:rPr lang="en-US" sz="1200" dirty="0"/>
              <a:t>Chest</a:t>
            </a:r>
          </a:p>
          <a:p>
            <a:r>
              <a:rPr lang="en-US" sz="1200" dirty="0" err="1"/>
              <a:t>UpperChest</a:t>
            </a:r>
            <a:endParaRPr lang="en-US" sz="1200" dirty="0"/>
          </a:p>
          <a:p>
            <a:r>
              <a:rPr lang="en-US" sz="1200" dirty="0"/>
              <a:t>Neck</a:t>
            </a:r>
          </a:p>
          <a:p>
            <a:r>
              <a:rPr lang="en-US" sz="1200" dirty="0"/>
              <a:t>Head</a:t>
            </a:r>
          </a:p>
          <a:p>
            <a:r>
              <a:rPr lang="en-US" sz="1200" dirty="0" err="1"/>
              <a:t>LeftEye</a:t>
            </a:r>
            <a:endParaRPr lang="en-US" sz="1200" dirty="0"/>
          </a:p>
          <a:p>
            <a:r>
              <a:rPr lang="en-US" sz="1200" dirty="0" err="1"/>
              <a:t>RightEye</a:t>
            </a:r>
            <a:endParaRPr lang="en-US" sz="1200" dirty="0"/>
          </a:p>
          <a:p>
            <a:r>
              <a:rPr lang="en-US" sz="1200" dirty="0" err="1"/>
              <a:t>LeftUpperLeg</a:t>
            </a:r>
            <a:endParaRPr lang="en-US" sz="1200" dirty="0"/>
          </a:p>
          <a:p>
            <a:r>
              <a:rPr lang="en-US" sz="1200" dirty="0" err="1"/>
              <a:t>LeftFoot</a:t>
            </a:r>
            <a:endParaRPr lang="en-US" sz="1200" dirty="0"/>
          </a:p>
          <a:p>
            <a:r>
              <a:rPr lang="en-US" sz="1200" dirty="0" err="1"/>
              <a:t>LeftToes</a:t>
            </a:r>
            <a:endParaRPr lang="en-US" sz="1200" dirty="0"/>
          </a:p>
          <a:p>
            <a:r>
              <a:rPr lang="en-US" sz="1200" dirty="0" err="1"/>
              <a:t>RightUpperLeg</a:t>
            </a:r>
            <a:endParaRPr lang="en-US" sz="1200" dirty="0"/>
          </a:p>
          <a:p>
            <a:r>
              <a:rPr lang="en-US" sz="1200" dirty="0" err="1"/>
              <a:t>RigthLowerLeg</a:t>
            </a:r>
            <a:endParaRPr lang="en-US" sz="1200" dirty="0"/>
          </a:p>
          <a:p>
            <a:r>
              <a:rPr lang="en-US" sz="1200" dirty="0" err="1"/>
              <a:t>RightFoot</a:t>
            </a:r>
            <a:endParaRPr lang="en-US" sz="1200" dirty="0"/>
          </a:p>
          <a:p>
            <a:r>
              <a:rPr lang="en-US" sz="1200" dirty="0"/>
              <a:t>RightToes</a:t>
            </a:r>
          </a:p>
          <a:p>
            <a:r>
              <a:rPr lang="en-US" sz="1200" dirty="0"/>
              <a:t>Root</a:t>
            </a:r>
          </a:p>
        </p:txBody>
      </p:sp>
      <p:sp>
        <p:nvSpPr>
          <p:cNvPr id="4" name="Content Placeholder 3">
            <a:extLst>
              <a:ext uri="{FF2B5EF4-FFF2-40B4-BE49-F238E27FC236}">
                <a16:creationId xmlns:a16="http://schemas.microsoft.com/office/drawing/2014/main" id="{01BB05DF-84E4-198D-53AF-144669C2CD1C}"/>
              </a:ext>
            </a:extLst>
          </p:cNvPr>
          <p:cNvSpPr>
            <a:spLocks noGrp="1"/>
          </p:cNvSpPr>
          <p:nvPr>
            <p:ph sz="half" idx="2"/>
          </p:nvPr>
        </p:nvSpPr>
        <p:spPr>
          <a:xfrm>
            <a:off x="4008521" y="1854534"/>
            <a:ext cx="3593431" cy="4351338"/>
          </a:xfrm>
        </p:spPr>
        <p:txBody>
          <a:bodyPr>
            <a:noAutofit/>
          </a:bodyPr>
          <a:lstStyle/>
          <a:p>
            <a:r>
              <a:rPr lang="en-US" sz="2400" dirty="0" err="1"/>
              <a:t>LeftShoulder</a:t>
            </a:r>
            <a:endParaRPr lang="en-US" sz="2400" dirty="0"/>
          </a:p>
          <a:p>
            <a:r>
              <a:rPr lang="en-US" sz="2400" dirty="0" err="1"/>
              <a:t>LeftUpperArm</a:t>
            </a:r>
            <a:endParaRPr lang="en-US" sz="2400" dirty="0"/>
          </a:p>
          <a:p>
            <a:r>
              <a:rPr lang="en-US" sz="2400" dirty="0" err="1"/>
              <a:t>LeftLowerArm</a:t>
            </a:r>
            <a:endParaRPr lang="en-US" sz="2400" dirty="0"/>
          </a:p>
          <a:p>
            <a:r>
              <a:rPr lang="en-US" sz="2400" dirty="0" err="1"/>
              <a:t>LeftHand</a:t>
            </a:r>
            <a:endParaRPr lang="en-US" sz="2400" dirty="0"/>
          </a:p>
          <a:p>
            <a:r>
              <a:rPr lang="en-US" sz="2400" dirty="0" err="1"/>
              <a:t>LeftIndexProximal</a:t>
            </a:r>
            <a:endParaRPr lang="en-US" sz="2400" dirty="0"/>
          </a:p>
          <a:p>
            <a:r>
              <a:rPr lang="en-US" sz="2400" dirty="0" err="1"/>
              <a:t>LeftIndexIntermediate</a:t>
            </a:r>
            <a:endParaRPr lang="en-US" sz="2400" dirty="0"/>
          </a:p>
          <a:p>
            <a:r>
              <a:rPr lang="en-US" sz="2400" dirty="0" err="1"/>
              <a:t>LeftIndexDistal</a:t>
            </a:r>
            <a:endParaRPr lang="en-US" sz="2400" dirty="0"/>
          </a:p>
          <a:p>
            <a:r>
              <a:rPr lang="en-US" sz="2400" dirty="0" err="1"/>
              <a:t>LeftLittleProximal</a:t>
            </a:r>
            <a:endParaRPr lang="en-US" sz="2400" dirty="0"/>
          </a:p>
          <a:p>
            <a:r>
              <a:rPr lang="en-US" sz="2400" dirty="0" err="1"/>
              <a:t>LeftLittleIntermediate</a:t>
            </a:r>
            <a:endParaRPr lang="en-US" sz="2400" dirty="0"/>
          </a:p>
        </p:txBody>
      </p:sp>
      <p:sp>
        <p:nvSpPr>
          <p:cNvPr id="5" name="TextBox 4">
            <a:extLst>
              <a:ext uri="{FF2B5EF4-FFF2-40B4-BE49-F238E27FC236}">
                <a16:creationId xmlns:a16="http://schemas.microsoft.com/office/drawing/2014/main" id="{1017DC05-ED76-EF76-78A8-031DFDF5DF0F}"/>
              </a:ext>
            </a:extLst>
          </p:cNvPr>
          <p:cNvSpPr txBox="1"/>
          <p:nvPr/>
        </p:nvSpPr>
        <p:spPr>
          <a:xfrm>
            <a:off x="7760368" y="1729039"/>
            <a:ext cx="3593432"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err="1"/>
              <a:t>LeftLittleDistal</a:t>
            </a:r>
            <a:endParaRPr lang="en-US" sz="2400" dirty="0"/>
          </a:p>
          <a:p>
            <a:pPr marL="285750" indent="-285750">
              <a:buFont typeface="Arial" panose="020B0604020202020204" pitchFamily="34" charset="0"/>
              <a:buChar char="•"/>
            </a:pPr>
            <a:r>
              <a:rPr lang="en-US" sz="2400" dirty="0" err="1"/>
              <a:t>LeftMiddleProximal</a:t>
            </a:r>
            <a:endParaRPr lang="en-US" sz="2400" dirty="0"/>
          </a:p>
          <a:p>
            <a:pPr marL="285750" indent="-285750">
              <a:buFont typeface="Arial" panose="020B0604020202020204" pitchFamily="34" charset="0"/>
              <a:buChar char="•"/>
            </a:pPr>
            <a:r>
              <a:rPr lang="en-US" sz="2400" dirty="0" err="1"/>
              <a:t>LeftMiddleIntermediate</a:t>
            </a:r>
            <a:endParaRPr lang="en-US" sz="2400" dirty="0"/>
          </a:p>
          <a:p>
            <a:pPr marL="285750" indent="-285750">
              <a:buFont typeface="Arial" panose="020B0604020202020204" pitchFamily="34" charset="0"/>
              <a:buChar char="•"/>
            </a:pPr>
            <a:r>
              <a:rPr lang="en-US" sz="2400" dirty="0" err="1"/>
              <a:t>LeftMiddleDistal</a:t>
            </a:r>
            <a:endParaRPr lang="en-US" sz="2400" dirty="0"/>
          </a:p>
          <a:p>
            <a:pPr marL="285750" indent="-285750">
              <a:buFont typeface="Arial" panose="020B0604020202020204" pitchFamily="34" charset="0"/>
              <a:buChar char="•"/>
            </a:pPr>
            <a:r>
              <a:rPr lang="en-US" sz="2400" dirty="0" err="1"/>
              <a:t>LeftRingProximal</a:t>
            </a:r>
            <a:endParaRPr lang="en-US" sz="2400" dirty="0"/>
          </a:p>
          <a:p>
            <a:pPr marL="285750" indent="-285750">
              <a:buFont typeface="Arial" panose="020B0604020202020204" pitchFamily="34" charset="0"/>
              <a:buChar char="•"/>
            </a:pPr>
            <a:r>
              <a:rPr lang="en-US" sz="2400" dirty="0" err="1"/>
              <a:t>LeftRingIntermediate</a:t>
            </a:r>
            <a:endParaRPr lang="en-US" sz="2400" dirty="0"/>
          </a:p>
          <a:p>
            <a:pPr marL="285750" indent="-285750">
              <a:buFont typeface="Arial" panose="020B0604020202020204" pitchFamily="34" charset="0"/>
              <a:buChar char="•"/>
            </a:pPr>
            <a:r>
              <a:rPr lang="en-US" sz="2400" dirty="0"/>
              <a:t>LeftRingDistal</a:t>
            </a:r>
          </a:p>
          <a:p>
            <a:pPr marL="285750" indent="-285750">
              <a:buFont typeface="Arial" panose="020B0604020202020204" pitchFamily="34" charset="0"/>
              <a:buChar char="•"/>
            </a:pPr>
            <a:r>
              <a:rPr lang="en-US" sz="2400" dirty="0" err="1"/>
              <a:t>LeftThumbMetacarpal</a:t>
            </a:r>
            <a:endParaRPr lang="en-US" sz="2400" dirty="0"/>
          </a:p>
          <a:p>
            <a:pPr marL="285750" indent="-285750">
              <a:buFont typeface="Arial" panose="020B0604020202020204" pitchFamily="34" charset="0"/>
              <a:buChar char="•"/>
            </a:pPr>
            <a:r>
              <a:rPr lang="en-US" sz="2400" dirty="0" err="1"/>
              <a:t>LeftThumbProximal</a:t>
            </a:r>
            <a:endParaRPr lang="en-US" sz="2400" dirty="0"/>
          </a:p>
          <a:p>
            <a:pPr marL="285750" indent="-285750">
              <a:buFont typeface="Arial" panose="020B0604020202020204" pitchFamily="34" charset="0"/>
              <a:buChar char="•"/>
            </a:pPr>
            <a:r>
              <a:rPr lang="en-US" sz="2400" dirty="0" err="1"/>
              <a:t>LeftThumbDistal</a:t>
            </a:r>
            <a:endParaRPr lang="en-US" sz="2400" dirty="0"/>
          </a:p>
        </p:txBody>
      </p:sp>
    </p:spTree>
    <p:extLst>
      <p:ext uri="{BB962C8B-B14F-4D97-AF65-F5344CB8AC3E}">
        <p14:creationId xmlns:p14="http://schemas.microsoft.com/office/powerpoint/2010/main" val="45020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37E0-AE74-4AB8-EF15-18A8BCEE86AB}"/>
              </a:ext>
            </a:extLst>
          </p:cNvPr>
          <p:cNvSpPr>
            <a:spLocks noGrp="1"/>
          </p:cNvSpPr>
          <p:nvPr>
            <p:ph type="title"/>
          </p:nvPr>
        </p:nvSpPr>
        <p:spPr/>
        <p:txBody>
          <a:bodyPr/>
          <a:lstStyle/>
          <a:p>
            <a:r>
              <a:rPr lang="en-US" dirty="0"/>
              <a:t>I’m having trouble with inputs</a:t>
            </a:r>
          </a:p>
        </p:txBody>
      </p:sp>
      <p:sp>
        <p:nvSpPr>
          <p:cNvPr id="3" name="Content Placeholder 2">
            <a:extLst>
              <a:ext uri="{FF2B5EF4-FFF2-40B4-BE49-F238E27FC236}">
                <a16:creationId xmlns:a16="http://schemas.microsoft.com/office/drawing/2014/main" id="{65D140E9-43E2-921F-2173-9740D7F986BD}"/>
              </a:ext>
            </a:extLst>
          </p:cNvPr>
          <p:cNvSpPr>
            <a:spLocks noGrp="1"/>
          </p:cNvSpPr>
          <p:nvPr>
            <p:ph idx="1"/>
          </p:nvPr>
        </p:nvSpPr>
        <p:spPr/>
        <p:txBody>
          <a:bodyPr>
            <a:normAutofit fontScale="92500" lnSpcReduction="20000"/>
          </a:bodyPr>
          <a:lstStyle/>
          <a:p>
            <a:r>
              <a:rPr lang="en-US" dirty="0"/>
              <a:t>Input Map isn’t working for me</a:t>
            </a:r>
          </a:p>
          <a:p>
            <a:r>
              <a:rPr lang="en-US" dirty="0"/>
              <a:t>_input(event): works, but that doesn’t mesh with processes . . .</a:t>
            </a:r>
          </a:p>
          <a:p>
            <a:r>
              <a:rPr lang="en-US" dirty="0"/>
              <a:t>online resources tell me to try restarting Godot, but that hasn’t been working for me.</a:t>
            </a:r>
          </a:p>
          <a:p>
            <a:r>
              <a:rPr lang="en-US" dirty="0"/>
              <a:t>okay, my function isn’t even working . . .</a:t>
            </a:r>
          </a:p>
          <a:p>
            <a:pPr lvl="1"/>
            <a:r>
              <a:rPr lang="en-US" dirty="0"/>
              <a:t>actually, the example code declares var </a:t>
            </a:r>
            <a:r>
              <a:rPr lang="en-US" dirty="0" err="1"/>
              <a:t>newpose</a:t>
            </a:r>
            <a:r>
              <a:rPr lang="en-US" dirty="0"/>
              <a:t> 3 times and doesn’t even run . . .</a:t>
            </a:r>
          </a:p>
          <a:p>
            <a:pPr lvl="1"/>
            <a:r>
              <a:rPr lang="en-US" dirty="0"/>
              <a:t>but I was also a silly Lambert and forgot to include </a:t>
            </a:r>
            <a:r>
              <a:rPr lang="en-US" dirty="0" err="1"/>
              <a:t>set_bone_pose</a:t>
            </a:r>
            <a:r>
              <a:rPr lang="en-US" dirty="0"/>
              <a:t>() 😭</a:t>
            </a:r>
          </a:p>
          <a:p>
            <a:pPr lvl="1"/>
            <a:r>
              <a:rPr lang="en-US" dirty="0"/>
              <a:t>so . . .the input map error doesn’t actually matter b/c the stuff works regardless—and overall the big issue was me forgetting </a:t>
            </a:r>
            <a:r>
              <a:rPr lang="en-US" dirty="0" err="1"/>
              <a:t>set_bone_pose</a:t>
            </a:r>
            <a:r>
              <a:rPr lang="en-US" dirty="0"/>
              <a:t>()</a:t>
            </a:r>
          </a:p>
          <a:p>
            <a:r>
              <a:rPr lang="en-US" dirty="0"/>
              <a:t>Code still has an issue where the lower arm rotations are occurring around the upper arm’s origin . . .</a:t>
            </a:r>
          </a:p>
          <a:p>
            <a:pPr lvl="1"/>
            <a:r>
              <a:rPr lang="en-US" dirty="0"/>
              <a:t>actually, both arms are suffering from this issue.</a:t>
            </a:r>
          </a:p>
        </p:txBody>
      </p:sp>
    </p:spTree>
    <p:extLst>
      <p:ext uri="{BB962C8B-B14F-4D97-AF65-F5344CB8AC3E}">
        <p14:creationId xmlns:p14="http://schemas.microsoft.com/office/powerpoint/2010/main" val="155275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D3C6B-74E5-2D9B-D4D9-515E803D3EDF}"/>
              </a:ext>
            </a:extLst>
          </p:cNvPr>
          <p:cNvSpPr>
            <a:spLocks noGrp="1"/>
          </p:cNvSpPr>
          <p:nvPr>
            <p:ph type="title"/>
          </p:nvPr>
        </p:nvSpPr>
        <p:spPr/>
        <p:txBody>
          <a:bodyPr/>
          <a:lstStyle/>
          <a:p>
            <a:r>
              <a:rPr lang="en-US" dirty="0"/>
              <a:t>Bone origins</a:t>
            </a:r>
          </a:p>
        </p:txBody>
      </p:sp>
      <p:sp>
        <p:nvSpPr>
          <p:cNvPr id="3" name="Content Placeholder 2">
            <a:extLst>
              <a:ext uri="{FF2B5EF4-FFF2-40B4-BE49-F238E27FC236}">
                <a16:creationId xmlns:a16="http://schemas.microsoft.com/office/drawing/2014/main" id="{FE0E19DE-01E7-D6B3-7BA9-2FB676EDDEAE}"/>
              </a:ext>
            </a:extLst>
          </p:cNvPr>
          <p:cNvSpPr>
            <a:spLocks noGrp="1"/>
          </p:cNvSpPr>
          <p:nvPr>
            <p:ph idx="1"/>
          </p:nvPr>
        </p:nvSpPr>
        <p:spPr>
          <a:xfrm>
            <a:off x="838200" y="2656573"/>
            <a:ext cx="10515600" cy="3520390"/>
          </a:xfrm>
        </p:spPr>
        <p:txBody>
          <a:bodyPr/>
          <a:lstStyle/>
          <a:p>
            <a:r>
              <a:rPr lang="en-US" dirty="0">
                <a:hlinkClick r:id="rId2"/>
              </a:rPr>
              <a:t>https://docs.godotengine.org/en/stable/classes/class_transform3d.html</a:t>
            </a:r>
            <a:endParaRPr lang="en-US" dirty="0"/>
          </a:p>
          <a:p>
            <a:r>
              <a:rPr lang="en-US" dirty="0"/>
              <a:t>found how to access this stuff, but they didn’t change anything</a:t>
            </a:r>
          </a:p>
          <a:p>
            <a:r>
              <a:rPr lang="en-US" dirty="0"/>
              <a:t>maybe the real issue is that </a:t>
            </a:r>
            <a:r>
              <a:rPr lang="en-US" dirty="0" err="1"/>
              <a:t>transform.rotated</a:t>
            </a:r>
            <a:r>
              <a:rPr lang="en-US" dirty="0"/>
              <a:t>() isn’t managing to account for the origin or rotation? Somehow?</a:t>
            </a:r>
          </a:p>
          <a:p>
            <a:r>
              <a:rPr lang="en-US" dirty="0"/>
              <a:t>needed to use </a:t>
            </a:r>
            <a:r>
              <a:rPr lang="en-US" dirty="0" err="1"/>
              <a:t>transform.rotated_local</a:t>
            </a:r>
            <a:r>
              <a:rPr lang="en-US" dirty="0"/>
              <a:t>(). And it works!!!</a:t>
            </a:r>
          </a:p>
          <a:p>
            <a:r>
              <a:rPr lang="en-US" dirty="0"/>
              <a:t>btw the spring bones are also working great</a:t>
            </a:r>
          </a:p>
          <a:p>
            <a:endParaRPr lang="en-US" dirty="0"/>
          </a:p>
        </p:txBody>
      </p:sp>
      <p:pic>
        <p:nvPicPr>
          <p:cNvPr id="5" name="Picture 4">
            <a:extLst>
              <a:ext uri="{FF2B5EF4-FFF2-40B4-BE49-F238E27FC236}">
                <a16:creationId xmlns:a16="http://schemas.microsoft.com/office/drawing/2014/main" id="{2E1319B1-BD46-E915-9353-41D544DB8D27}"/>
              </a:ext>
            </a:extLst>
          </p:cNvPr>
          <p:cNvPicPr>
            <a:picLocks noChangeAspect="1"/>
          </p:cNvPicPr>
          <p:nvPr/>
        </p:nvPicPr>
        <p:blipFill>
          <a:blip r:embed="rId3"/>
          <a:stretch>
            <a:fillRect/>
          </a:stretch>
        </p:blipFill>
        <p:spPr>
          <a:xfrm>
            <a:off x="7834964" y="25388"/>
            <a:ext cx="4289658" cy="2769660"/>
          </a:xfrm>
          <a:prstGeom prst="rect">
            <a:avLst/>
          </a:prstGeom>
        </p:spPr>
      </p:pic>
    </p:spTree>
    <p:extLst>
      <p:ext uri="{BB962C8B-B14F-4D97-AF65-F5344CB8AC3E}">
        <p14:creationId xmlns:p14="http://schemas.microsoft.com/office/powerpoint/2010/main" val="3732801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DB9A-A349-7E6F-BBA3-79AC7A522487}"/>
              </a:ext>
            </a:extLst>
          </p:cNvPr>
          <p:cNvSpPr>
            <a:spLocks noGrp="1"/>
          </p:cNvSpPr>
          <p:nvPr>
            <p:ph type="title"/>
          </p:nvPr>
        </p:nvSpPr>
        <p:spPr/>
        <p:txBody>
          <a:bodyPr/>
          <a:lstStyle/>
          <a:p>
            <a:r>
              <a:rPr lang="en-US" dirty="0"/>
              <a:t>Animation System</a:t>
            </a:r>
          </a:p>
        </p:txBody>
      </p:sp>
      <p:sp>
        <p:nvSpPr>
          <p:cNvPr id="3" name="Content Placeholder 2">
            <a:extLst>
              <a:ext uri="{FF2B5EF4-FFF2-40B4-BE49-F238E27FC236}">
                <a16:creationId xmlns:a16="http://schemas.microsoft.com/office/drawing/2014/main" id="{BF94F653-AAAD-2EBE-4F17-6B66AE7BA25A}"/>
              </a:ext>
            </a:extLst>
          </p:cNvPr>
          <p:cNvSpPr>
            <a:spLocks noGrp="1"/>
          </p:cNvSpPr>
          <p:nvPr>
            <p:ph idx="1"/>
          </p:nvPr>
        </p:nvSpPr>
        <p:spPr/>
        <p:txBody>
          <a:bodyPr>
            <a:normAutofit fontScale="55000" lnSpcReduction="20000"/>
          </a:bodyPr>
          <a:lstStyle/>
          <a:p>
            <a:r>
              <a:rPr lang="en-US" dirty="0">
                <a:hlinkClick r:id="rId2"/>
              </a:rPr>
              <a:t>https://docs.godotengine.org/en/stable/getting_started/step_by_step/signals.html#scene-setup</a:t>
            </a:r>
            <a:endParaRPr lang="en-US" dirty="0"/>
          </a:p>
          <a:p>
            <a:r>
              <a:rPr lang="en-US" dirty="0"/>
              <a:t>could use signals to turn animations on and off?</a:t>
            </a:r>
          </a:p>
          <a:p>
            <a:r>
              <a:rPr lang="en-US" dirty="0"/>
              <a:t>no . . . b/c you always want to have an animation running</a:t>
            </a:r>
          </a:p>
          <a:p>
            <a:r>
              <a:rPr lang="en-US" dirty="0"/>
              <a:t>use signals to change the animation</a:t>
            </a:r>
          </a:p>
          <a:p>
            <a:pPr marL="0" indent="0">
              <a:buNone/>
            </a:pPr>
            <a:r>
              <a:rPr lang="en-US" dirty="0"/>
              <a:t>var </a:t>
            </a:r>
            <a:r>
              <a:rPr lang="en-US" dirty="0" err="1"/>
              <a:t>current_animation</a:t>
            </a:r>
            <a:r>
              <a:rPr lang="en-US" dirty="0"/>
              <a:t> = “idle.txt”</a:t>
            </a:r>
          </a:p>
          <a:p>
            <a:pPr marL="0" indent="0">
              <a:buNone/>
            </a:pPr>
            <a:r>
              <a:rPr lang="en-US" dirty="0"/>
              <a:t>var </a:t>
            </a:r>
            <a:r>
              <a:rPr lang="en-US" dirty="0" err="1"/>
              <a:t>previous_animation</a:t>
            </a:r>
            <a:r>
              <a:rPr lang="en-US" dirty="0"/>
              <a:t> = “idle.txt”</a:t>
            </a:r>
          </a:p>
          <a:p>
            <a:pPr marL="0" indent="0">
              <a:buNone/>
            </a:pPr>
            <a:r>
              <a:rPr lang="en-US" dirty="0"/>
              <a:t>var </a:t>
            </a:r>
            <a:r>
              <a:rPr lang="en-US" dirty="0" err="1"/>
              <a:t>animation_runtime</a:t>
            </a:r>
            <a:r>
              <a:rPr lang="en-US" dirty="0"/>
              <a:t> = 0.0</a:t>
            </a:r>
          </a:p>
          <a:p>
            <a:pPr marL="0" indent="0">
              <a:buNone/>
            </a:pPr>
            <a:r>
              <a:rPr lang="en-US" dirty="0" err="1"/>
              <a:t>func</a:t>
            </a:r>
            <a:r>
              <a:rPr lang="en-US" dirty="0"/>
              <a:t> _process(delta):</a:t>
            </a:r>
          </a:p>
          <a:p>
            <a:pPr marL="0" indent="0">
              <a:buNone/>
            </a:pPr>
            <a:r>
              <a:rPr lang="en-US" dirty="0"/>
              <a:t>	if </a:t>
            </a:r>
            <a:r>
              <a:rPr lang="en-US" dirty="0" err="1"/>
              <a:t>current_animation</a:t>
            </a:r>
            <a:r>
              <a:rPr lang="en-US" dirty="0"/>
              <a:t> == </a:t>
            </a:r>
            <a:r>
              <a:rPr lang="en-US" dirty="0" err="1"/>
              <a:t>previous_animation</a:t>
            </a:r>
            <a:r>
              <a:rPr lang="en-US" dirty="0"/>
              <a:t>:</a:t>
            </a:r>
          </a:p>
          <a:p>
            <a:pPr marL="0" indent="0">
              <a:buNone/>
            </a:pPr>
            <a:r>
              <a:rPr lang="en-US" dirty="0"/>
              <a:t>		</a:t>
            </a:r>
            <a:r>
              <a:rPr lang="en-US" dirty="0" err="1"/>
              <a:t>animation_runtime</a:t>
            </a:r>
            <a:r>
              <a:rPr lang="en-US" dirty="0"/>
              <a:t> += delta</a:t>
            </a:r>
          </a:p>
          <a:p>
            <a:pPr marL="0" indent="0">
              <a:buNone/>
            </a:pPr>
            <a:r>
              <a:rPr lang="en-US" dirty="0"/>
              <a:t>		run(</a:t>
            </a:r>
            <a:r>
              <a:rPr lang="en-US" dirty="0" err="1"/>
              <a:t>current_animation</a:t>
            </a:r>
            <a:r>
              <a:rPr lang="en-US" dirty="0"/>
              <a:t>)</a:t>
            </a:r>
          </a:p>
          <a:p>
            <a:pPr marL="0" indent="0">
              <a:buNone/>
            </a:pPr>
            <a:r>
              <a:rPr lang="en-US" dirty="0"/>
              <a:t>	else:</a:t>
            </a:r>
          </a:p>
          <a:p>
            <a:pPr marL="0" indent="0">
              <a:buNone/>
            </a:pPr>
            <a:r>
              <a:rPr lang="en-US" dirty="0"/>
              <a:t>		</a:t>
            </a:r>
            <a:r>
              <a:rPr lang="en-US" dirty="0" err="1"/>
              <a:t>animation_runtime</a:t>
            </a:r>
            <a:r>
              <a:rPr lang="en-US" dirty="0"/>
              <a:t> = 0.0</a:t>
            </a:r>
          </a:p>
          <a:p>
            <a:pPr marL="0" indent="0">
              <a:buNone/>
            </a:pPr>
            <a:r>
              <a:rPr lang="en-US" dirty="0"/>
              <a:t>		run(</a:t>
            </a:r>
            <a:r>
              <a:rPr lang="en-US" dirty="0" err="1"/>
              <a:t>current_animation</a:t>
            </a:r>
            <a:r>
              <a:rPr lang="en-US" dirty="0"/>
              <a:t>)</a:t>
            </a:r>
          </a:p>
          <a:p>
            <a:pPr marL="0" indent="0">
              <a:buNone/>
            </a:pPr>
            <a:r>
              <a:rPr lang="en-US" dirty="0" err="1"/>
              <a:t>func</a:t>
            </a:r>
            <a:r>
              <a:rPr lang="en-US" dirty="0"/>
              <a:t> _</a:t>
            </a:r>
            <a:r>
              <a:rPr lang="en-US" dirty="0" err="1"/>
              <a:t>on_xyz</a:t>
            </a:r>
            <a:r>
              <a:rPr lang="en-US" dirty="0"/>
              <a:t>(</a:t>
            </a:r>
            <a:r>
              <a:rPr lang="en-US" dirty="0" err="1"/>
              <a:t>new_animation</a:t>
            </a:r>
            <a:r>
              <a:rPr lang="en-US" dirty="0"/>
              <a:t>): </a:t>
            </a:r>
            <a:r>
              <a:rPr lang="en-US" dirty="0" err="1"/>
              <a:t>current_animation</a:t>
            </a:r>
            <a:r>
              <a:rPr lang="en-US" dirty="0"/>
              <a:t> = </a:t>
            </a:r>
            <a:r>
              <a:rPr lang="en-US" dirty="0" err="1"/>
              <a:t>new_animation</a:t>
            </a:r>
            <a:endParaRPr lang="en-US" dirty="0"/>
          </a:p>
        </p:txBody>
      </p:sp>
    </p:spTree>
    <p:extLst>
      <p:ext uri="{BB962C8B-B14F-4D97-AF65-F5344CB8AC3E}">
        <p14:creationId xmlns:p14="http://schemas.microsoft.com/office/powerpoint/2010/main" val="270965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7BE9-4A73-4B13-54DB-37C8A2A969F2}"/>
              </a:ext>
            </a:extLst>
          </p:cNvPr>
          <p:cNvSpPr>
            <a:spLocks noGrp="1"/>
          </p:cNvSpPr>
          <p:nvPr>
            <p:ph type="title"/>
          </p:nvPr>
        </p:nvSpPr>
        <p:spPr/>
        <p:txBody>
          <a:bodyPr/>
          <a:lstStyle/>
          <a:p>
            <a:r>
              <a:rPr lang="en-US" dirty="0"/>
              <a:t>Animation System Continued</a:t>
            </a:r>
          </a:p>
        </p:txBody>
      </p:sp>
      <p:sp>
        <p:nvSpPr>
          <p:cNvPr id="3" name="Content Placeholder 2">
            <a:extLst>
              <a:ext uri="{FF2B5EF4-FFF2-40B4-BE49-F238E27FC236}">
                <a16:creationId xmlns:a16="http://schemas.microsoft.com/office/drawing/2014/main" id="{45CE0AAC-ED68-DC10-41CA-8C7ABFB8B76F}"/>
              </a:ext>
            </a:extLst>
          </p:cNvPr>
          <p:cNvSpPr>
            <a:spLocks noGrp="1"/>
          </p:cNvSpPr>
          <p:nvPr>
            <p:ph idx="1"/>
          </p:nvPr>
        </p:nvSpPr>
        <p:spPr/>
        <p:txBody>
          <a:bodyPr>
            <a:normAutofit fontScale="92500" lnSpcReduction="10000"/>
          </a:bodyPr>
          <a:lstStyle/>
          <a:p>
            <a:r>
              <a:rPr lang="en-US" dirty="0"/>
              <a:t>an animation file is . . . a sequence of timestamped poses</a:t>
            </a:r>
          </a:p>
          <a:p>
            <a:r>
              <a:rPr lang="en-US" dirty="0"/>
              <a:t>it can just be a big list</a:t>
            </a:r>
          </a:p>
          <a:p>
            <a:r>
              <a:rPr lang="en-US" dirty="0"/>
              <a:t>each row contains:</a:t>
            </a:r>
          </a:p>
          <a:p>
            <a:pPr lvl="1"/>
            <a:r>
              <a:rPr lang="en-US" dirty="0"/>
              <a:t>bone moved, keyframe time, new bone position, interpolation style from previous</a:t>
            </a:r>
          </a:p>
          <a:p>
            <a:r>
              <a:rPr lang="en-US" dirty="0"/>
              <a:t>to interpolate you’ll need to know the future bone position, so it’s better to separate each bone’s keyframes into a separate section of the file . . .</a:t>
            </a:r>
          </a:p>
          <a:p>
            <a:r>
              <a:rPr lang="en-US" dirty="0"/>
              <a:t>need to name bones with strings b/c bone number correspondence differs between models due to spring-bones differing</a:t>
            </a:r>
          </a:p>
          <a:p>
            <a:r>
              <a:rPr lang="en-US" dirty="0"/>
              <a:t>interpolation formula I made up for (t1, x1) and (t2, x2) and style (s) on the next slide</a:t>
            </a:r>
          </a:p>
        </p:txBody>
      </p:sp>
    </p:spTree>
    <p:extLst>
      <p:ext uri="{BB962C8B-B14F-4D97-AF65-F5344CB8AC3E}">
        <p14:creationId xmlns:p14="http://schemas.microsoft.com/office/powerpoint/2010/main" val="2257634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90B79C6-33EF-EE7F-FCB9-378D67D65CFF}"/>
              </a:ext>
            </a:extLst>
          </p:cNvPr>
          <p:cNvSpPr>
            <a:spLocks noGrp="1"/>
          </p:cNvSpPr>
          <p:nvPr>
            <p:ph type="title"/>
          </p:nvPr>
        </p:nvSpPr>
        <p:spPr>
          <a:xfrm>
            <a:off x="6869113" y="171450"/>
            <a:ext cx="3932237" cy="1600200"/>
          </a:xfrm>
        </p:spPr>
        <p:txBody>
          <a:bodyPr/>
          <a:lstStyle/>
          <a:p>
            <a:r>
              <a:rPr lang="en-US" dirty="0"/>
              <a:t>Interpolation Formula</a:t>
            </a:r>
          </a:p>
        </p:txBody>
      </p:sp>
      <p:sp>
        <p:nvSpPr>
          <p:cNvPr id="3" name="Content Placeholder 2">
            <a:extLst>
              <a:ext uri="{FF2B5EF4-FFF2-40B4-BE49-F238E27FC236}">
                <a16:creationId xmlns:a16="http://schemas.microsoft.com/office/drawing/2014/main" id="{275E8647-3591-01EF-4E70-279D17F63ED9}"/>
              </a:ext>
            </a:extLst>
          </p:cNvPr>
          <p:cNvSpPr>
            <a:spLocks noGrp="1"/>
          </p:cNvSpPr>
          <p:nvPr>
            <p:ph type="body" sz="half" idx="2"/>
          </p:nvPr>
        </p:nvSpPr>
        <p:spPr>
          <a:xfrm>
            <a:off x="839787" y="1114425"/>
            <a:ext cx="2836863" cy="4754563"/>
          </a:xfrm>
        </p:spPr>
        <p:txBody>
          <a:bodyPr>
            <a:normAutofit fontScale="92500" lnSpcReduction="10000"/>
          </a:bodyPr>
          <a:lstStyle/>
          <a:p>
            <a:r>
              <a:rPr lang="en-US" sz="2400" dirty="0"/>
              <a:t>Variables</a:t>
            </a:r>
          </a:p>
          <a:p>
            <a:pPr marL="285750" indent="-285750">
              <a:buFont typeface="Arial" panose="020B0604020202020204" pitchFamily="34" charset="0"/>
              <a:buChar char="•"/>
            </a:pPr>
            <a:r>
              <a:rPr lang="en-US" sz="2400" dirty="0"/>
              <a:t>a = t1</a:t>
            </a:r>
          </a:p>
          <a:p>
            <a:pPr marL="285750" indent="-285750">
              <a:buFont typeface="Arial" panose="020B0604020202020204" pitchFamily="34" charset="0"/>
              <a:buChar char="•"/>
            </a:pPr>
            <a:r>
              <a:rPr lang="en-US" sz="2400" dirty="0"/>
              <a:t>b = t2</a:t>
            </a:r>
          </a:p>
          <a:p>
            <a:pPr marL="285750" indent="-285750">
              <a:buFont typeface="Arial" panose="020B0604020202020204" pitchFamily="34" charset="0"/>
              <a:buChar char="•"/>
            </a:pPr>
            <a:r>
              <a:rPr lang="en-US" sz="2400" dirty="0"/>
              <a:t>c = x1</a:t>
            </a:r>
          </a:p>
          <a:p>
            <a:pPr marL="285750" indent="-285750">
              <a:buFont typeface="Arial" panose="020B0604020202020204" pitchFamily="34" charset="0"/>
              <a:buChar char="•"/>
            </a:pPr>
            <a:r>
              <a:rPr lang="en-US" sz="2400" dirty="0"/>
              <a:t>d = x2</a:t>
            </a:r>
          </a:p>
          <a:p>
            <a:pPr marL="285750" indent="-285750">
              <a:buFont typeface="Arial" panose="020B0604020202020204" pitchFamily="34" charset="0"/>
              <a:buChar char="•"/>
            </a:pPr>
            <a:r>
              <a:rPr lang="en-US" sz="2400" dirty="0"/>
              <a:t>s = s</a:t>
            </a:r>
          </a:p>
          <a:p>
            <a:pPr marL="285750" indent="-285750">
              <a:buFont typeface="Arial" panose="020B0604020202020204" pitchFamily="34" charset="0"/>
              <a:buChar char="•"/>
            </a:pPr>
            <a:r>
              <a:rPr lang="en-US" sz="2400" dirty="0"/>
              <a:t>x = t</a:t>
            </a:r>
          </a:p>
          <a:p>
            <a:r>
              <a:rPr lang="en-US" sz="2400" dirty="0"/>
              <a:t>Notice how the area under the curves is equal.</a:t>
            </a:r>
          </a:p>
          <a:p>
            <a:r>
              <a:rPr lang="en-US" sz="2400" dirty="0"/>
              <a:t>Oh . . . but I also need it to hit the boundary conditions . . . oops</a:t>
            </a:r>
          </a:p>
        </p:txBody>
      </p:sp>
      <p:pic>
        <p:nvPicPr>
          <p:cNvPr id="17" name="Picture 16">
            <a:extLst>
              <a:ext uri="{FF2B5EF4-FFF2-40B4-BE49-F238E27FC236}">
                <a16:creationId xmlns:a16="http://schemas.microsoft.com/office/drawing/2014/main" id="{923D4E16-BA50-A4CB-06CB-7C90448EC92F}"/>
              </a:ext>
            </a:extLst>
          </p:cNvPr>
          <p:cNvPicPr>
            <a:picLocks noChangeAspect="1"/>
          </p:cNvPicPr>
          <p:nvPr/>
        </p:nvPicPr>
        <p:blipFill>
          <a:blip r:embed="rId2"/>
          <a:stretch>
            <a:fillRect/>
          </a:stretch>
        </p:blipFill>
        <p:spPr>
          <a:xfrm>
            <a:off x="3830191" y="2247900"/>
            <a:ext cx="8361809" cy="4610100"/>
          </a:xfrm>
          <a:prstGeom prst="rect">
            <a:avLst/>
          </a:prstGeom>
        </p:spPr>
      </p:pic>
    </p:spTree>
    <p:extLst>
      <p:ext uri="{BB962C8B-B14F-4D97-AF65-F5344CB8AC3E}">
        <p14:creationId xmlns:p14="http://schemas.microsoft.com/office/powerpoint/2010/main" val="624585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81A0-B917-4DC3-BA75-CF2CF9D25EA8}"/>
              </a:ext>
            </a:extLst>
          </p:cNvPr>
          <p:cNvSpPr>
            <a:spLocks noGrp="1"/>
          </p:cNvSpPr>
          <p:nvPr>
            <p:ph type="title"/>
          </p:nvPr>
        </p:nvSpPr>
        <p:spPr/>
        <p:txBody>
          <a:bodyPr/>
          <a:lstStyle/>
          <a:p>
            <a:r>
              <a:rPr lang="en-US" dirty="0"/>
              <a:t>Proper Interpolation</a:t>
            </a:r>
          </a:p>
        </p:txBody>
      </p:sp>
      <p:sp>
        <p:nvSpPr>
          <p:cNvPr id="3" name="Content Placeholder 2">
            <a:extLst>
              <a:ext uri="{FF2B5EF4-FFF2-40B4-BE49-F238E27FC236}">
                <a16:creationId xmlns:a16="http://schemas.microsoft.com/office/drawing/2014/main" id="{F0DCD817-9BA1-7F20-5D31-BF9AF1B154F0}"/>
              </a:ext>
            </a:extLst>
          </p:cNvPr>
          <p:cNvSpPr>
            <a:spLocks noGrp="1"/>
          </p:cNvSpPr>
          <p:nvPr>
            <p:ph idx="1"/>
          </p:nvPr>
        </p:nvSpPr>
        <p:spPr>
          <a:xfrm>
            <a:off x="8639174" y="1825625"/>
            <a:ext cx="2714625" cy="4351338"/>
          </a:xfrm>
        </p:spPr>
        <p:txBody>
          <a:bodyPr>
            <a:normAutofit fontScale="62500" lnSpcReduction="20000"/>
          </a:bodyPr>
          <a:lstStyle/>
          <a:p>
            <a:r>
              <a:rPr lang="en-US" dirty="0"/>
              <a:t>s has to be between 0 and infinity instead of being any integer</a:t>
            </a:r>
          </a:p>
          <a:p>
            <a:r>
              <a:rPr lang="en-US" dirty="0"/>
              <a:t>critical point for s is now 1 instead of 0</a:t>
            </a:r>
          </a:p>
          <a:p>
            <a:r>
              <a:rPr lang="en-US" dirty="0"/>
              <a:t>meets boundary conditions, which is the important design spec (not area under curve, who cares about that . . .)</a:t>
            </a:r>
          </a:p>
          <a:p>
            <a:r>
              <a:rPr lang="en-US" dirty="0"/>
              <a:t>s &gt; 1: starts slow and ends fast</a:t>
            </a:r>
          </a:p>
          <a:p>
            <a:r>
              <a:rPr lang="en-US" dirty="0"/>
              <a:t>0 &lt; s &lt; 1: starts fast and ends slow</a:t>
            </a:r>
          </a:p>
          <a:p>
            <a:r>
              <a:rPr lang="en-US" dirty="0"/>
              <a:t>b – a has to be 1 though . . . so this actually needs more scaling</a:t>
            </a:r>
          </a:p>
        </p:txBody>
      </p:sp>
      <p:pic>
        <p:nvPicPr>
          <p:cNvPr id="5" name="Picture 4">
            <a:extLst>
              <a:ext uri="{FF2B5EF4-FFF2-40B4-BE49-F238E27FC236}">
                <a16:creationId xmlns:a16="http://schemas.microsoft.com/office/drawing/2014/main" id="{9C579756-D051-0D93-E02F-4A7BA6E9CBCA}"/>
              </a:ext>
            </a:extLst>
          </p:cNvPr>
          <p:cNvPicPr>
            <a:picLocks noChangeAspect="1"/>
          </p:cNvPicPr>
          <p:nvPr/>
        </p:nvPicPr>
        <p:blipFill>
          <a:blip r:embed="rId2"/>
          <a:stretch>
            <a:fillRect/>
          </a:stretch>
        </p:blipFill>
        <p:spPr>
          <a:xfrm>
            <a:off x="0" y="2164670"/>
            <a:ext cx="8373047" cy="4693330"/>
          </a:xfrm>
          <a:prstGeom prst="rect">
            <a:avLst/>
          </a:prstGeom>
        </p:spPr>
      </p:pic>
    </p:spTree>
    <p:extLst>
      <p:ext uri="{BB962C8B-B14F-4D97-AF65-F5344CB8AC3E}">
        <p14:creationId xmlns:p14="http://schemas.microsoft.com/office/powerpoint/2010/main" val="217159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CD3C0-2D05-C1D2-1B9C-C1A768B75ABC}"/>
              </a:ext>
            </a:extLst>
          </p:cNvPr>
          <p:cNvSpPr>
            <a:spLocks noGrp="1"/>
          </p:cNvSpPr>
          <p:nvPr>
            <p:ph type="title"/>
          </p:nvPr>
        </p:nvSpPr>
        <p:spPr/>
        <p:txBody>
          <a:bodyPr/>
          <a:lstStyle/>
          <a:p>
            <a:r>
              <a:rPr lang="en-US" dirty="0"/>
              <a:t>Actual Proper Interpolation</a:t>
            </a:r>
          </a:p>
        </p:txBody>
      </p:sp>
      <p:sp>
        <p:nvSpPr>
          <p:cNvPr id="3" name="Content Placeholder 2">
            <a:extLst>
              <a:ext uri="{FF2B5EF4-FFF2-40B4-BE49-F238E27FC236}">
                <a16:creationId xmlns:a16="http://schemas.microsoft.com/office/drawing/2014/main" id="{7199B21F-6CF5-A335-090F-4A73991DEEBE}"/>
              </a:ext>
            </a:extLst>
          </p:cNvPr>
          <p:cNvSpPr>
            <a:spLocks noGrp="1"/>
          </p:cNvSpPr>
          <p:nvPr>
            <p:ph idx="1"/>
          </p:nvPr>
        </p:nvSpPr>
        <p:spPr/>
        <p:txBody>
          <a:bodyPr/>
          <a:lstStyle/>
          <a:p>
            <a:r>
              <a:rPr lang="en-US" dirty="0"/>
              <a:t>Interpolation needs to work when b != 1</a:t>
            </a:r>
          </a:p>
          <a:p>
            <a:r>
              <a:rPr lang="en-US" dirty="0"/>
              <a:t>by the way that’s just ((x-a) / (b – a))^s * (d – c) + c</a:t>
            </a:r>
          </a:p>
        </p:txBody>
      </p:sp>
      <p:pic>
        <p:nvPicPr>
          <p:cNvPr id="5" name="Picture 4">
            <a:extLst>
              <a:ext uri="{FF2B5EF4-FFF2-40B4-BE49-F238E27FC236}">
                <a16:creationId xmlns:a16="http://schemas.microsoft.com/office/drawing/2014/main" id="{D99DBC0E-0E77-B2E1-D811-BED96ADB7519}"/>
              </a:ext>
            </a:extLst>
          </p:cNvPr>
          <p:cNvPicPr>
            <a:picLocks noChangeAspect="1"/>
          </p:cNvPicPr>
          <p:nvPr/>
        </p:nvPicPr>
        <p:blipFill>
          <a:blip r:embed="rId2"/>
          <a:stretch>
            <a:fillRect/>
          </a:stretch>
        </p:blipFill>
        <p:spPr>
          <a:xfrm>
            <a:off x="1946659" y="2935690"/>
            <a:ext cx="8298681" cy="3922310"/>
          </a:xfrm>
          <a:prstGeom prst="rect">
            <a:avLst/>
          </a:prstGeom>
        </p:spPr>
      </p:pic>
    </p:spTree>
    <p:extLst>
      <p:ext uri="{BB962C8B-B14F-4D97-AF65-F5344CB8AC3E}">
        <p14:creationId xmlns:p14="http://schemas.microsoft.com/office/powerpoint/2010/main" val="2284853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878D8-A1BB-497E-6BCA-46BE6D1D657F}"/>
              </a:ext>
            </a:extLst>
          </p:cNvPr>
          <p:cNvSpPr>
            <a:spLocks noGrp="1"/>
          </p:cNvSpPr>
          <p:nvPr>
            <p:ph type="title"/>
          </p:nvPr>
        </p:nvSpPr>
        <p:spPr/>
        <p:txBody>
          <a:bodyPr/>
          <a:lstStyle/>
          <a:p>
            <a:r>
              <a:rPr lang="en-US" dirty="0"/>
              <a:t>Working with Files</a:t>
            </a:r>
          </a:p>
        </p:txBody>
      </p:sp>
      <p:sp>
        <p:nvSpPr>
          <p:cNvPr id="3" name="Content Placeholder 2">
            <a:extLst>
              <a:ext uri="{FF2B5EF4-FFF2-40B4-BE49-F238E27FC236}">
                <a16:creationId xmlns:a16="http://schemas.microsoft.com/office/drawing/2014/main" id="{F9153DF5-211F-F1C3-786E-E8127AED482E}"/>
              </a:ext>
            </a:extLst>
          </p:cNvPr>
          <p:cNvSpPr>
            <a:spLocks noGrp="1"/>
          </p:cNvSpPr>
          <p:nvPr>
            <p:ph idx="1"/>
          </p:nvPr>
        </p:nvSpPr>
        <p:spPr/>
        <p:txBody>
          <a:bodyPr/>
          <a:lstStyle/>
          <a:p>
            <a:r>
              <a:rPr lang="en-US" dirty="0">
                <a:hlinkClick r:id="rId2"/>
              </a:rPr>
              <a:t>https://docs.godotengine.org/en/stable/classes/class_fileaccess.html</a:t>
            </a:r>
            <a:endParaRPr lang="en-US" dirty="0"/>
          </a:p>
          <a:p>
            <a:r>
              <a:rPr lang="en-US" dirty="0">
                <a:hlinkClick r:id="rId3"/>
              </a:rPr>
              <a:t>https://docs.godotengine.org/en/stable/tutorials/io/data_paths.html</a:t>
            </a:r>
            <a:endParaRPr lang="en-US" dirty="0"/>
          </a:p>
          <a:p>
            <a:r>
              <a:rPr lang="en-US" dirty="0"/>
              <a:t>use forward slashes</a:t>
            </a:r>
          </a:p>
          <a:p>
            <a:pPr lvl="1"/>
            <a:r>
              <a:rPr lang="en-US" dirty="0"/>
              <a:t>“res://example.txt” for read-only things, like </a:t>
            </a:r>
            <a:r>
              <a:rPr lang="en-US" dirty="0" err="1"/>
              <a:t>vrm</a:t>
            </a:r>
            <a:r>
              <a:rPr lang="en-US" dirty="0"/>
              <a:t> animation files</a:t>
            </a:r>
          </a:p>
          <a:p>
            <a:pPr lvl="1"/>
            <a:r>
              <a:rPr lang="en-US" dirty="0"/>
              <a:t>“user://example.txt” for write and/or read things, like save files</a:t>
            </a:r>
          </a:p>
        </p:txBody>
      </p:sp>
    </p:spTree>
    <p:extLst>
      <p:ext uri="{BB962C8B-B14F-4D97-AF65-F5344CB8AC3E}">
        <p14:creationId xmlns:p14="http://schemas.microsoft.com/office/powerpoint/2010/main" val="8495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69400-16AD-3D9C-66D6-9553DF5FAE02}"/>
              </a:ext>
            </a:extLst>
          </p:cNvPr>
          <p:cNvSpPr>
            <a:spLocks noGrp="1"/>
          </p:cNvSpPr>
          <p:nvPr>
            <p:ph type="title"/>
          </p:nvPr>
        </p:nvSpPr>
        <p:spPr/>
        <p:txBody>
          <a:bodyPr/>
          <a:lstStyle/>
          <a:p>
            <a:r>
              <a:rPr lang="en-US" dirty="0"/>
              <a:t>Keeping things truly open-source</a:t>
            </a:r>
          </a:p>
        </p:txBody>
      </p:sp>
      <p:sp>
        <p:nvSpPr>
          <p:cNvPr id="3" name="Content Placeholder 2">
            <a:extLst>
              <a:ext uri="{FF2B5EF4-FFF2-40B4-BE49-F238E27FC236}">
                <a16:creationId xmlns:a16="http://schemas.microsoft.com/office/drawing/2014/main" id="{3283CAC2-368A-72F0-6F20-B9D82082AD65}"/>
              </a:ext>
            </a:extLst>
          </p:cNvPr>
          <p:cNvSpPr>
            <a:spLocks noGrp="1"/>
          </p:cNvSpPr>
          <p:nvPr>
            <p:ph idx="1"/>
          </p:nvPr>
        </p:nvSpPr>
        <p:spPr/>
        <p:txBody>
          <a:bodyPr>
            <a:normAutofit fontScale="77500" lnSpcReduction="20000"/>
          </a:bodyPr>
          <a:lstStyle/>
          <a:p>
            <a:r>
              <a:rPr lang="en-US" dirty="0">
                <a:hlinkClick r:id="rId2"/>
              </a:rPr>
              <a:t>https://www.reddit.com/r/gamedev/comments/15qbip/how_to_make_your_game_moddable/</a:t>
            </a:r>
            <a:endParaRPr lang="en-US" dirty="0"/>
          </a:p>
          <a:p>
            <a:r>
              <a:rPr lang="en-US" dirty="0"/>
              <a:t>so, want almost everything in a txt file</a:t>
            </a:r>
          </a:p>
          <a:p>
            <a:r>
              <a:rPr lang="en-US" dirty="0">
                <a:hlinkClick r:id="rId3"/>
              </a:rPr>
              <a:t>https://docs.godotengine.org/en/stable/tutorials/scripting/nodes_and_scene_instances.html</a:t>
            </a:r>
            <a:endParaRPr lang="en-US" dirty="0"/>
          </a:p>
          <a:p>
            <a:pPr lvl="1"/>
            <a:r>
              <a:rPr lang="en-US" dirty="0"/>
              <a:t>which means I’ll want to load my characters via code from a file</a:t>
            </a:r>
          </a:p>
          <a:p>
            <a:pPr lvl="1"/>
            <a:r>
              <a:rPr lang="en-US" dirty="0"/>
              <a:t>I think .</a:t>
            </a:r>
            <a:r>
              <a:rPr lang="en-US" dirty="0" err="1"/>
              <a:t>vrm</a:t>
            </a:r>
            <a:r>
              <a:rPr lang="en-US" dirty="0"/>
              <a:t> files are scenes . . . yep. Need to load/preload -&gt; instantiate -&gt; </a:t>
            </a:r>
            <a:r>
              <a:rPr lang="en-US" dirty="0" err="1"/>
              <a:t>add_child</a:t>
            </a:r>
            <a:endParaRPr lang="en-US" dirty="0"/>
          </a:p>
          <a:p>
            <a:pPr lvl="2"/>
            <a:r>
              <a:rPr lang="en-US" dirty="0"/>
              <a:t>it doesn’t show up in the editor’s scene tree, but that’s natural . . .</a:t>
            </a:r>
          </a:p>
          <a:p>
            <a:pPr lvl="2"/>
            <a:r>
              <a:rPr lang="en-US" dirty="0"/>
              <a:t>also, this should make launching minigames from scenes, whether made by me or somebody else, pretty simple</a:t>
            </a:r>
          </a:p>
          <a:p>
            <a:pPr lvl="1"/>
            <a:r>
              <a:rPr lang="en-US" dirty="0">
                <a:hlinkClick r:id="rId4"/>
              </a:rPr>
              <a:t>https://forum.godotengine.org/t/attaching-a-script-to-an-instances-scene-via-code/51351/2</a:t>
            </a:r>
            <a:endParaRPr lang="en-US" dirty="0"/>
          </a:p>
          <a:p>
            <a:pPr lvl="2"/>
            <a:r>
              <a:rPr lang="en-US" dirty="0"/>
              <a:t>use </a:t>
            </a:r>
            <a:r>
              <a:rPr lang="en-US" dirty="0" err="1"/>
              <a:t>set_script</a:t>
            </a:r>
            <a:r>
              <a:rPr lang="en-US" dirty="0"/>
              <a:t>() to add my script to the loaded character</a:t>
            </a:r>
          </a:p>
          <a:p>
            <a:pPr lvl="2"/>
            <a:r>
              <a:rPr lang="en-US" dirty="0">
                <a:hlinkClick r:id="rId5"/>
              </a:rPr>
              <a:t>https://forum.godotengine.org/t/there-are-have-some-ways-to-view-scene-tree-when-project-running/33755</a:t>
            </a:r>
            <a:endParaRPr lang="en-US" dirty="0"/>
          </a:p>
          <a:p>
            <a:pPr lvl="2"/>
            <a:r>
              <a:rPr lang="en-US" dirty="0"/>
              <a:t>Gemini says </a:t>
            </a:r>
            <a:r>
              <a:rPr lang="en-US" dirty="0" err="1"/>
              <a:t>get_script</a:t>
            </a:r>
            <a:r>
              <a:rPr lang="en-US" dirty="0"/>
              <a:t>() is a function to see if </a:t>
            </a:r>
            <a:r>
              <a:rPr lang="en-US" dirty="0" err="1"/>
              <a:t>set_script</a:t>
            </a:r>
            <a:r>
              <a:rPr lang="en-US" dirty="0"/>
              <a:t> worked</a:t>
            </a:r>
          </a:p>
          <a:p>
            <a:pPr lvl="2"/>
            <a:r>
              <a:rPr lang="en-US" dirty="0"/>
              <a:t>the script is attaching but not running . . .</a:t>
            </a:r>
          </a:p>
          <a:p>
            <a:pPr lvl="2"/>
            <a:r>
              <a:rPr lang="en-US" dirty="0">
                <a:hlinkClick r:id="rId6"/>
              </a:rPr>
              <a:t>https://forum.godotengine.org/t/child-scenes-scripts-not-running/70265/2</a:t>
            </a:r>
            <a:endParaRPr lang="en-US" dirty="0"/>
          </a:p>
          <a:p>
            <a:pPr lvl="2"/>
            <a:endParaRPr lang="en-US" dirty="0"/>
          </a:p>
        </p:txBody>
      </p:sp>
    </p:spTree>
    <p:extLst>
      <p:ext uri="{BB962C8B-B14F-4D97-AF65-F5344CB8AC3E}">
        <p14:creationId xmlns:p14="http://schemas.microsoft.com/office/powerpoint/2010/main" val="55671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4A536-2A4C-00F0-C81B-FDE07B17E07E}"/>
              </a:ext>
            </a:extLst>
          </p:cNvPr>
          <p:cNvSpPr>
            <a:spLocks noGrp="1"/>
          </p:cNvSpPr>
          <p:nvPr>
            <p:ph type="title"/>
          </p:nvPr>
        </p:nvSpPr>
        <p:spPr/>
        <p:txBody>
          <a:bodyPr/>
          <a:lstStyle/>
          <a:p>
            <a:r>
              <a:rPr lang="en-US" dirty="0"/>
              <a:t>Notes while doing the multiple window tutorial</a:t>
            </a:r>
          </a:p>
        </p:txBody>
      </p:sp>
      <p:sp>
        <p:nvSpPr>
          <p:cNvPr id="3" name="Content Placeholder 2">
            <a:extLst>
              <a:ext uri="{FF2B5EF4-FFF2-40B4-BE49-F238E27FC236}">
                <a16:creationId xmlns:a16="http://schemas.microsoft.com/office/drawing/2014/main" id="{4B7A2A6A-8C8D-AFED-2EB2-A07E0E2B3AAF}"/>
              </a:ext>
            </a:extLst>
          </p:cNvPr>
          <p:cNvSpPr>
            <a:spLocks noGrp="1"/>
          </p:cNvSpPr>
          <p:nvPr>
            <p:ph idx="1"/>
          </p:nvPr>
        </p:nvSpPr>
        <p:spPr/>
        <p:txBody>
          <a:bodyPr/>
          <a:lstStyle/>
          <a:p>
            <a:r>
              <a:rPr lang="en-US" dirty="0">
                <a:hlinkClick r:id="rId2"/>
              </a:rPr>
              <a:t>https://forum.godotengine.org/t/difference-between-equals-and-colon-equals/14304</a:t>
            </a:r>
            <a:endParaRPr lang="en-US" dirty="0"/>
          </a:p>
          <a:p>
            <a:pPr lvl="1"/>
            <a:r>
              <a:rPr lang="en-US" dirty="0"/>
              <a:t>The “:=“ is a static typing method</a:t>
            </a:r>
          </a:p>
        </p:txBody>
      </p:sp>
    </p:spTree>
    <p:extLst>
      <p:ext uri="{BB962C8B-B14F-4D97-AF65-F5344CB8AC3E}">
        <p14:creationId xmlns:p14="http://schemas.microsoft.com/office/powerpoint/2010/main" val="1061761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2495-E9E6-1898-260F-D9E77E7D8863}"/>
              </a:ext>
            </a:extLst>
          </p:cNvPr>
          <p:cNvSpPr>
            <a:spLocks noGrp="1"/>
          </p:cNvSpPr>
          <p:nvPr>
            <p:ph type="title"/>
          </p:nvPr>
        </p:nvSpPr>
        <p:spPr>
          <a:xfrm>
            <a:off x="838200" y="365125"/>
            <a:ext cx="6524625" cy="1325563"/>
          </a:xfrm>
        </p:spPr>
        <p:txBody>
          <a:bodyPr/>
          <a:lstStyle/>
          <a:p>
            <a:r>
              <a:rPr lang="en-US" dirty="0"/>
              <a:t>Troubleshooting Scene Instantiation</a:t>
            </a:r>
          </a:p>
        </p:txBody>
      </p:sp>
      <p:sp>
        <p:nvSpPr>
          <p:cNvPr id="3" name="Content Placeholder 2">
            <a:extLst>
              <a:ext uri="{FF2B5EF4-FFF2-40B4-BE49-F238E27FC236}">
                <a16:creationId xmlns:a16="http://schemas.microsoft.com/office/drawing/2014/main" id="{AEAB9314-BB44-269E-DEA3-3C5D32437626}"/>
              </a:ext>
            </a:extLst>
          </p:cNvPr>
          <p:cNvSpPr>
            <a:spLocks noGrp="1"/>
          </p:cNvSpPr>
          <p:nvPr>
            <p:ph idx="1"/>
          </p:nvPr>
        </p:nvSpPr>
        <p:spPr/>
        <p:txBody>
          <a:bodyPr>
            <a:normAutofit fontScale="85000" lnSpcReduction="20000"/>
          </a:bodyPr>
          <a:lstStyle/>
          <a:p>
            <a:r>
              <a:rPr lang="en-US" dirty="0"/>
              <a:t>Got nonexistent function base nil error</a:t>
            </a:r>
          </a:p>
          <a:p>
            <a:r>
              <a:rPr lang="en-US" dirty="0"/>
              <a:t>this is after adding </a:t>
            </a:r>
            <a:r>
              <a:rPr lang="en-US" dirty="0" err="1"/>
              <a:t>node.set_process</a:t>
            </a:r>
            <a:r>
              <a:rPr lang="en-US" dirty="0"/>
              <a:t>(true); so that is needed . . .</a:t>
            </a:r>
            <a:endParaRPr lang="en-US" dirty="0">
              <a:hlinkClick r:id="rId2"/>
            </a:endParaRPr>
          </a:p>
          <a:p>
            <a:r>
              <a:rPr lang="en-US" dirty="0">
                <a:hlinkClick r:id="rId2"/>
              </a:rPr>
              <a:t>https://forum.godotengine.org/t/nonexistent-function-call-in-base-nil/81829</a:t>
            </a:r>
            <a:endParaRPr lang="en-US" dirty="0"/>
          </a:p>
          <a:p>
            <a:r>
              <a:rPr lang="en-US" dirty="0">
                <a:hlinkClick r:id="rId3"/>
              </a:rPr>
              <a:t>https://docs.godotengine.org/en/stable/tutorials/scripting/gdscript/gdscript_basics.html</a:t>
            </a:r>
            <a:endParaRPr lang="en-US" dirty="0"/>
          </a:p>
          <a:p>
            <a:pPr lvl="1"/>
            <a:r>
              <a:rPr lang="en-US" dirty="0"/>
              <a:t>covers @onready . . . it’s just something I’m already doing though (the longhand version)</a:t>
            </a:r>
          </a:p>
          <a:p>
            <a:pPr lvl="1"/>
            <a:r>
              <a:rPr lang="en-US" dirty="0"/>
              <a:t>adding the recommended “.new” just caused the script to be unable to attach </a:t>
            </a:r>
            <a:r>
              <a:rPr lang="en-US" dirty="0">
                <a:sym typeface="Wingdings" panose="05000000000000000000" pitchFamily="2" charset="2"/>
              </a:rPr>
              <a:t></a:t>
            </a:r>
          </a:p>
          <a:p>
            <a:pPr lvl="1"/>
            <a:r>
              <a:rPr lang="en-US" dirty="0">
                <a:sym typeface="Wingdings" panose="05000000000000000000" pitchFamily="2" charset="2"/>
              </a:rPr>
              <a:t>trying </a:t>
            </a:r>
            <a:r>
              <a:rPr lang="en-US" dirty="0" err="1">
                <a:sym typeface="Wingdings" panose="05000000000000000000" pitchFamily="2" charset="2"/>
              </a:rPr>
              <a:t>skeleton.set_process</a:t>
            </a:r>
            <a:r>
              <a:rPr lang="en-US" dirty="0">
                <a:sym typeface="Wingdings" panose="05000000000000000000" pitchFamily="2" charset="2"/>
              </a:rPr>
              <a:t>(true) didn’t help either</a:t>
            </a:r>
          </a:p>
          <a:p>
            <a:pPr lvl="1"/>
            <a:r>
              <a:rPr lang="en-US" dirty="0">
                <a:sym typeface="Wingdings" panose="05000000000000000000" pitchFamily="2" charset="2"/>
              </a:rPr>
              <a:t>it must be that _ready for my character node isn’t running . . .</a:t>
            </a:r>
          </a:p>
          <a:p>
            <a:pPr lvl="1"/>
            <a:r>
              <a:rPr lang="en-US" dirty="0">
                <a:sym typeface="Wingdings" panose="05000000000000000000" pitchFamily="2" charset="2"/>
              </a:rPr>
              <a:t>@onready skeleton = </a:t>
            </a:r>
            <a:r>
              <a:rPr lang="en-US" dirty="0" err="1">
                <a:sym typeface="Wingdings" panose="05000000000000000000" pitchFamily="2" charset="2"/>
              </a:rPr>
              <a:t>get_node</a:t>
            </a:r>
            <a:r>
              <a:rPr lang="en-US" dirty="0">
                <a:sym typeface="Wingdings" panose="05000000000000000000" pitchFamily="2" charset="2"/>
              </a:rPr>
              <a:t>(“</a:t>
            </a:r>
            <a:r>
              <a:rPr lang="en-US" dirty="0" err="1">
                <a:sym typeface="Wingdings" panose="05000000000000000000" pitchFamily="2" charset="2"/>
              </a:rPr>
              <a:t>GeneralSkeleton</a:t>
            </a:r>
            <a:r>
              <a:rPr lang="en-US" dirty="0">
                <a:sym typeface="Wingdings" panose="05000000000000000000" pitchFamily="2" charset="2"/>
              </a:rPr>
              <a:t>”) failed too</a:t>
            </a:r>
          </a:p>
          <a:p>
            <a:pPr lvl="1"/>
            <a:r>
              <a:rPr lang="en-US" dirty="0">
                <a:sym typeface="Wingdings" panose="05000000000000000000" pitchFamily="2" charset="2"/>
              </a:rPr>
              <a:t>not a lack of “</a:t>
            </a:r>
            <a:r>
              <a:rPr lang="en-US" dirty="0" err="1">
                <a:sym typeface="Wingdings" panose="05000000000000000000" pitchFamily="2" charset="2"/>
              </a:rPr>
              <a:t>super._ready</a:t>
            </a:r>
            <a:r>
              <a:rPr lang="en-US" dirty="0">
                <a:sym typeface="Wingdings" panose="05000000000000000000" pitchFamily="2" charset="2"/>
              </a:rPr>
              <a:t>()” either b/c the top-level class doesn’t have a ready function to be overwritten . . .</a:t>
            </a:r>
          </a:p>
          <a:p>
            <a:pPr lvl="1"/>
            <a:r>
              <a:rPr lang="en-US" dirty="0">
                <a:sym typeface="Wingdings" panose="05000000000000000000" pitchFamily="2" charset="2"/>
              </a:rPr>
              <a:t>have to call “</a:t>
            </a:r>
            <a:r>
              <a:rPr lang="en-US" dirty="0" err="1">
                <a:sym typeface="Wingdings" panose="05000000000000000000" pitchFamily="2" charset="2"/>
              </a:rPr>
              <a:t>node._ready</a:t>
            </a:r>
            <a:r>
              <a:rPr lang="en-US" dirty="0">
                <a:sym typeface="Wingdings" panose="05000000000000000000" pitchFamily="2" charset="2"/>
              </a:rPr>
              <a:t>()” in my file . . . are you kidding me . . . why . . . I mean . . . sure . . . okay . . . didn’t just take an hour of my life . . .</a:t>
            </a:r>
            <a:endParaRPr lang="en-US" dirty="0"/>
          </a:p>
        </p:txBody>
      </p:sp>
      <p:pic>
        <p:nvPicPr>
          <p:cNvPr id="5" name="Picture 4">
            <a:extLst>
              <a:ext uri="{FF2B5EF4-FFF2-40B4-BE49-F238E27FC236}">
                <a16:creationId xmlns:a16="http://schemas.microsoft.com/office/drawing/2014/main" id="{158E6535-C877-B045-5892-18ACBFD1BCE0}"/>
              </a:ext>
            </a:extLst>
          </p:cNvPr>
          <p:cNvPicPr>
            <a:picLocks noChangeAspect="1"/>
          </p:cNvPicPr>
          <p:nvPr/>
        </p:nvPicPr>
        <p:blipFill>
          <a:blip r:embed="rId4"/>
          <a:stretch>
            <a:fillRect/>
          </a:stretch>
        </p:blipFill>
        <p:spPr>
          <a:xfrm>
            <a:off x="7284606" y="41118"/>
            <a:ext cx="4907394" cy="1784507"/>
          </a:xfrm>
          <a:prstGeom prst="rect">
            <a:avLst/>
          </a:prstGeom>
        </p:spPr>
      </p:pic>
    </p:spTree>
    <p:extLst>
      <p:ext uri="{BB962C8B-B14F-4D97-AF65-F5344CB8AC3E}">
        <p14:creationId xmlns:p14="http://schemas.microsoft.com/office/powerpoint/2010/main" val="358172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F9A91-2D15-7524-0749-15644482023D}"/>
              </a:ext>
            </a:extLst>
          </p:cNvPr>
          <p:cNvSpPr>
            <a:spLocks noGrp="1"/>
          </p:cNvSpPr>
          <p:nvPr>
            <p:ph type="title"/>
          </p:nvPr>
        </p:nvSpPr>
        <p:spPr/>
        <p:txBody>
          <a:bodyPr/>
          <a:lstStyle/>
          <a:p>
            <a:r>
              <a:rPr lang="en-US" dirty="0"/>
              <a:t>Misc. Feature Tips and Tutorials</a:t>
            </a:r>
          </a:p>
        </p:txBody>
      </p:sp>
      <p:sp>
        <p:nvSpPr>
          <p:cNvPr id="3" name="Content Placeholder 2">
            <a:extLst>
              <a:ext uri="{FF2B5EF4-FFF2-40B4-BE49-F238E27FC236}">
                <a16:creationId xmlns:a16="http://schemas.microsoft.com/office/drawing/2014/main" id="{B51317AF-5EB5-0191-CA5B-5D4CF1E6F037}"/>
              </a:ext>
            </a:extLst>
          </p:cNvPr>
          <p:cNvSpPr>
            <a:spLocks noGrp="1"/>
          </p:cNvSpPr>
          <p:nvPr>
            <p:ph idx="1"/>
          </p:nvPr>
        </p:nvSpPr>
        <p:spPr/>
        <p:txBody>
          <a:bodyPr>
            <a:normAutofit fontScale="70000" lnSpcReduction="20000"/>
          </a:bodyPr>
          <a:lstStyle/>
          <a:p>
            <a:r>
              <a:rPr lang="en-US" dirty="0">
                <a:hlinkClick r:id="rId2"/>
              </a:rPr>
              <a:t>https://docs.godotengine.org/en/stable/tutorials/scripting/pausing_games.html</a:t>
            </a:r>
            <a:endParaRPr lang="en-US" dirty="0"/>
          </a:p>
          <a:p>
            <a:pPr lvl="1"/>
            <a:r>
              <a:rPr lang="en-US" dirty="0"/>
              <a:t>by the way this is how you make a pause button</a:t>
            </a:r>
          </a:p>
          <a:p>
            <a:r>
              <a:rPr lang="en-US" dirty="0"/>
              <a:t>VRMA specs</a:t>
            </a:r>
          </a:p>
          <a:p>
            <a:pPr lvl="1"/>
            <a:r>
              <a:rPr lang="en-US" dirty="0">
                <a:hlinkClick r:id="rId3"/>
              </a:rPr>
              <a:t>https://vrm.dev/en/vrma/</a:t>
            </a:r>
            <a:endParaRPr lang="en-US" dirty="0"/>
          </a:p>
          <a:p>
            <a:pPr lvl="1"/>
            <a:r>
              <a:rPr lang="en-US" dirty="0">
                <a:hlinkClick r:id="rId4"/>
              </a:rPr>
              <a:t>https://github.com/vrm-c/vrm-specification/tree/master/specification/VRMC_vrm_animation-1.0</a:t>
            </a:r>
            <a:endParaRPr lang="en-US" dirty="0"/>
          </a:p>
          <a:p>
            <a:pPr lvl="1"/>
            <a:r>
              <a:rPr lang="en-US" dirty="0"/>
              <a:t>. . . there isn’t even an example .</a:t>
            </a:r>
            <a:r>
              <a:rPr lang="en-US" dirty="0" err="1"/>
              <a:t>vrma</a:t>
            </a:r>
            <a:r>
              <a:rPr lang="en-US" dirty="0"/>
              <a:t> . . .</a:t>
            </a:r>
          </a:p>
          <a:p>
            <a:pPr lvl="1"/>
            <a:r>
              <a:rPr lang="en-US" dirty="0" err="1"/>
              <a:t>gLTF</a:t>
            </a:r>
            <a:r>
              <a:rPr lang="en-US" dirty="0"/>
              <a:t> is much better documented: </a:t>
            </a:r>
            <a:r>
              <a:rPr lang="en-US" dirty="0">
                <a:hlinkClick r:id="rId5"/>
              </a:rPr>
              <a:t>https://github.com/KhronosGroup/glTF-Tutorials/blob/main/gltfTutorial/gltfTutorial_007_Animations.md</a:t>
            </a:r>
            <a:endParaRPr lang="en-US" dirty="0"/>
          </a:p>
          <a:p>
            <a:pPr lvl="2"/>
            <a:r>
              <a:rPr lang="en-US" dirty="0"/>
              <a:t>it uses quaternions . . . yeah . . . I think I’ll just make my own animation file format</a:t>
            </a:r>
          </a:p>
          <a:p>
            <a:r>
              <a:rPr lang="en-US" dirty="0"/>
              <a:t>Higher dimensional arrays</a:t>
            </a:r>
          </a:p>
          <a:p>
            <a:pPr lvl="1"/>
            <a:r>
              <a:rPr lang="en-US" dirty="0">
                <a:hlinkClick r:id="rId6"/>
              </a:rPr>
              <a:t>https://forum.godotengine.org/t/how-to-declare-2d-arrays-matrices-in-gdscript/38638/2</a:t>
            </a:r>
            <a:endParaRPr lang="en-US" dirty="0"/>
          </a:p>
          <a:p>
            <a:r>
              <a:rPr lang="en-US" dirty="0"/>
              <a:t>. . . for some reason float to string is accomplished by “str(float)”</a:t>
            </a:r>
          </a:p>
          <a:p>
            <a:pPr lvl="1"/>
            <a:r>
              <a:rPr lang="en-US" dirty="0">
                <a:hlinkClick r:id="rId7"/>
              </a:rPr>
              <a:t>https://www.reddit.com/r/godot/comments/jt2r4s/converting_floats_to_strings_with_decimals_even/</a:t>
            </a:r>
            <a:endParaRPr lang="en-US" dirty="0"/>
          </a:p>
          <a:p>
            <a:r>
              <a:rPr lang="en-US" dirty="0"/>
              <a:t>can’t use “^” for exponents. Need to use “pow()”</a:t>
            </a:r>
          </a:p>
          <a:p>
            <a:pPr lvl="1"/>
            <a:endParaRPr lang="en-US" dirty="0"/>
          </a:p>
        </p:txBody>
      </p:sp>
    </p:spTree>
    <p:extLst>
      <p:ext uri="{BB962C8B-B14F-4D97-AF65-F5344CB8AC3E}">
        <p14:creationId xmlns:p14="http://schemas.microsoft.com/office/powerpoint/2010/main" val="37809711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3FA84-0876-8C19-08CC-FB6D7CE2CA32}"/>
              </a:ext>
            </a:extLst>
          </p:cNvPr>
          <p:cNvSpPr>
            <a:spLocks noGrp="1"/>
          </p:cNvSpPr>
          <p:nvPr>
            <p:ph type="title"/>
          </p:nvPr>
        </p:nvSpPr>
        <p:spPr/>
        <p:txBody>
          <a:bodyPr/>
          <a:lstStyle/>
          <a:p>
            <a:r>
              <a:rPr lang="en-US" dirty="0"/>
              <a:t>Animation System Troubleshooting</a:t>
            </a:r>
          </a:p>
        </p:txBody>
      </p:sp>
      <p:sp>
        <p:nvSpPr>
          <p:cNvPr id="3" name="Content Placeholder 2">
            <a:extLst>
              <a:ext uri="{FF2B5EF4-FFF2-40B4-BE49-F238E27FC236}">
                <a16:creationId xmlns:a16="http://schemas.microsoft.com/office/drawing/2014/main" id="{3144F63A-9A41-6B30-2CCD-D64999B1A884}"/>
              </a:ext>
            </a:extLst>
          </p:cNvPr>
          <p:cNvSpPr>
            <a:spLocks noGrp="1"/>
          </p:cNvSpPr>
          <p:nvPr>
            <p:ph idx="1"/>
          </p:nvPr>
        </p:nvSpPr>
        <p:spPr/>
        <p:txBody>
          <a:bodyPr>
            <a:normAutofit fontScale="55000" lnSpcReduction="20000"/>
          </a:bodyPr>
          <a:lstStyle/>
          <a:p>
            <a:r>
              <a:rPr lang="en-US" dirty="0"/>
              <a:t>character vanishes after the animation ???</a:t>
            </a:r>
          </a:p>
          <a:p>
            <a:r>
              <a:rPr lang="en-US" dirty="0"/>
              <a:t>changing animated bone to “Head” confirms the issue . . . poor girl gets decapitated . . . and starts of decapitated before the head magically appears</a:t>
            </a:r>
          </a:p>
          <a:p>
            <a:r>
              <a:rPr lang="en-US" dirty="0"/>
              <a:t>the issue was with my interpolation equation. If a == b, the head would disappear. Fixed by adding only using the equation if a != b and setting angles = c for a == b</a:t>
            </a:r>
          </a:p>
          <a:p>
            <a:pPr lvl="1"/>
            <a:r>
              <a:rPr lang="en-US" dirty="0"/>
              <a:t>I guess previously I was setting the bone rotation to undefined . . . and Godot decides that undefined means you make the bone disappear</a:t>
            </a:r>
          </a:p>
          <a:p>
            <a:r>
              <a:rPr lang="en-US" dirty="0"/>
              <a:t>Oh gosh the spring bones aren’t being springy</a:t>
            </a:r>
          </a:p>
          <a:p>
            <a:pPr lvl="1"/>
            <a:r>
              <a:rPr lang="en-US" dirty="0"/>
              <a:t>confirmed in </a:t>
            </a:r>
            <a:r>
              <a:rPr lang="en-US" dirty="0" err="1"/>
              <a:t>tutorial_fairy.tscn</a:t>
            </a:r>
            <a:r>
              <a:rPr lang="en-US" dirty="0"/>
              <a:t> and tutorial_fairy.gd that spring bones are only responding to collisions and not to gravity</a:t>
            </a:r>
          </a:p>
          <a:p>
            <a:r>
              <a:rPr lang="en-US" dirty="0"/>
              <a:t>Godot </a:t>
            </a:r>
            <a:r>
              <a:rPr lang="en-US" dirty="0" err="1"/>
              <a:t>vrm</a:t>
            </a:r>
            <a:r>
              <a:rPr lang="en-US" dirty="0"/>
              <a:t> configures spring bones in the secondary node’s script</a:t>
            </a:r>
          </a:p>
          <a:p>
            <a:pPr lvl="1"/>
            <a:r>
              <a:rPr lang="en-US" dirty="0"/>
              <a:t>they are supposed to have gravity enabled . . .</a:t>
            </a:r>
          </a:p>
          <a:p>
            <a:pPr lvl="1"/>
            <a:r>
              <a:rPr lang="en-US" dirty="0"/>
              <a:t>they work fine in the Godot-</a:t>
            </a:r>
            <a:r>
              <a:rPr lang="en-US" dirty="0" err="1"/>
              <a:t>vrm</a:t>
            </a:r>
            <a:r>
              <a:rPr lang="en-US" dirty="0"/>
              <a:t> sample which uses animation player . . . but I can’t even find their animation files so . . .</a:t>
            </a:r>
          </a:p>
          <a:p>
            <a:pPr lvl="2"/>
            <a:r>
              <a:rPr lang="en-US" dirty="0"/>
              <a:t>the Godot-</a:t>
            </a:r>
            <a:r>
              <a:rPr lang="en-US" dirty="0" err="1"/>
              <a:t>vrm</a:t>
            </a:r>
            <a:r>
              <a:rPr lang="en-US" dirty="0"/>
              <a:t> sample just moves the entire character node and doesn’t even try interacting with the skeleton . . .</a:t>
            </a:r>
          </a:p>
          <a:p>
            <a:pPr lvl="1"/>
            <a:r>
              <a:rPr lang="en-US" dirty="0"/>
              <a:t>the animation player’s rotation thing isn’t really working when I tried it either</a:t>
            </a:r>
          </a:p>
          <a:p>
            <a:pPr lvl="1"/>
            <a:r>
              <a:rPr lang="en-US" dirty="0"/>
              <a:t>also, it seems like Godot has a new node for 3d skeleton animations regardless . . .</a:t>
            </a:r>
          </a:p>
          <a:p>
            <a:pPr lvl="2"/>
            <a:r>
              <a:rPr lang="en-US" dirty="0">
                <a:hlinkClick r:id="rId2"/>
              </a:rPr>
              <a:t>https://godotengine.org/article/design-of-the-skeleton-modifier-3d/</a:t>
            </a:r>
            <a:endParaRPr lang="en-US" dirty="0"/>
          </a:p>
          <a:p>
            <a:pPr lvl="2"/>
            <a:r>
              <a:rPr lang="en-US" dirty="0">
                <a:hlinkClick r:id="rId3"/>
              </a:rPr>
              <a:t>https://youtu.be/J4N_MH89z6c</a:t>
            </a:r>
            <a:endParaRPr lang="en-US" dirty="0"/>
          </a:p>
          <a:p>
            <a:pPr lvl="2"/>
            <a:r>
              <a:rPr lang="en-US" dirty="0"/>
              <a:t>basically just does what I did, but probably better.</a:t>
            </a:r>
          </a:p>
        </p:txBody>
      </p:sp>
    </p:spTree>
    <p:extLst>
      <p:ext uri="{BB962C8B-B14F-4D97-AF65-F5344CB8AC3E}">
        <p14:creationId xmlns:p14="http://schemas.microsoft.com/office/powerpoint/2010/main" val="25157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B04A-C49F-C93D-9BBB-74CF0C37B32D}"/>
              </a:ext>
            </a:extLst>
          </p:cNvPr>
          <p:cNvSpPr>
            <a:spLocks noGrp="1"/>
          </p:cNvSpPr>
          <p:nvPr>
            <p:ph type="title"/>
          </p:nvPr>
        </p:nvSpPr>
        <p:spPr/>
        <p:txBody>
          <a:bodyPr/>
          <a:lstStyle/>
          <a:p>
            <a:r>
              <a:rPr lang="en-US" dirty="0"/>
              <a:t>Animation System Troubleshooting Cont.</a:t>
            </a:r>
          </a:p>
        </p:txBody>
      </p:sp>
      <p:sp>
        <p:nvSpPr>
          <p:cNvPr id="3" name="Content Placeholder 2">
            <a:extLst>
              <a:ext uri="{FF2B5EF4-FFF2-40B4-BE49-F238E27FC236}">
                <a16:creationId xmlns:a16="http://schemas.microsoft.com/office/drawing/2014/main" id="{7BA4EE8A-4C77-D461-8F4C-4C679F3DD6F5}"/>
              </a:ext>
            </a:extLst>
          </p:cNvPr>
          <p:cNvSpPr>
            <a:spLocks noGrp="1"/>
          </p:cNvSpPr>
          <p:nvPr>
            <p:ph idx="1"/>
          </p:nvPr>
        </p:nvSpPr>
        <p:spPr/>
        <p:txBody>
          <a:bodyPr/>
          <a:lstStyle/>
          <a:p>
            <a:r>
              <a:rPr lang="en-US" dirty="0"/>
              <a:t>The secondary node script also has a ready constructor</a:t>
            </a:r>
          </a:p>
          <a:p>
            <a:pPr lvl="1"/>
            <a:r>
              <a:rPr lang="en-US" dirty="0"/>
              <a:t>I probably need to call that.</a:t>
            </a:r>
          </a:p>
          <a:p>
            <a:pPr lvl="1"/>
            <a:r>
              <a:rPr lang="en-US" dirty="0"/>
              <a:t>Yes. calling this got the spring bones to work. I mean, it doesn’t look perfect b/c there’s not proper gravity direction still, but it’s passable and thank you God for giving me this idea out of nowhere</a:t>
            </a:r>
          </a:p>
        </p:txBody>
      </p:sp>
    </p:spTree>
    <p:extLst>
      <p:ext uri="{BB962C8B-B14F-4D97-AF65-F5344CB8AC3E}">
        <p14:creationId xmlns:p14="http://schemas.microsoft.com/office/powerpoint/2010/main" val="393867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D2530-832F-D7F2-4775-B75F18A09144}"/>
              </a:ext>
            </a:extLst>
          </p:cNvPr>
          <p:cNvSpPr>
            <a:spLocks noGrp="1"/>
          </p:cNvSpPr>
          <p:nvPr>
            <p:ph type="title"/>
          </p:nvPr>
        </p:nvSpPr>
        <p:spPr/>
        <p:txBody>
          <a:bodyPr/>
          <a:lstStyle/>
          <a:p>
            <a:r>
              <a:rPr lang="en-US" dirty="0"/>
              <a:t>Multiple Windows Notes</a:t>
            </a:r>
          </a:p>
        </p:txBody>
      </p:sp>
      <p:sp>
        <p:nvSpPr>
          <p:cNvPr id="3" name="Content Placeholder 2">
            <a:extLst>
              <a:ext uri="{FF2B5EF4-FFF2-40B4-BE49-F238E27FC236}">
                <a16:creationId xmlns:a16="http://schemas.microsoft.com/office/drawing/2014/main" id="{9D9DB24F-F140-0302-030C-A8428359F2CF}"/>
              </a:ext>
            </a:extLst>
          </p:cNvPr>
          <p:cNvSpPr>
            <a:spLocks noGrp="1"/>
          </p:cNvSpPr>
          <p:nvPr>
            <p:ph idx="1"/>
          </p:nvPr>
        </p:nvSpPr>
        <p:spPr/>
        <p:txBody>
          <a:bodyPr>
            <a:normAutofit fontScale="62500" lnSpcReduction="20000"/>
          </a:bodyPr>
          <a:lstStyle/>
          <a:p>
            <a:r>
              <a:rPr lang="en-US" dirty="0">
                <a:hlinkClick r:id="rId2"/>
              </a:rPr>
              <a:t>https://youtu.be/x8BO9C6YtlE</a:t>
            </a:r>
            <a:endParaRPr lang="en-US" dirty="0"/>
          </a:p>
          <a:p>
            <a:r>
              <a:rPr lang="en-US" dirty="0"/>
              <a:t>try a full screen window with transparency and mouse passthrough on; maybe it works now who knows</a:t>
            </a:r>
          </a:p>
          <a:p>
            <a:pPr lvl="1"/>
            <a:r>
              <a:rPr lang="en-US" dirty="0"/>
              <a:t>mouse passthrough polygon, actually, would be the superior version if it works</a:t>
            </a:r>
          </a:p>
          <a:p>
            <a:pPr lvl="1"/>
            <a:r>
              <a:rPr lang="en-US" dirty="0"/>
              <a:t>oh, wait, mouse passthrough polygon works . . . and use physics process to avoid border issues</a:t>
            </a:r>
          </a:p>
          <a:p>
            <a:pPr lvl="1"/>
            <a:r>
              <a:rPr lang="en-US" dirty="0"/>
              <a:t>oh wait, that’s not even a good idea b/c it only supports 1 polygon per window. That’s why you use multiple windows</a:t>
            </a:r>
          </a:p>
          <a:p>
            <a:r>
              <a:rPr lang="en-US" dirty="0"/>
              <a:t>Window class</a:t>
            </a:r>
          </a:p>
          <a:p>
            <a:pPr lvl="1"/>
            <a:r>
              <a:rPr lang="en-US" dirty="0"/>
              <a:t>share same world as main stage/window</a:t>
            </a:r>
          </a:p>
          <a:p>
            <a:pPr lvl="1"/>
            <a:r>
              <a:rPr lang="en-US" dirty="0"/>
              <a:t>move camera in stage with window position</a:t>
            </a:r>
          </a:p>
          <a:p>
            <a:pPr lvl="1"/>
            <a:r>
              <a:rPr lang="en-US" dirty="0"/>
              <a:t>move window with object in main stage</a:t>
            </a:r>
          </a:p>
          <a:p>
            <a:r>
              <a:rPr lang="en-US" dirty="0"/>
              <a:t>don’t use area2d to register click events</a:t>
            </a:r>
          </a:p>
          <a:p>
            <a:pPr lvl="1"/>
            <a:r>
              <a:rPr lang="en-US" dirty="0"/>
              <a:t>do query physics engine for collisions of objects with mouse</a:t>
            </a:r>
          </a:p>
          <a:p>
            <a:r>
              <a:rPr lang="en-US" dirty="0"/>
              <a:t>toggle borderless off and on to fix resizing issues</a:t>
            </a:r>
          </a:p>
          <a:p>
            <a:r>
              <a:rPr lang="en-US" dirty="0"/>
              <a:t>C# </a:t>
            </a:r>
            <a:r>
              <a:rPr lang="en-US" dirty="0" err="1"/>
              <a:t>pinvoke</a:t>
            </a:r>
            <a:r>
              <a:rPr lang="en-US" dirty="0"/>
              <a:t> lets you access windows </a:t>
            </a:r>
            <a:r>
              <a:rPr lang="en-US" dirty="0" err="1"/>
              <a:t>api</a:t>
            </a:r>
            <a:r>
              <a:rPr lang="en-US" dirty="0"/>
              <a:t> stuff to get windows locations and stuff</a:t>
            </a:r>
          </a:p>
          <a:p>
            <a:pPr lvl="1"/>
            <a:r>
              <a:rPr lang="en-US" dirty="0" err="1"/>
              <a:t>winuser.h</a:t>
            </a:r>
            <a:r>
              <a:rPr lang="en-US" dirty="0"/>
              <a:t> contains a method to get the foreground window; need to avoid the window being one of your game’s windows</a:t>
            </a:r>
          </a:p>
        </p:txBody>
      </p:sp>
    </p:spTree>
    <p:extLst>
      <p:ext uri="{BB962C8B-B14F-4D97-AF65-F5344CB8AC3E}">
        <p14:creationId xmlns:p14="http://schemas.microsoft.com/office/powerpoint/2010/main" val="78076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C2976-B0C4-1B1C-C191-DDA5B1BC4534}"/>
              </a:ext>
            </a:extLst>
          </p:cNvPr>
          <p:cNvSpPr>
            <a:spLocks noGrp="1"/>
          </p:cNvSpPr>
          <p:nvPr>
            <p:ph type="title"/>
          </p:nvPr>
        </p:nvSpPr>
        <p:spPr/>
        <p:txBody>
          <a:bodyPr/>
          <a:lstStyle/>
          <a:p>
            <a:r>
              <a:rPr lang="en-US" dirty="0"/>
              <a:t>Adapting multiple windows tutorial to 3d</a:t>
            </a:r>
          </a:p>
        </p:txBody>
      </p:sp>
      <p:sp>
        <p:nvSpPr>
          <p:cNvPr id="3" name="Content Placeholder 2">
            <a:extLst>
              <a:ext uri="{FF2B5EF4-FFF2-40B4-BE49-F238E27FC236}">
                <a16:creationId xmlns:a16="http://schemas.microsoft.com/office/drawing/2014/main" id="{40F8B3AF-D27E-4E5C-7199-2F5F6BBD72E3}"/>
              </a:ext>
            </a:extLst>
          </p:cNvPr>
          <p:cNvSpPr>
            <a:spLocks noGrp="1"/>
          </p:cNvSpPr>
          <p:nvPr>
            <p:ph idx="1"/>
          </p:nvPr>
        </p:nvSpPr>
        <p:spPr/>
        <p:txBody>
          <a:bodyPr/>
          <a:lstStyle/>
          <a:p>
            <a:r>
              <a:rPr lang="en-US" dirty="0"/>
              <a:t>camera3d doesn’t have an anchor mode</a:t>
            </a:r>
          </a:p>
          <a:p>
            <a:pPr lvl="1"/>
            <a:r>
              <a:rPr lang="en-US" dirty="0"/>
              <a:t>. . . just ignore it for now? Prob. means you’ll need to add some sort of camera position offset based on window size / 2</a:t>
            </a:r>
          </a:p>
          <a:p>
            <a:r>
              <a:rPr lang="en-US" dirty="0"/>
              <a:t>the “user://” directory is located at</a:t>
            </a:r>
          </a:p>
          <a:p>
            <a:pPr lvl="1"/>
            <a:r>
              <a:rPr lang="en-US" dirty="0"/>
              <a:t>C:\Users\lt8zh\AppData\Roaming\Godot\app_userdata\Desktop_Pet_v0.0</a:t>
            </a:r>
          </a:p>
          <a:p>
            <a:r>
              <a:rPr lang="en-US" dirty="0"/>
              <a:t>Okay, so the pixels </a:t>
            </a:r>
            <a:r>
              <a:rPr lang="en-US" dirty="0" err="1"/>
              <a:t>window.position</a:t>
            </a:r>
            <a:r>
              <a:rPr lang="en-US" dirty="0"/>
              <a:t> uses and whatever unit camera3d uses are vastly different scales . . .</a:t>
            </a:r>
          </a:p>
          <a:p>
            <a:pPr lvl="1"/>
            <a:r>
              <a:rPr lang="en-US" dirty="0"/>
              <a:t>had to correct for this and I think I also took care of the lack-of-anchor-mode offset issue together</a:t>
            </a:r>
          </a:p>
        </p:txBody>
      </p:sp>
    </p:spTree>
    <p:extLst>
      <p:ext uri="{BB962C8B-B14F-4D97-AF65-F5344CB8AC3E}">
        <p14:creationId xmlns:p14="http://schemas.microsoft.com/office/powerpoint/2010/main" val="26454195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33BB-64E6-484F-05DE-5CA0397508C5}"/>
              </a:ext>
            </a:extLst>
          </p:cNvPr>
          <p:cNvSpPr>
            <a:spLocks noGrp="1"/>
          </p:cNvSpPr>
          <p:nvPr>
            <p:ph type="title"/>
          </p:nvPr>
        </p:nvSpPr>
        <p:spPr/>
        <p:txBody>
          <a:bodyPr/>
          <a:lstStyle/>
          <a:p>
            <a:r>
              <a:rPr lang="en-US" dirty="0"/>
              <a:t>adapting multiple window continued</a:t>
            </a:r>
          </a:p>
        </p:txBody>
      </p:sp>
      <p:sp>
        <p:nvSpPr>
          <p:cNvPr id="3" name="Content Placeholder 2">
            <a:extLst>
              <a:ext uri="{FF2B5EF4-FFF2-40B4-BE49-F238E27FC236}">
                <a16:creationId xmlns:a16="http://schemas.microsoft.com/office/drawing/2014/main" id="{C63C8B5A-8974-3B77-D3D9-71B984015093}"/>
              </a:ext>
            </a:extLst>
          </p:cNvPr>
          <p:cNvSpPr>
            <a:spLocks noGrp="1"/>
          </p:cNvSpPr>
          <p:nvPr>
            <p:ph idx="1"/>
          </p:nvPr>
        </p:nvSpPr>
        <p:spPr/>
        <p:txBody>
          <a:bodyPr>
            <a:normAutofit fontScale="62500" lnSpcReduction="20000"/>
          </a:bodyPr>
          <a:lstStyle/>
          <a:p>
            <a:r>
              <a:rPr lang="en-US" dirty="0"/>
              <a:t>now there’s some crazy new animation issue where there are 2 heads?</a:t>
            </a:r>
          </a:p>
          <a:p>
            <a:pPr lvl="1"/>
            <a:r>
              <a:rPr lang="en-US" dirty="0"/>
              <a:t>I checked and they are in the same world</a:t>
            </a:r>
          </a:p>
          <a:p>
            <a:pPr lvl="1"/>
            <a:r>
              <a:rPr lang="en-US" dirty="0"/>
              <a:t>adding a camera to the main window also shows the bug in that window</a:t>
            </a:r>
          </a:p>
          <a:p>
            <a:pPr lvl="1"/>
            <a:r>
              <a:rPr lang="en-US" dirty="0"/>
              <a:t>but a new scene with just character + camera doesn’t have the issue</a:t>
            </a:r>
          </a:p>
          <a:p>
            <a:r>
              <a:rPr lang="en-US" dirty="0"/>
              <a:t>also, window transparency isn’t working . . . just get a black background.</a:t>
            </a:r>
          </a:p>
          <a:p>
            <a:pPr lvl="1"/>
            <a:r>
              <a:rPr lang="en-US" dirty="0">
                <a:hlinkClick r:id="rId2"/>
              </a:rPr>
              <a:t>https://forum.godotengine.org/t/transparent-background-so-that-desktop-is-visible/23124</a:t>
            </a:r>
            <a:endParaRPr lang="en-US" dirty="0"/>
          </a:p>
          <a:p>
            <a:pPr lvl="1"/>
            <a:r>
              <a:rPr lang="en-US" dirty="0"/>
              <a:t>neither compatibility rendering nor the tree root thing worked</a:t>
            </a:r>
          </a:p>
          <a:p>
            <a:pPr lvl="1"/>
            <a:r>
              <a:rPr lang="en-US" dirty="0">
                <a:hlinkClick r:id="rId3"/>
              </a:rPr>
              <a:t>https://github.com/godotengine/godot/issues/104680</a:t>
            </a:r>
            <a:endParaRPr lang="en-US" dirty="0"/>
          </a:p>
          <a:p>
            <a:pPr lvl="1"/>
            <a:r>
              <a:rPr lang="en-US" dirty="0"/>
              <a:t>didn’t work either; nor did all 3 together</a:t>
            </a:r>
          </a:p>
          <a:p>
            <a:r>
              <a:rPr lang="en-US" dirty="0"/>
              <a:t>. . . looks like I need to move from Godot 4.4 to Godot 4.3 . . .</a:t>
            </a:r>
          </a:p>
          <a:p>
            <a:pPr lvl="1"/>
            <a:r>
              <a:rPr lang="en-US" dirty="0"/>
              <a:t>didn’t work in Godot 4.3 either </a:t>
            </a:r>
            <a:r>
              <a:rPr lang="en-US" dirty="0">
                <a:sym typeface="Wingdings" panose="05000000000000000000" pitchFamily="2" charset="2"/>
              </a:rPr>
              <a:t></a:t>
            </a:r>
          </a:p>
          <a:p>
            <a:r>
              <a:rPr lang="en-US" dirty="0">
                <a:hlinkClick r:id="rId4"/>
              </a:rPr>
              <a:t>https://forum.godotengine.org/t/how-can-i-set-a-transparent-background-in-godot4-0/3300/4</a:t>
            </a:r>
            <a:endParaRPr lang="en-US" dirty="0"/>
          </a:p>
          <a:p>
            <a:pPr lvl="1"/>
            <a:r>
              <a:rPr lang="en-US" dirty="0"/>
              <a:t>more options to try</a:t>
            </a:r>
          </a:p>
          <a:p>
            <a:pPr lvl="1"/>
            <a:r>
              <a:rPr lang="en-US" dirty="0"/>
              <a:t>okay . . . so I had to tick the per-pixel-transparency option. The line of code didn’t cut it, I guess. That, and I have compatibility + no embed etc. on Godot 4.4</a:t>
            </a:r>
          </a:p>
          <a:p>
            <a:pPr lvl="1"/>
            <a:r>
              <a:rPr lang="en-US" dirty="0"/>
              <a:t>but that only worked for the main window; the </a:t>
            </a:r>
            <a:r>
              <a:rPr lang="en-US" dirty="0" err="1"/>
              <a:t>subwindow</a:t>
            </a:r>
            <a:r>
              <a:rPr lang="en-US" dirty="0"/>
              <a:t> became translucent . . .</a:t>
            </a:r>
          </a:p>
          <a:p>
            <a:pPr lvl="1"/>
            <a:r>
              <a:rPr lang="en-US" dirty="0"/>
              <a:t>I think I’ll just live with it. These viewports don’t need the proper transparency to display background sprites anyways</a:t>
            </a:r>
          </a:p>
        </p:txBody>
      </p:sp>
    </p:spTree>
    <p:extLst>
      <p:ext uri="{BB962C8B-B14F-4D97-AF65-F5344CB8AC3E}">
        <p14:creationId xmlns:p14="http://schemas.microsoft.com/office/powerpoint/2010/main" val="3841372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777A5-6BC9-FD38-FDF7-691F8732DC67}"/>
              </a:ext>
            </a:extLst>
          </p:cNvPr>
          <p:cNvSpPr>
            <a:spLocks noGrp="1"/>
          </p:cNvSpPr>
          <p:nvPr>
            <p:ph type="title"/>
          </p:nvPr>
        </p:nvSpPr>
        <p:spPr>
          <a:xfrm>
            <a:off x="838200" y="365125"/>
            <a:ext cx="5071712" cy="1325563"/>
          </a:xfrm>
        </p:spPr>
        <p:txBody>
          <a:bodyPr/>
          <a:lstStyle/>
          <a:p>
            <a:r>
              <a:rPr lang="en-US" dirty="0"/>
              <a:t>adapting multiple windows continued 2</a:t>
            </a:r>
          </a:p>
        </p:txBody>
      </p:sp>
      <p:sp>
        <p:nvSpPr>
          <p:cNvPr id="3" name="Content Placeholder 2">
            <a:extLst>
              <a:ext uri="{FF2B5EF4-FFF2-40B4-BE49-F238E27FC236}">
                <a16:creationId xmlns:a16="http://schemas.microsoft.com/office/drawing/2014/main" id="{22685490-90FC-9DB7-A34C-440B65E2C179}"/>
              </a:ext>
            </a:extLst>
          </p:cNvPr>
          <p:cNvSpPr>
            <a:spLocks noGrp="1"/>
          </p:cNvSpPr>
          <p:nvPr>
            <p:ph idx="1"/>
          </p:nvPr>
        </p:nvSpPr>
        <p:spPr>
          <a:xfrm>
            <a:off x="838200" y="1825625"/>
            <a:ext cx="5220547" cy="4351338"/>
          </a:xfrm>
        </p:spPr>
        <p:txBody>
          <a:bodyPr/>
          <a:lstStyle/>
          <a:p>
            <a:r>
              <a:rPr lang="en-US" dirty="0"/>
              <a:t>so, visibility layers isn’t a 3D thing . . .</a:t>
            </a:r>
          </a:p>
          <a:p>
            <a:r>
              <a:rPr lang="en-US" dirty="0"/>
              <a:t>anyways, I found why there are 2 heads. For some reason two characters are being instanced? Or something?</a:t>
            </a:r>
          </a:p>
          <a:p>
            <a:r>
              <a:rPr lang="en-US" dirty="0">
                <a:hlinkClick r:id="rId2"/>
              </a:rPr>
              <a:t>https://www.reddit.com/r/godot/comments/17qj1is/setting_the_name_of_the_loaded_node_does_not_work/</a:t>
            </a:r>
            <a:endParaRPr lang="en-US" dirty="0"/>
          </a:p>
          <a:p>
            <a:endParaRPr lang="en-US" dirty="0"/>
          </a:p>
        </p:txBody>
      </p:sp>
      <p:pic>
        <p:nvPicPr>
          <p:cNvPr id="5" name="Picture 4">
            <a:extLst>
              <a:ext uri="{FF2B5EF4-FFF2-40B4-BE49-F238E27FC236}">
                <a16:creationId xmlns:a16="http://schemas.microsoft.com/office/drawing/2014/main" id="{537D0D6C-A3A8-62B5-EDEA-B0B5ED83A87F}"/>
              </a:ext>
            </a:extLst>
          </p:cNvPr>
          <p:cNvPicPr>
            <a:picLocks noChangeAspect="1"/>
          </p:cNvPicPr>
          <p:nvPr/>
        </p:nvPicPr>
        <p:blipFill>
          <a:blip r:embed="rId3"/>
          <a:stretch>
            <a:fillRect/>
          </a:stretch>
        </p:blipFill>
        <p:spPr>
          <a:xfrm>
            <a:off x="6591298" y="0"/>
            <a:ext cx="5600701" cy="3654545"/>
          </a:xfrm>
          <a:prstGeom prst="rect">
            <a:avLst/>
          </a:prstGeom>
        </p:spPr>
      </p:pic>
      <p:sp>
        <p:nvSpPr>
          <p:cNvPr id="6" name="TextBox 5">
            <a:extLst>
              <a:ext uri="{FF2B5EF4-FFF2-40B4-BE49-F238E27FC236}">
                <a16:creationId xmlns:a16="http://schemas.microsoft.com/office/drawing/2014/main" id="{BEA4340A-5DD5-928F-0E7D-337BF0BB5220}"/>
              </a:ext>
            </a:extLst>
          </p:cNvPr>
          <p:cNvSpPr txBox="1"/>
          <p:nvPr/>
        </p:nvSpPr>
        <p:spPr>
          <a:xfrm>
            <a:off x="6513407" y="3718679"/>
            <a:ext cx="5600700" cy="3139321"/>
          </a:xfrm>
          <a:prstGeom prst="rect">
            <a:avLst/>
          </a:prstGeom>
          <a:noFill/>
        </p:spPr>
        <p:txBody>
          <a:bodyPr wrap="square" rtlCol="0">
            <a:spAutoFit/>
          </a:bodyPr>
          <a:lstStyle/>
          <a:p>
            <a:r>
              <a:rPr lang="en-US" dirty="0"/>
              <a:t>“@Node3D@3” is what Godot uses to instantiate a second node which you would try to call the same thing as an existing node.</a:t>
            </a:r>
          </a:p>
          <a:p>
            <a:r>
              <a:rPr lang="en-US" dirty="0"/>
              <a:t>So . . . I’m probably calling my _ready() twice, causing this issue.</a:t>
            </a:r>
          </a:p>
          <a:p>
            <a:endParaRPr lang="en-US" dirty="0"/>
          </a:p>
          <a:p>
            <a:r>
              <a:rPr lang="en-US" dirty="0"/>
              <a:t>Solution: in main.gd don’t call </a:t>
            </a:r>
            <a:r>
              <a:rPr lang="en-US" dirty="0" err="1"/>
              <a:t>my_character._ready</a:t>
            </a:r>
            <a:r>
              <a:rPr lang="en-US" dirty="0"/>
              <a:t>()</a:t>
            </a:r>
          </a:p>
          <a:p>
            <a:r>
              <a:rPr lang="en-US" dirty="0"/>
              <a:t>But you still need to call </a:t>
            </a:r>
            <a:r>
              <a:rPr lang="en-US" dirty="0" err="1"/>
              <a:t>my_sub_window._ready</a:t>
            </a:r>
            <a:r>
              <a:rPr lang="en-US" dirty="0"/>
              <a:t>()</a:t>
            </a:r>
          </a:p>
          <a:p>
            <a:r>
              <a:rPr lang="en-US" dirty="0"/>
              <a:t>B/c Node3D is good at having its constructor called, and things like Window aren’t good at getting their constructors called, I guess . . .</a:t>
            </a:r>
          </a:p>
        </p:txBody>
      </p:sp>
    </p:spTree>
    <p:extLst>
      <p:ext uri="{BB962C8B-B14F-4D97-AF65-F5344CB8AC3E}">
        <p14:creationId xmlns:p14="http://schemas.microsoft.com/office/powerpoint/2010/main" val="1699814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6F00-0157-28E2-1A21-A99ADE69147A}"/>
              </a:ext>
            </a:extLst>
          </p:cNvPr>
          <p:cNvSpPr>
            <a:spLocks noGrp="1"/>
          </p:cNvSpPr>
          <p:nvPr>
            <p:ph type="title"/>
          </p:nvPr>
        </p:nvSpPr>
        <p:spPr/>
        <p:txBody>
          <a:bodyPr/>
          <a:lstStyle/>
          <a:p>
            <a:r>
              <a:rPr lang="en-US" dirty="0"/>
              <a:t>adding 2d elements to a 3d world</a:t>
            </a:r>
          </a:p>
        </p:txBody>
      </p:sp>
      <p:sp>
        <p:nvSpPr>
          <p:cNvPr id="3" name="Content Placeholder 2">
            <a:extLst>
              <a:ext uri="{FF2B5EF4-FFF2-40B4-BE49-F238E27FC236}">
                <a16:creationId xmlns:a16="http://schemas.microsoft.com/office/drawing/2014/main" id="{5C2AE593-B428-26F7-4B02-3BC896D5F774}"/>
              </a:ext>
            </a:extLst>
          </p:cNvPr>
          <p:cNvSpPr>
            <a:spLocks noGrp="1"/>
          </p:cNvSpPr>
          <p:nvPr>
            <p:ph idx="1"/>
          </p:nvPr>
        </p:nvSpPr>
        <p:spPr/>
        <p:txBody>
          <a:bodyPr>
            <a:normAutofit fontScale="92500" lnSpcReduction="20000"/>
          </a:bodyPr>
          <a:lstStyle/>
          <a:p>
            <a:r>
              <a:rPr lang="en-US" dirty="0">
                <a:hlinkClick r:id="rId2"/>
              </a:rPr>
              <a:t>https://youtu.be/yVZR06ykgEQ</a:t>
            </a:r>
            <a:endParaRPr lang="en-US" dirty="0"/>
          </a:p>
          <a:p>
            <a:r>
              <a:rPr lang="en-US" dirty="0"/>
              <a:t>awesome, an actually short and sweet video that covers everything you need to know</a:t>
            </a:r>
          </a:p>
          <a:p>
            <a:r>
              <a:rPr lang="en-US" dirty="0"/>
              <a:t>also, I tested having separate 2d and 3d worlds</a:t>
            </a:r>
          </a:p>
          <a:p>
            <a:pPr lvl="1"/>
            <a:r>
              <a:rPr lang="en-US" dirty="0"/>
              <a:t>you can do it, but 2d elements are always atop 3d elements, which is the opposite of what I want</a:t>
            </a:r>
          </a:p>
          <a:p>
            <a:r>
              <a:rPr lang="en-US" dirty="0">
                <a:hlinkClick r:id="rId3"/>
              </a:rPr>
              <a:t>https://forum.godotengine.org/t/3d-models-in-a-2d-world/24717</a:t>
            </a:r>
            <a:endParaRPr lang="en-US" dirty="0"/>
          </a:p>
          <a:p>
            <a:pPr lvl="1"/>
            <a:r>
              <a:rPr lang="en-US" dirty="0" err="1"/>
              <a:t>subviewports</a:t>
            </a:r>
            <a:r>
              <a:rPr lang="en-US" dirty="0"/>
              <a:t> should work both ways . . .</a:t>
            </a:r>
          </a:p>
          <a:p>
            <a:pPr lvl="1"/>
            <a:r>
              <a:rPr lang="en-US" dirty="0"/>
              <a:t>but if I do that I run into the transparency problem again, since the main window wouldn’t . . . hmm . . . maybe it’s doable</a:t>
            </a:r>
          </a:p>
          <a:p>
            <a:pPr lvl="1"/>
            <a:r>
              <a:rPr lang="en-US" dirty="0">
                <a:hlinkClick r:id="rId4"/>
              </a:rPr>
              <a:t>https://godotengine.org/asset-library/asset/2804</a:t>
            </a:r>
            <a:endParaRPr lang="en-US" dirty="0"/>
          </a:p>
          <a:p>
            <a:pPr lvl="1"/>
            <a:r>
              <a:rPr lang="en-US" dirty="0"/>
              <a:t>tutorial project: seems like you need a camera, and the </a:t>
            </a:r>
            <a:r>
              <a:rPr lang="en-US" dirty="0" err="1"/>
              <a:t>subviewport</a:t>
            </a:r>
            <a:r>
              <a:rPr lang="en-US" dirty="0"/>
              <a:t> just steals that feed (yes, that is the case)</a:t>
            </a:r>
          </a:p>
        </p:txBody>
      </p:sp>
    </p:spTree>
    <p:extLst>
      <p:ext uri="{BB962C8B-B14F-4D97-AF65-F5344CB8AC3E}">
        <p14:creationId xmlns:p14="http://schemas.microsoft.com/office/powerpoint/2010/main" val="13681766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5AF0-E19F-D1E4-30B5-52EBDBCF9539}"/>
              </a:ext>
            </a:extLst>
          </p:cNvPr>
          <p:cNvSpPr>
            <a:spLocks noGrp="1"/>
          </p:cNvSpPr>
          <p:nvPr>
            <p:ph type="title"/>
          </p:nvPr>
        </p:nvSpPr>
        <p:spPr/>
        <p:txBody>
          <a:bodyPr/>
          <a:lstStyle/>
          <a:p>
            <a:r>
              <a:rPr lang="en-US" dirty="0"/>
              <a:t>handling the 2d sprites</a:t>
            </a:r>
          </a:p>
        </p:txBody>
      </p:sp>
      <p:sp>
        <p:nvSpPr>
          <p:cNvPr id="3" name="Content Placeholder 2">
            <a:extLst>
              <a:ext uri="{FF2B5EF4-FFF2-40B4-BE49-F238E27FC236}">
                <a16:creationId xmlns:a16="http://schemas.microsoft.com/office/drawing/2014/main" id="{A578AE35-7937-4DE4-50E9-506887BA4A74}"/>
              </a:ext>
            </a:extLst>
          </p:cNvPr>
          <p:cNvSpPr>
            <a:spLocks noGrp="1"/>
          </p:cNvSpPr>
          <p:nvPr>
            <p:ph idx="1"/>
          </p:nvPr>
        </p:nvSpPr>
        <p:spPr/>
        <p:txBody>
          <a:bodyPr>
            <a:normAutofit fontScale="70000" lnSpcReduction="20000"/>
          </a:bodyPr>
          <a:lstStyle/>
          <a:p>
            <a:r>
              <a:rPr lang="en-US" dirty="0">
                <a:hlinkClick r:id="rId2"/>
              </a:rPr>
              <a:t>https://forum.godotengine.org/t/how-do-i-change-sprite-texture-in-gdscript/51473</a:t>
            </a:r>
            <a:endParaRPr lang="en-US" dirty="0"/>
          </a:p>
          <a:p>
            <a:pPr lvl="1"/>
            <a:r>
              <a:rPr lang="en-US" dirty="0"/>
              <a:t>for instancing purposes</a:t>
            </a:r>
          </a:p>
          <a:p>
            <a:r>
              <a:rPr lang="en-US" dirty="0">
                <a:hlinkClick r:id="rId3"/>
              </a:rPr>
              <a:t>https://godotengine.org/asset-library/asset/2716</a:t>
            </a:r>
            <a:endParaRPr lang="en-US" dirty="0"/>
          </a:p>
          <a:p>
            <a:pPr lvl="1"/>
            <a:r>
              <a:rPr lang="en-US" dirty="0"/>
              <a:t>many issues . . .</a:t>
            </a:r>
          </a:p>
          <a:p>
            <a:pPr lvl="1"/>
            <a:r>
              <a:rPr lang="en-US" dirty="0"/>
              <a:t>first I had my visibility layers swapped</a:t>
            </a:r>
          </a:p>
          <a:p>
            <a:pPr lvl="1"/>
            <a:r>
              <a:rPr lang="en-US" dirty="0"/>
              <a:t>then I realized I copied the </a:t>
            </a:r>
            <a:r>
              <a:rPr lang="en-US" dirty="0" err="1"/>
              <a:t>subwindow’s</a:t>
            </a:r>
            <a:r>
              <a:rPr lang="en-US" dirty="0"/>
              <a:t> movement code wrong; </a:t>
            </a:r>
            <a:r>
              <a:rPr lang="en-US" dirty="0" err="1"/>
              <a:t>camera.position</a:t>
            </a:r>
            <a:r>
              <a:rPr lang="en-US" dirty="0"/>
              <a:t> = function thingy, not window position</a:t>
            </a:r>
          </a:p>
          <a:p>
            <a:pPr lvl="1"/>
            <a:r>
              <a:rPr lang="en-US" dirty="0"/>
              <a:t>now bookshelf isn’t showing up</a:t>
            </a:r>
          </a:p>
          <a:p>
            <a:r>
              <a:rPr lang="en-US" dirty="0"/>
              <a:t>apparently transient windows cannot be on top? So I tried to instantiate for nothing . . .</a:t>
            </a:r>
          </a:p>
          <a:p>
            <a:r>
              <a:rPr lang="en-US" dirty="0"/>
              <a:t>your sprite 2D has to be on the same level (or a child of, probably) the camera that’s supposed to display it. That’s why my bookshelf was never showing up . . .</a:t>
            </a:r>
          </a:p>
          <a:p>
            <a:pPr lvl="1"/>
            <a:r>
              <a:rPr lang="en-US" dirty="0" err="1"/>
              <a:t>unresizable</a:t>
            </a:r>
            <a:r>
              <a:rPr lang="en-US" dirty="0"/>
              <a:t> was also causing me issues, since my resizing function also seemed to be stifled. Possibly circumventable by defining size before setting </a:t>
            </a:r>
            <a:r>
              <a:rPr lang="en-US" dirty="0" err="1"/>
              <a:t>unresizable</a:t>
            </a:r>
            <a:r>
              <a:rPr lang="en-US" dirty="0"/>
              <a:t>, or just toggling </a:t>
            </a:r>
            <a:r>
              <a:rPr lang="en-US" dirty="0" err="1"/>
              <a:t>unresizable</a:t>
            </a:r>
            <a:r>
              <a:rPr lang="en-US" dirty="0"/>
              <a:t> in my function . . .</a:t>
            </a:r>
          </a:p>
          <a:p>
            <a:pPr lvl="1"/>
            <a:r>
              <a:rPr lang="en-US" dirty="0"/>
              <a:t>well, turns out my </a:t>
            </a:r>
            <a:r>
              <a:rPr lang="en-US"/>
              <a:t>instantiating stuff was fine</a:t>
            </a:r>
            <a:endParaRPr lang="en-US" dirty="0"/>
          </a:p>
        </p:txBody>
      </p:sp>
    </p:spTree>
    <p:extLst>
      <p:ext uri="{BB962C8B-B14F-4D97-AF65-F5344CB8AC3E}">
        <p14:creationId xmlns:p14="http://schemas.microsoft.com/office/powerpoint/2010/main" val="2702969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80F0-4A1C-6DA6-4300-D7481EC90376}"/>
              </a:ext>
            </a:extLst>
          </p:cNvPr>
          <p:cNvSpPr>
            <a:spLocks noGrp="1"/>
          </p:cNvSpPr>
          <p:nvPr>
            <p:ph type="title"/>
          </p:nvPr>
        </p:nvSpPr>
        <p:spPr/>
        <p:txBody>
          <a:bodyPr/>
          <a:lstStyle/>
          <a:p>
            <a:r>
              <a:rPr lang="en-US" dirty="0"/>
              <a:t>Rereading Introduction to Godot (3</a:t>
            </a:r>
            <a:r>
              <a:rPr lang="en-US" baseline="30000" dirty="0"/>
              <a:t>rd</a:t>
            </a:r>
            <a:r>
              <a:rPr lang="en-US" dirty="0"/>
              <a:t> time?)</a:t>
            </a:r>
          </a:p>
        </p:txBody>
      </p:sp>
      <p:sp>
        <p:nvSpPr>
          <p:cNvPr id="3" name="Content Placeholder 2">
            <a:extLst>
              <a:ext uri="{FF2B5EF4-FFF2-40B4-BE49-F238E27FC236}">
                <a16:creationId xmlns:a16="http://schemas.microsoft.com/office/drawing/2014/main" id="{9884BCFF-469D-9CFD-886C-BDE7D238D64A}"/>
              </a:ext>
            </a:extLst>
          </p:cNvPr>
          <p:cNvSpPr>
            <a:spLocks noGrp="1"/>
          </p:cNvSpPr>
          <p:nvPr>
            <p:ph idx="1"/>
          </p:nvPr>
        </p:nvSpPr>
        <p:spPr/>
        <p:txBody>
          <a:bodyPr/>
          <a:lstStyle/>
          <a:p>
            <a:r>
              <a:rPr lang="en-US" dirty="0">
                <a:hlinkClick r:id="rId2"/>
              </a:rPr>
              <a:t>https://docs.godotengine.org/en/stable/getting_started/introduction/learn_to_code_with_gdscript.html#learn-in-your-browser-with-the-gdscript-app</a:t>
            </a:r>
            <a:endParaRPr lang="en-US" dirty="0"/>
          </a:p>
          <a:p>
            <a:pPr lvl="1"/>
            <a:r>
              <a:rPr lang="en-US" dirty="0"/>
              <a:t>I think this is new . . . it seems cool.</a:t>
            </a:r>
          </a:p>
          <a:p>
            <a:pPr lvl="1"/>
            <a:r>
              <a:rPr lang="en-US" dirty="0"/>
              <a:t>wow, python and </a:t>
            </a:r>
            <a:r>
              <a:rPr lang="en-US" dirty="0" err="1"/>
              <a:t>GDScript</a:t>
            </a:r>
            <a:r>
              <a:rPr lang="en-US" dirty="0"/>
              <a:t> have something called “negative array indices” which works really differently from C++</a:t>
            </a:r>
          </a:p>
          <a:p>
            <a:pPr lvl="1"/>
            <a:r>
              <a:rPr lang="en-US" dirty="0"/>
              <a:t>oh, so that’s how a dictionary/hashing works . . . cool factoid to include.</a:t>
            </a:r>
          </a:p>
          <a:p>
            <a:pPr lvl="1"/>
            <a:r>
              <a:rPr lang="en-US" dirty="0" err="1"/>
              <a:t>GDScript</a:t>
            </a:r>
            <a:r>
              <a:rPr lang="en-US" dirty="0"/>
              <a:t> has the int / int = int thing going on with its dynamically typed variables . . . so you’ll want to either define data types or use “x.0”. Just be careful.</a:t>
            </a:r>
          </a:p>
          <a:p>
            <a:pPr lvl="1"/>
            <a:r>
              <a:rPr lang="en-US" dirty="0"/>
              <a:t>data type for string is “String” even though the constructor is “str()”</a:t>
            </a:r>
          </a:p>
        </p:txBody>
      </p:sp>
    </p:spTree>
    <p:extLst>
      <p:ext uri="{BB962C8B-B14F-4D97-AF65-F5344CB8AC3E}">
        <p14:creationId xmlns:p14="http://schemas.microsoft.com/office/powerpoint/2010/main" val="2811299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6304-2E79-4442-9605-DAB9FBC20934}"/>
              </a:ext>
            </a:extLst>
          </p:cNvPr>
          <p:cNvSpPr>
            <a:spLocks noGrp="1"/>
          </p:cNvSpPr>
          <p:nvPr>
            <p:ph type="title"/>
          </p:nvPr>
        </p:nvSpPr>
        <p:spPr/>
        <p:txBody>
          <a:bodyPr/>
          <a:lstStyle/>
          <a:p>
            <a:r>
              <a:rPr lang="en-US" dirty="0"/>
              <a:t>reordering the scene tree/draw order</a:t>
            </a:r>
          </a:p>
        </p:txBody>
      </p:sp>
      <p:sp>
        <p:nvSpPr>
          <p:cNvPr id="3" name="Content Placeholder 2">
            <a:extLst>
              <a:ext uri="{FF2B5EF4-FFF2-40B4-BE49-F238E27FC236}">
                <a16:creationId xmlns:a16="http://schemas.microsoft.com/office/drawing/2014/main" id="{203D1513-319D-FE5D-86C8-F3550C9614AA}"/>
              </a:ext>
            </a:extLst>
          </p:cNvPr>
          <p:cNvSpPr>
            <a:spLocks noGrp="1"/>
          </p:cNvSpPr>
          <p:nvPr>
            <p:ph idx="1"/>
          </p:nvPr>
        </p:nvSpPr>
        <p:spPr/>
        <p:txBody>
          <a:bodyPr>
            <a:normAutofit fontScale="92500" lnSpcReduction="10000"/>
          </a:bodyPr>
          <a:lstStyle/>
          <a:p>
            <a:r>
              <a:rPr lang="en-US" dirty="0">
                <a:hlinkClick r:id="rId2"/>
              </a:rPr>
              <a:t>https://www.reddit.com/r/godot/comments/et6k2h/changing_the_order_of_control_nodes_in_the_scene/</a:t>
            </a:r>
            <a:endParaRPr lang="en-US" dirty="0"/>
          </a:p>
          <a:p>
            <a:pPr lvl="1"/>
            <a:r>
              <a:rPr lang="en-US" dirty="0"/>
              <a:t>found by Google Gemini</a:t>
            </a:r>
          </a:p>
          <a:p>
            <a:r>
              <a:rPr lang="en-US" dirty="0"/>
              <a:t>while successful at adjusting node order (and prob. draw order in world2d), it didn’t change my window order</a:t>
            </a:r>
          </a:p>
          <a:p>
            <a:pPr lvl="1"/>
            <a:r>
              <a:rPr lang="en-US" dirty="0"/>
              <a:t>so, got around issues by both pushing the character sprite to the top of the node tree and by having characters be drawn in both world and character visibility levels</a:t>
            </a:r>
          </a:p>
          <a:p>
            <a:r>
              <a:rPr lang="en-US" dirty="0"/>
              <a:t>not really successful . . . character jumps for some reason to a new position and stays there</a:t>
            </a:r>
          </a:p>
          <a:p>
            <a:pPr lvl="1"/>
            <a:r>
              <a:rPr lang="en-US" dirty="0"/>
              <a:t>actually, after the character jumps to the new position the draw order </a:t>
            </a:r>
            <a:r>
              <a:rPr lang="en-US" dirty="0" err="1"/>
              <a:t>actualy</a:t>
            </a:r>
            <a:r>
              <a:rPr lang="en-US" dirty="0"/>
              <a:t> works and you don’t need to draw the character in the furniture window</a:t>
            </a:r>
          </a:p>
        </p:txBody>
      </p:sp>
    </p:spTree>
    <p:extLst>
      <p:ext uri="{BB962C8B-B14F-4D97-AF65-F5344CB8AC3E}">
        <p14:creationId xmlns:p14="http://schemas.microsoft.com/office/powerpoint/2010/main" val="2778527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8D2A1-A2DE-A0E4-D4AE-421784E46398}"/>
              </a:ext>
            </a:extLst>
          </p:cNvPr>
          <p:cNvSpPr>
            <a:spLocks noGrp="1"/>
          </p:cNvSpPr>
          <p:nvPr>
            <p:ph type="title"/>
          </p:nvPr>
        </p:nvSpPr>
        <p:spPr/>
        <p:txBody>
          <a:bodyPr/>
          <a:lstStyle/>
          <a:p>
            <a:r>
              <a:rPr lang="en-US" dirty="0"/>
              <a:t>pick and drag</a:t>
            </a:r>
          </a:p>
        </p:txBody>
      </p:sp>
      <p:sp>
        <p:nvSpPr>
          <p:cNvPr id="3" name="Content Placeholder 2">
            <a:extLst>
              <a:ext uri="{FF2B5EF4-FFF2-40B4-BE49-F238E27FC236}">
                <a16:creationId xmlns:a16="http://schemas.microsoft.com/office/drawing/2014/main" id="{0330FD29-495B-EE06-014D-77F2B2C29C25}"/>
              </a:ext>
            </a:extLst>
          </p:cNvPr>
          <p:cNvSpPr>
            <a:spLocks noGrp="1"/>
          </p:cNvSpPr>
          <p:nvPr>
            <p:ph idx="1"/>
          </p:nvPr>
        </p:nvSpPr>
        <p:spPr/>
        <p:txBody>
          <a:bodyPr/>
          <a:lstStyle/>
          <a:p>
            <a:r>
              <a:rPr lang="en-US" dirty="0">
                <a:hlinkClick r:id="rId2"/>
              </a:rPr>
              <a:t>https://www.reddit.com/r/godot/comments/1brmbuk/how_to_set_up_click_and_drag/</a:t>
            </a:r>
            <a:endParaRPr lang="en-US" dirty="0"/>
          </a:p>
          <a:p>
            <a:pPr lvl="1"/>
            <a:r>
              <a:rPr lang="en-US" dirty="0"/>
              <a:t>hoping this works perfectly first try!</a:t>
            </a:r>
          </a:p>
          <a:p>
            <a:r>
              <a:rPr lang="en-US" dirty="0"/>
              <a:t>use texture2d.get_height() and .</a:t>
            </a:r>
            <a:r>
              <a:rPr lang="en-US" dirty="0" err="1"/>
              <a:t>get_width</a:t>
            </a:r>
            <a:r>
              <a:rPr lang="en-US" dirty="0"/>
              <a:t>()</a:t>
            </a:r>
          </a:p>
          <a:p>
            <a:pPr lvl="1"/>
            <a:r>
              <a:rPr lang="en-US" dirty="0"/>
              <a:t>to define an Area2D’s size</a:t>
            </a:r>
          </a:p>
          <a:p>
            <a:pPr lvl="1"/>
            <a:r>
              <a:rPr lang="en-US" dirty="0"/>
              <a:t>to define the window size</a:t>
            </a:r>
          </a:p>
          <a:p>
            <a:pPr lvl="1"/>
            <a:r>
              <a:rPr lang="en-US" dirty="0"/>
              <a:t>not working perfectly . . .</a:t>
            </a:r>
          </a:p>
          <a:p>
            <a:r>
              <a:rPr lang="en-US" dirty="0">
                <a:hlinkClick r:id="rId3"/>
              </a:rPr>
              <a:t>https://www.reddit.com/r/godot/comments/18nzand/how_to_change_size_of_collision_shape_in_code/</a:t>
            </a:r>
            <a:endParaRPr lang="en-US" dirty="0"/>
          </a:p>
          <a:p>
            <a:pPr lvl="1"/>
            <a:r>
              <a:rPr lang="en-US" dirty="0"/>
              <a:t>shapes are weird. Not nodes.</a:t>
            </a:r>
          </a:p>
        </p:txBody>
      </p:sp>
    </p:spTree>
    <p:extLst>
      <p:ext uri="{BB962C8B-B14F-4D97-AF65-F5344CB8AC3E}">
        <p14:creationId xmlns:p14="http://schemas.microsoft.com/office/powerpoint/2010/main" val="16386649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10E80-4FFC-6E39-0EF6-4E93560263D9}"/>
              </a:ext>
            </a:extLst>
          </p:cNvPr>
          <p:cNvSpPr>
            <a:spLocks noGrp="1"/>
          </p:cNvSpPr>
          <p:nvPr>
            <p:ph type="title"/>
          </p:nvPr>
        </p:nvSpPr>
        <p:spPr/>
        <p:txBody>
          <a:bodyPr/>
          <a:lstStyle/>
          <a:p>
            <a:r>
              <a:rPr lang="en-US" dirty="0"/>
              <a:t>pick and drag troubleshooting</a:t>
            </a:r>
          </a:p>
        </p:txBody>
      </p:sp>
      <p:sp>
        <p:nvSpPr>
          <p:cNvPr id="3" name="Content Placeholder 2">
            <a:extLst>
              <a:ext uri="{FF2B5EF4-FFF2-40B4-BE49-F238E27FC236}">
                <a16:creationId xmlns:a16="http://schemas.microsoft.com/office/drawing/2014/main" id="{3078A448-6D0F-B322-969A-D49F22699F9F}"/>
              </a:ext>
            </a:extLst>
          </p:cNvPr>
          <p:cNvSpPr>
            <a:spLocks noGrp="1"/>
          </p:cNvSpPr>
          <p:nvPr>
            <p:ph idx="1"/>
          </p:nvPr>
        </p:nvSpPr>
        <p:spPr/>
        <p:txBody>
          <a:bodyPr>
            <a:normAutofit fontScale="85000" lnSpcReduction="10000"/>
          </a:bodyPr>
          <a:lstStyle/>
          <a:p>
            <a:r>
              <a:rPr lang="en-US" dirty="0"/>
              <a:t>shape is located in the wrong position</a:t>
            </a:r>
          </a:p>
          <a:p>
            <a:pPr lvl="1"/>
            <a:r>
              <a:rPr lang="en-US" dirty="0"/>
              <a:t>node, sprite, area, and collider all need to be moved in process . . . they don’t follow node around</a:t>
            </a:r>
          </a:p>
          <a:p>
            <a:r>
              <a:rPr lang="en-US" dirty="0"/>
              <a:t>wrong object moved</a:t>
            </a:r>
          </a:p>
          <a:p>
            <a:pPr lvl="1"/>
            <a:r>
              <a:rPr lang="en-US" dirty="0"/>
              <a:t>part of that was that I needed to setup the input map again, though that’s not related to the wrong item moving for no reason</a:t>
            </a:r>
          </a:p>
          <a:p>
            <a:pPr lvl="1"/>
            <a:r>
              <a:rPr lang="en-US" dirty="0"/>
              <a:t>I think my windows and the world3d are misaligned . . .</a:t>
            </a:r>
          </a:p>
          <a:p>
            <a:pPr lvl="1"/>
            <a:r>
              <a:rPr lang="en-US" dirty="0"/>
              <a:t>and the click and drag only works after clicking on the area2D once to align thing</a:t>
            </a:r>
          </a:p>
          <a:p>
            <a:pPr lvl="2"/>
            <a:r>
              <a:rPr lang="en-US" dirty="0"/>
              <a:t>and it gets misaligned sometimes too</a:t>
            </a:r>
          </a:p>
          <a:p>
            <a:pPr lvl="2"/>
            <a:r>
              <a:rPr lang="en-US" dirty="0"/>
              <a:t>and for some reason area2D seems to be very tall . . .</a:t>
            </a:r>
          </a:p>
          <a:p>
            <a:r>
              <a:rPr lang="en-US" dirty="0">
                <a:hlinkClick r:id="rId2"/>
              </a:rPr>
              <a:t>https://docs.godotengine.org/en/stable/tutorials/math/interpolation.html</a:t>
            </a:r>
            <a:endParaRPr lang="en-US" dirty="0"/>
          </a:p>
          <a:p>
            <a:pPr lvl="1"/>
            <a:r>
              <a:rPr lang="en-US" dirty="0"/>
              <a:t>lerp only works on floats, not on integers</a:t>
            </a:r>
          </a:p>
          <a:p>
            <a:r>
              <a:rPr lang="en-US" dirty="0"/>
              <a:t>Did need to only update </a:t>
            </a:r>
            <a:r>
              <a:rPr lang="en-US" dirty="0" err="1"/>
              <a:t>has_mouse</a:t>
            </a:r>
            <a:r>
              <a:rPr lang="en-US" dirty="0"/>
              <a:t> when not </a:t>
            </a:r>
            <a:r>
              <a:rPr lang="en-US" dirty="0" err="1"/>
              <a:t>Input.is_action</a:t>
            </a:r>
            <a:r>
              <a:rPr lang="en-US" dirty="0"/>
              <a:t> . . .</a:t>
            </a:r>
          </a:p>
        </p:txBody>
      </p:sp>
    </p:spTree>
    <p:extLst>
      <p:ext uri="{BB962C8B-B14F-4D97-AF65-F5344CB8AC3E}">
        <p14:creationId xmlns:p14="http://schemas.microsoft.com/office/powerpoint/2010/main" val="3796596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32443-1286-9296-988C-9C9322C33DAD}"/>
              </a:ext>
            </a:extLst>
          </p:cNvPr>
          <p:cNvSpPr>
            <a:spLocks noGrp="1"/>
          </p:cNvSpPr>
          <p:nvPr>
            <p:ph type="title"/>
          </p:nvPr>
        </p:nvSpPr>
        <p:spPr>
          <a:xfrm>
            <a:off x="838200" y="365125"/>
            <a:ext cx="5196348" cy="1325563"/>
          </a:xfrm>
        </p:spPr>
        <p:txBody>
          <a:bodyPr/>
          <a:lstStyle/>
          <a:p>
            <a:r>
              <a:rPr lang="en-US" dirty="0"/>
              <a:t>Drag and Drop Debugging Cont.</a:t>
            </a:r>
          </a:p>
        </p:txBody>
      </p:sp>
      <p:sp>
        <p:nvSpPr>
          <p:cNvPr id="3" name="Content Placeholder 2">
            <a:extLst>
              <a:ext uri="{FF2B5EF4-FFF2-40B4-BE49-F238E27FC236}">
                <a16:creationId xmlns:a16="http://schemas.microsoft.com/office/drawing/2014/main" id="{EA7CEDA4-9F18-8953-4128-FA8DABF46431}"/>
              </a:ext>
            </a:extLst>
          </p:cNvPr>
          <p:cNvSpPr>
            <a:spLocks noGrp="1"/>
          </p:cNvSpPr>
          <p:nvPr>
            <p:ph idx="1"/>
          </p:nvPr>
        </p:nvSpPr>
        <p:spPr>
          <a:xfrm>
            <a:off x="838200" y="1825625"/>
            <a:ext cx="5196348" cy="4351338"/>
          </a:xfrm>
        </p:spPr>
        <p:txBody>
          <a:bodyPr>
            <a:normAutofit fontScale="77500" lnSpcReduction="20000"/>
          </a:bodyPr>
          <a:lstStyle/>
          <a:p>
            <a:r>
              <a:rPr lang="en-US" dirty="0"/>
              <a:t>Okay, using the collision shape visibility setting allowed me to see that my coordinate systems for the window and for the world3d are different.</a:t>
            </a:r>
          </a:p>
          <a:p>
            <a:pPr lvl="1"/>
            <a:r>
              <a:rPr lang="en-US" dirty="0"/>
              <a:t>I never changed display viewport size . . . which possibly caused the issue.</a:t>
            </a:r>
          </a:p>
          <a:p>
            <a:pPr lvl="1"/>
            <a:r>
              <a:rPr lang="en-US" dirty="0"/>
              <a:t>oh gosh. </a:t>
            </a:r>
            <a:r>
              <a:rPr lang="en-US" dirty="0" err="1"/>
              <a:t>fullscreen</a:t>
            </a:r>
            <a:r>
              <a:rPr lang="en-US" dirty="0"/>
              <a:t> borderless window = crashed computer</a:t>
            </a:r>
          </a:p>
          <a:p>
            <a:r>
              <a:rPr lang="en-US" dirty="0"/>
              <a:t>I think I need to fix my Input handling . . . as it was, when the mouse was pressed the signal to change state would just be ignored instead of being delayed</a:t>
            </a:r>
          </a:p>
          <a:p>
            <a:r>
              <a:rPr lang="en-US" dirty="0">
                <a:hlinkClick r:id="rId2"/>
              </a:rPr>
              <a:t>https://forum.godotengine.org/t/is-there-a-wait-function-to-godot/38759</a:t>
            </a:r>
            <a:endParaRPr lang="en-US" dirty="0"/>
          </a:p>
          <a:p>
            <a:pPr lvl="1"/>
            <a:r>
              <a:rPr lang="en-US" dirty="0"/>
              <a:t>wait function</a:t>
            </a:r>
          </a:p>
        </p:txBody>
      </p:sp>
      <p:pic>
        <p:nvPicPr>
          <p:cNvPr id="5" name="Picture 4">
            <a:extLst>
              <a:ext uri="{FF2B5EF4-FFF2-40B4-BE49-F238E27FC236}">
                <a16:creationId xmlns:a16="http://schemas.microsoft.com/office/drawing/2014/main" id="{7A7E268A-A4A2-7D04-9EDB-2CE118C0CAA8}"/>
              </a:ext>
            </a:extLst>
          </p:cNvPr>
          <p:cNvPicPr>
            <a:picLocks noChangeAspect="1"/>
          </p:cNvPicPr>
          <p:nvPr/>
        </p:nvPicPr>
        <p:blipFill>
          <a:blip r:embed="rId3"/>
          <a:stretch>
            <a:fillRect/>
          </a:stretch>
        </p:blipFill>
        <p:spPr>
          <a:xfrm>
            <a:off x="6034548" y="0"/>
            <a:ext cx="6157452" cy="6858000"/>
          </a:xfrm>
          <a:prstGeom prst="rect">
            <a:avLst/>
          </a:prstGeom>
        </p:spPr>
      </p:pic>
    </p:spTree>
    <p:extLst>
      <p:ext uri="{BB962C8B-B14F-4D97-AF65-F5344CB8AC3E}">
        <p14:creationId xmlns:p14="http://schemas.microsoft.com/office/powerpoint/2010/main" val="3525241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F8065-21C1-A239-8C20-2C0D226BCAC9}"/>
              </a:ext>
            </a:extLst>
          </p:cNvPr>
          <p:cNvSpPr>
            <a:spLocks noGrp="1"/>
          </p:cNvSpPr>
          <p:nvPr>
            <p:ph type="title"/>
          </p:nvPr>
        </p:nvSpPr>
        <p:spPr/>
        <p:txBody>
          <a:bodyPr/>
          <a:lstStyle/>
          <a:p>
            <a:r>
              <a:rPr lang="en-US" dirty="0"/>
              <a:t>more drag and drop troubleshooting</a:t>
            </a:r>
          </a:p>
        </p:txBody>
      </p:sp>
      <p:sp>
        <p:nvSpPr>
          <p:cNvPr id="3" name="Content Placeholder 2">
            <a:extLst>
              <a:ext uri="{FF2B5EF4-FFF2-40B4-BE49-F238E27FC236}">
                <a16:creationId xmlns:a16="http://schemas.microsoft.com/office/drawing/2014/main" id="{75AF0541-FB4B-EB73-F9DB-DA8F97412E97}"/>
              </a:ext>
            </a:extLst>
          </p:cNvPr>
          <p:cNvSpPr>
            <a:spLocks noGrp="1"/>
          </p:cNvSpPr>
          <p:nvPr>
            <p:ph idx="1"/>
          </p:nvPr>
        </p:nvSpPr>
        <p:spPr/>
        <p:txBody>
          <a:bodyPr>
            <a:normAutofit fontScale="85000" lnSpcReduction="20000"/>
          </a:bodyPr>
          <a:lstStyle/>
          <a:p>
            <a:r>
              <a:rPr lang="en-US" dirty="0"/>
              <a:t>the debugging collider box doesn’t seem accurate . . .</a:t>
            </a:r>
          </a:p>
          <a:p>
            <a:r>
              <a:rPr lang="en-US" dirty="0"/>
              <a:t>okay. The reason multiplying the position from origin by 0.5 got the debugging box to overlap with the sprite is because I think collision box gets translated both by its position and by the area2d position due to local coordinate frames</a:t>
            </a:r>
          </a:p>
          <a:p>
            <a:pPr lvl="1"/>
            <a:r>
              <a:rPr lang="en-US" dirty="0"/>
              <a:t>so, I can get the boxes to overlap now. But the mouse-area2d registration is still kaputt . . .</a:t>
            </a:r>
          </a:p>
          <a:p>
            <a:pPr lvl="1"/>
            <a:r>
              <a:rPr lang="en-US" dirty="0"/>
              <a:t>maybe it’s related to </a:t>
            </a:r>
            <a:r>
              <a:rPr lang="en-US" dirty="0" err="1"/>
              <a:t>get_global_mouse_position</a:t>
            </a:r>
            <a:r>
              <a:rPr lang="en-US" dirty="0"/>
              <a:t>() ?</a:t>
            </a:r>
          </a:p>
          <a:p>
            <a:pPr lvl="1"/>
            <a:r>
              <a:rPr lang="en-US" dirty="0"/>
              <a:t>eh, no. </a:t>
            </a:r>
            <a:r>
              <a:rPr lang="en-US" dirty="0" err="1"/>
              <a:t>sub_window.get_mouse_position</a:t>
            </a:r>
            <a:r>
              <a:rPr lang="en-US" dirty="0"/>
              <a:t>() was worse . . .</a:t>
            </a:r>
          </a:p>
          <a:p>
            <a:pPr lvl="1"/>
            <a:r>
              <a:rPr lang="en-US" dirty="0">
                <a:hlinkClick r:id="rId2"/>
              </a:rPr>
              <a:t>https://docs.godotengine.org/en/stable/tutorials/inputs/mouse_and_input_coordinates.html</a:t>
            </a:r>
            <a:endParaRPr lang="en-US" dirty="0"/>
          </a:p>
          <a:p>
            <a:pPr lvl="1"/>
            <a:r>
              <a:rPr lang="en-US" dirty="0"/>
              <a:t>I checked and </a:t>
            </a:r>
            <a:r>
              <a:rPr lang="en-US" dirty="0" err="1"/>
              <a:t>get_global_mouse_position</a:t>
            </a:r>
            <a:r>
              <a:rPr lang="en-US" dirty="0"/>
              <a:t>() returns the correct coordinates</a:t>
            </a:r>
          </a:p>
          <a:p>
            <a:r>
              <a:rPr lang="en-US" dirty="0"/>
              <a:t>Guess I’ll just not use collider </a:t>
            </a:r>
            <a:r>
              <a:rPr lang="en-US" dirty="0" err="1"/>
              <a:t>boxe</a:t>
            </a:r>
            <a:r>
              <a:rPr lang="en-US" dirty="0"/>
              <a:t> nodes and make my own with some boundary values and if-else if statements</a:t>
            </a:r>
          </a:p>
          <a:p>
            <a:pPr lvl="1"/>
            <a:r>
              <a:rPr lang="en-US" dirty="0">
                <a:hlinkClick r:id="rId3"/>
              </a:rPr>
              <a:t>https://forum.godotengine.org/t/get-global-mouse-position/37233</a:t>
            </a:r>
            <a:endParaRPr lang="en-US" dirty="0"/>
          </a:p>
          <a:p>
            <a:pPr lvl="1"/>
            <a:endParaRPr lang="en-US" dirty="0"/>
          </a:p>
        </p:txBody>
      </p:sp>
    </p:spTree>
    <p:extLst>
      <p:ext uri="{BB962C8B-B14F-4D97-AF65-F5344CB8AC3E}">
        <p14:creationId xmlns:p14="http://schemas.microsoft.com/office/powerpoint/2010/main" val="3062372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4800-D405-98ED-BED7-F6E45088E4E4}"/>
              </a:ext>
            </a:extLst>
          </p:cNvPr>
          <p:cNvSpPr>
            <a:spLocks noGrp="1"/>
          </p:cNvSpPr>
          <p:nvPr>
            <p:ph type="title"/>
          </p:nvPr>
        </p:nvSpPr>
        <p:spPr/>
        <p:txBody>
          <a:bodyPr/>
          <a:lstStyle/>
          <a:p>
            <a:r>
              <a:rPr lang="en-US" dirty="0"/>
              <a:t>troubleshooting my code</a:t>
            </a:r>
          </a:p>
        </p:txBody>
      </p:sp>
      <p:sp>
        <p:nvSpPr>
          <p:cNvPr id="3" name="Content Placeholder 2">
            <a:extLst>
              <a:ext uri="{FF2B5EF4-FFF2-40B4-BE49-F238E27FC236}">
                <a16:creationId xmlns:a16="http://schemas.microsoft.com/office/drawing/2014/main" id="{070C747E-A8AC-DA28-BF76-0B5CFB89A7F1}"/>
              </a:ext>
            </a:extLst>
          </p:cNvPr>
          <p:cNvSpPr>
            <a:spLocks noGrp="1"/>
          </p:cNvSpPr>
          <p:nvPr>
            <p:ph idx="1"/>
          </p:nvPr>
        </p:nvSpPr>
        <p:spPr/>
        <p:txBody>
          <a:bodyPr/>
          <a:lstStyle/>
          <a:p>
            <a:r>
              <a:rPr lang="en-US" dirty="0"/>
              <a:t>for some reason, when I click down, my mouse position jumps positions and no longer registers in my colliders</a:t>
            </a:r>
          </a:p>
          <a:p>
            <a:r>
              <a:rPr lang="en-US" dirty="0"/>
              <a:t>so, I’ll have to add debouncing.</a:t>
            </a:r>
          </a:p>
          <a:p>
            <a:r>
              <a:rPr lang="en-US" dirty="0">
                <a:hlinkClick r:id="rId2"/>
              </a:rPr>
              <a:t>https://github.com/godotengine/godot/issues/76599</a:t>
            </a:r>
            <a:endParaRPr lang="en-US" dirty="0"/>
          </a:p>
          <a:p>
            <a:pPr lvl="1"/>
            <a:r>
              <a:rPr lang="en-US" dirty="0"/>
              <a:t>ah hah!</a:t>
            </a:r>
          </a:p>
          <a:p>
            <a:pPr lvl="1"/>
            <a:r>
              <a:rPr lang="en-US" dirty="0" err="1"/>
              <a:t>DisplayServer.mouse_get_position</a:t>
            </a:r>
            <a:r>
              <a:rPr lang="en-US" dirty="0"/>
              <a:t>() is the right function for getting mouse coordinates . . .</a:t>
            </a:r>
          </a:p>
        </p:txBody>
      </p:sp>
    </p:spTree>
    <p:extLst>
      <p:ext uri="{BB962C8B-B14F-4D97-AF65-F5344CB8AC3E}">
        <p14:creationId xmlns:p14="http://schemas.microsoft.com/office/powerpoint/2010/main" val="7580262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3695D-304C-D836-C2FD-88D8DD9231E6}"/>
              </a:ext>
            </a:extLst>
          </p:cNvPr>
          <p:cNvSpPr>
            <a:spLocks noGrp="1"/>
          </p:cNvSpPr>
          <p:nvPr>
            <p:ph type="title"/>
          </p:nvPr>
        </p:nvSpPr>
        <p:spPr/>
        <p:txBody>
          <a:bodyPr/>
          <a:lstStyle/>
          <a:p>
            <a:r>
              <a:rPr lang="en-US" dirty="0"/>
              <a:t>Viewport not displaying again</a:t>
            </a:r>
          </a:p>
        </p:txBody>
      </p:sp>
      <p:sp>
        <p:nvSpPr>
          <p:cNvPr id="3" name="Content Placeholder 2">
            <a:extLst>
              <a:ext uri="{FF2B5EF4-FFF2-40B4-BE49-F238E27FC236}">
                <a16:creationId xmlns:a16="http://schemas.microsoft.com/office/drawing/2014/main" id="{7DFE9FA6-9C12-364F-1F37-96F6565C2411}"/>
              </a:ext>
            </a:extLst>
          </p:cNvPr>
          <p:cNvSpPr>
            <a:spLocks noGrp="1"/>
          </p:cNvSpPr>
          <p:nvPr>
            <p:ph idx="1"/>
          </p:nvPr>
        </p:nvSpPr>
        <p:spPr/>
        <p:txBody>
          <a:bodyPr>
            <a:normAutofit fontScale="92500" lnSpcReduction="20000"/>
          </a:bodyPr>
          <a:lstStyle/>
          <a:p>
            <a:r>
              <a:rPr lang="en-US" dirty="0">
                <a:hlinkClick r:id="rId2"/>
              </a:rPr>
              <a:t>https://www.reddit.com/r/godot/comments/12rqadk/godot_4_subviewport_not_displaying_with/</a:t>
            </a:r>
            <a:endParaRPr lang="en-US" dirty="0"/>
          </a:p>
          <a:p>
            <a:pPr lvl="1"/>
            <a:r>
              <a:rPr lang="en-US" dirty="0"/>
              <a:t>. . . tried some and they didn’t work</a:t>
            </a:r>
          </a:p>
          <a:p>
            <a:r>
              <a:rPr lang="en-US" dirty="0">
                <a:hlinkClick r:id="rId3"/>
              </a:rPr>
              <a:t>https://github.com/godotengine/godot/issues/67813</a:t>
            </a:r>
            <a:endParaRPr lang="en-US" dirty="0"/>
          </a:p>
          <a:p>
            <a:pPr lvl="1"/>
            <a:r>
              <a:rPr lang="en-US" dirty="0"/>
              <a:t>viewport update and clear settings didn’t change anything</a:t>
            </a:r>
          </a:p>
          <a:p>
            <a:r>
              <a:rPr lang="en-US" dirty="0">
                <a:hlinkClick r:id="rId4"/>
              </a:rPr>
              <a:t>https://github.com/godotengine/godot/issues/55471</a:t>
            </a:r>
            <a:endParaRPr lang="en-US" dirty="0"/>
          </a:p>
          <a:p>
            <a:pPr lvl="1"/>
            <a:r>
              <a:rPr lang="en-US" dirty="0"/>
              <a:t>try setting it in code?</a:t>
            </a:r>
          </a:p>
          <a:p>
            <a:pPr lvl="1"/>
            <a:r>
              <a:rPr lang="en-US" dirty="0">
                <a:hlinkClick r:id="rId5"/>
              </a:rPr>
              <a:t>https://docs.godotengine.org/en/stable/tutorials/rendering/viewports.html#viewport-container</a:t>
            </a:r>
            <a:endParaRPr lang="en-US" dirty="0"/>
          </a:p>
          <a:p>
            <a:pPr lvl="1"/>
            <a:r>
              <a:rPr lang="en-US" dirty="0"/>
              <a:t>didn’t work</a:t>
            </a:r>
          </a:p>
          <a:p>
            <a:pPr lvl="1"/>
            <a:r>
              <a:rPr lang="en-US" dirty="0"/>
              <a:t>Using a viewport container failed too.</a:t>
            </a:r>
          </a:p>
          <a:p>
            <a:r>
              <a:rPr lang="en-US" dirty="0"/>
              <a:t>Solved. The error was due to me changing Node to Node2D to support </a:t>
            </a:r>
            <a:r>
              <a:rPr lang="en-US" dirty="0" err="1"/>
              <a:t>global_get_mouse_position</a:t>
            </a:r>
            <a:r>
              <a:rPr lang="en-US" dirty="0"/>
              <a:t>(). Wow. So absurd.</a:t>
            </a:r>
          </a:p>
        </p:txBody>
      </p:sp>
    </p:spTree>
    <p:extLst>
      <p:ext uri="{BB962C8B-B14F-4D97-AF65-F5344CB8AC3E}">
        <p14:creationId xmlns:p14="http://schemas.microsoft.com/office/powerpoint/2010/main" val="1348014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D2AE9-4B62-BDD8-B2D5-69B1F1817955}"/>
              </a:ext>
            </a:extLst>
          </p:cNvPr>
          <p:cNvSpPr>
            <a:spLocks noGrp="1"/>
          </p:cNvSpPr>
          <p:nvPr>
            <p:ph type="title"/>
          </p:nvPr>
        </p:nvSpPr>
        <p:spPr/>
        <p:txBody>
          <a:bodyPr/>
          <a:lstStyle/>
          <a:p>
            <a:r>
              <a:rPr lang="en-US" dirty="0"/>
              <a:t>Getting window positions</a:t>
            </a:r>
          </a:p>
        </p:txBody>
      </p:sp>
      <p:sp>
        <p:nvSpPr>
          <p:cNvPr id="3" name="Content Placeholder 2">
            <a:extLst>
              <a:ext uri="{FF2B5EF4-FFF2-40B4-BE49-F238E27FC236}">
                <a16:creationId xmlns:a16="http://schemas.microsoft.com/office/drawing/2014/main" id="{9829DDAF-FE0F-453F-3EC4-F9EC9E01CD74}"/>
              </a:ext>
            </a:extLst>
          </p:cNvPr>
          <p:cNvSpPr>
            <a:spLocks noGrp="1"/>
          </p:cNvSpPr>
          <p:nvPr>
            <p:ph idx="1"/>
          </p:nvPr>
        </p:nvSpPr>
        <p:spPr/>
        <p:txBody>
          <a:bodyPr/>
          <a:lstStyle/>
          <a:p>
            <a:r>
              <a:rPr lang="en-US" dirty="0"/>
              <a:t>C# can work use user32.dll</a:t>
            </a:r>
          </a:p>
          <a:p>
            <a:pPr lvl="1"/>
            <a:r>
              <a:rPr lang="en-US" dirty="0">
                <a:hlinkClick r:id="rId2"/>
              </a:rPr>
              <a:t>https://stackoverflow.com/questions/5878963/getting-active-window-coordinates-and-height-width-in-c-sharp</a:t>
            </a:r>
            <a:endParaRPr lang="en-US" dirty="0"/>
          </a:p>
          <a:p>
            <a:r>
              <a:rPr lang="en-US" dirty="0" err="1"/>
              <a:t>c++</a:t>
            </a:r>
            <a:r>
              <a:rPr lang="en-US" dirty="0"/>
              <a:t> has </a:t>
            </a:r>
            <a:r>
              <a:rPr lang="en-US" dirty="0" err="1"/>
              <a:t>winuser.h</a:t>
            </a:r>
            <a:endParaRPr lang="en-US" dirty="0"/>
          </a:p>
          <a:p>
            <a:pPr lvl="1"/>
            <a:r>
              <a:rPr lang="en-US" dirty="0"/>
              <a:t>setting up </a:t>
            </a:r>
            <a:r>
              <a:rPr lang="en-US" dirty="0" err="1"/>
              <a:t>c++</a:t>
            </a:r>
            <a:r>
              <a:rPr lang="en-US" dirty="0"/>
              <a:t> with Godot . . . is not something I want to try in 2 hours</a:t>
            </a:r>
          </a:p>
          <a:p>
            <a:pPr lvl="1"/>
            <a:r>
              <a:rPr lang="en-US" dirty="0">
                <a:hlinkClick r:id="rId3"/>
              </a:rPr>
              <a:t>https://docs.godotengine.org/en/stable/tutorials/scripting/gdextension/gdextension_cpp_example.html</a:t>
            </a:r>
            <a:endParaRPr lang="en-US" dirty="0"/>
          </a:p>
          <a:p>
            <a:r>
              <a:rPr lang="en-US" dirty="0">
                <a:hlinkClick r:id="rId4"/>
              </a:rPr>
              <a:t>https://learn.microsoft.com/en-us/dotnet/csharp/fundamentals/program-structure/</a:t>
            </a:r>
            <a:endParaRPr lang="en-US" dirty="0"/>
          </a:p>
          <a:p>
            <a:pPr lvl="1"/>
            <a:r>
              <a:rPr lang="en-US" dirty="0"/>
              <a:t>so I’m not completely lost</a:t>
            </a:r>
          </a:p>
        </p:txBody>
      </p:sp>
    </p:spTree>
    <p:extLst>
      <p:ext uri="{BB962C8B-B14F-4D97-AF65-F5344CB8AC3E}">
        <p14:creationId xmlns:p14="http://schemas.microsoft.com/office/powerpoint/2010/main" val="416344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6B9D-9B39-A13E-5E10-6D9474B4A919}"/>
              </a:ext>
            </a:extLst>
          </p:cNvPr>
          <p:cNvSpPr>
            <a:spLocks noGrp="1"/>
          </p:cNvSpPr>
          <p:nvPr>
            <p:ph type="title"/>
          </p:nvPr>
        </p:nvSpPr>
        <p:spPr/>
        <p:txBody>
          <a:bodyPr/>
          <a:lstStyle/>
          <a:p>
            <a:r>
              <a:rPr lang="en-US" dirty="0"/>
              <a:t>So, I asked Copilot for help with the Win32.dll stuff</a:t>
            </a:r>
          </a:p>
        </p:txBody>
      </p:sp>
      <p:sp>
        <p:nvSpPr>
          <p:cNvPr id="3" name="Content Placeholder 2">
            <a:extLst>
              <a:ext uri="{FF2B5EF4-FFF2-40B4-BE49-F238E27FC236}">
                <a16:creationId xmlns:a16="http://schemas.microsoft.com/office/drawing/2014/main" id="{0DED054B-BBE7-EBA0-C72D-8A92DC1C6E44}"/>
              </a:ext>
            </a:extLst>
          </p:cNvPr>
          <p:cNvSpPr>
            <a:spLocks noGrp="1"/>
          </p:cNvSpPr>
          <p:nvPr>
            <p:ph idx="1"/>
          </p:nvPr>
        </p:nvSpPr>
        <p:spPr/>
        <p:txBody>
          <a:bodyPr/>
          <a:lstStyle/>
          <a:p>
            <a:r>
              <a:rPr lang="en-US"/>
              <a:t>It fixed all the issues I had first try.</a:t>
            </a:r>
          </a:p>
          <a:p>
            <a:endParaRPr lang="en-US" dirty="0"/>
          </a:p>
        </p:txBody>
      </p:sp>
      <p:pic>
        <p:nvPicPr>
          <p:cNvPr id="5" name="Picture 4">
            <a:extLst>
              <a:ext uri="{FF2B5EF4-FFF2-40B4-BE49-F238E27FC236}">
                <a16:creationId xmlns:a16="http://schemas.microsoft.com/office/drawing/2014/main" id="{7E555BCE-CFB5-E839-C41C-7E99A6434B66}"/>
              </a:ext>
            </a:extLst>
          </p:cNvPr>
          <p:cNvPicPr>
            <a:picLocks noChangeAspect="1"/>
          </p:cNvPicPr>
          <p:nvPr/>
        </p:nvPicPr>
        <p:blipFill>
          <a:blip r:embed="rId2"/>
          <a:stretch>
            <a:fillRect/>
          </a:stretch>
        </p:blipFill>
        <p:spPr>
          <a:xfrm>
            <a:off x="2109231" y="2485837"/>
            <a:ext cx="7973538" cy="2686425"/>
          </a:xfrm>
          <a:prstGeom prst="rect">
            <a:avLst/>
          </a:prstGeom>
        </p:spPr>
      </p:pic>
    </p:spTree>
    <p:extLst>
      <p:ext uri="{BB962C8B-B14F-4D97-AF65-F5344CB8AC3E}">
        <p14:creationId xmlns:p14="http://schemas.microsoft.com/office/powerpoint/2010/main" val="1662922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4092E-0ABC-A111-CA26-3224B86CC8C4}"/>
              </a:ext>
            </a:extLst>
          </p:cNvPr>
          <p:cNvSpPr>
            <a:spLocks noGrp="1"/>
          </p:cNvSpPr>
          <p:nvPr>
            <p:ph type="title"/>
          </p:nvPr>
        </p:nvSpPr>
        <p:spPr/>
        <p:txBody>
          <a:bodyPr>
            <a:normAutofit/>
          </a:bodyPr>
          <a:lstStyle/>
          <a:p>
            <a:r>
              <a:rPr lang="en-US" dirty="0"/>
              <a:t>Adding a signal to send information from the AI script</a:t>
            </a:r>
          </a:p>
        </p:txBody>
      </p:sp>
      <p:sp>
        <p:nvSpPr>
          <p:cNvPr id="3" name="Content Placeholder 2">
            <a:extLst>
              <a:ext uri="{FF2B5EF4-FFF2-40B4-BE49-F238E27FC236}">
                <a16:creationId xmlns:a16="http://schemas.microsoft.com/office/drawing/2014/main" id="{30AAAF03-1807-1D47-E1B1-7AEB38CD4BA5}"/>
              </a:ext>
            </a:extLst>
          </p:cNvPr>
          <p:cNvSpPr>
            <a:spLocks noGrp="1"/>
          </p:cNvSpPr>
          <p:nvPr>
            <p:ph idx="1"/>
          </p:nvPr>
        </p:nvSpPr>
        <p:spPr/>
        <p:txBody>
          <a:bodyPr/>
          <a:lstStyle/>
          <a:p>
            <a:r>
              <a:rPr lang="en-US" dirty="0">
                <a:hlinkClick r:id="rId2"/>
              </a:rPr>
              <a:t>https://docs.godotengine.org/en/stable/getting_started/step_by_step/signals.html</a:t>
            </a:r>
            <a:endParaRPr lang="en-US" dirty="0"/>
          </a:p>
          <a:p>
            <a:r>
              <a:rPr lang="en-US" dirty="0"/>
              <a:t>basically copied the docs code</a:t>
            </a:r>
          </a:p>
          <a:p>
            <a:r>
              <a:rPr lang="en-US" dirty="0"/>
              <a:t>the signal name is “</a:t>
            </a:r>
            <a:r>
              <a:rPr lang="en-US" dirty="0" err="1"/>
              <a:t>signal_name</a:t>
            </a:r>
            <a:r>
              <a:rPr lang="en-US" dirty="0"/>
              <a:t>” + “</a:t>
            </a:r>
            <a:r>
              <a:rPr lang="en-US" dirty="0" err="1"/>
              <a:t>EventHandler</a:t>
            </a:r>
            <a:r>
              <a:rPr lang="en-US" dirty="0"/>
              <a:t>”</a:t>
            </a:r>
          </a:p>
          <a:p>
            <a:r>
              <a:rPr lang="en-US" dirty="0"/>
              <a:t>and it’s emitted by calling </a:t>
            </a:r>
            <a:r>
              <a:rPr lang="en-US" dirty="0" err="1"/>
              <a:t>EmitSignal</a:t>
            </a:r>
            <a:r>
              <a:rPr lang="en-US" dirty="0"/>
              <a:t>(</a:t>
            </a:r>
            <a:r>
              <a:rPr lang="en-US" dirty="0" err="1"/>
              <a:t>SignalName.signal_name</a:t>
            </a:r>
            <a:r>
              <a:rPr lang="en-US" dirty="0"/>
              <a:t>)</a:t>
            </a:r>
          </a:p>
          <a:p>
            <a:r>
              <a:rPr lang="en-US" dirty="0"/>
              <a:t>yeah, strange. But I think it works! I mean, at least it built . . .</a:t>
            </a:r>
          </a:p>
        </p:txBody>
      </p:sp>
    </p:spTree>
    <p:extLst>
      <p:ext uri="{BB962C8B-B14F-4D97-AF65-F5344CB8AC3E}">
        <p14:creationId xmlns:p14="http://schemas.microsoft.com/office/powerpoint/2010/main" val="229874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E9AE66-1DD3-9DDA-6723-F895F54F34C5}"/>
              </a:ext>
            </a:extLst>
          </p:cNvPr>
          <p:cNvSpPr>
            <a:spLocks noGrp="1"/>
          </p:cNvSpPr>
          <p:nvPr>
            <p:ph type="title"/>
          </p:nvPr>
        </p:nvSpPr>
        <p:spPr/>
        <p:txBody>
          <a:bodyPr/>
          <a:lstStyle/>
          <a:p>
            <a:r>
              <a:rPr lang="en-US" dirty="0"/>
              <a:t>Scene Diagram</a:t>
            </a:r>
          </a:p>
        </p:txBody>
      </p:sp>
      <p:sp>
        <p:nvSpPr>
          <p:cNvPr id="5" name="Rectangle 4">
            <a:extLst>
              <a:ext uri="{FF2B5EF4-FFF2-40B4-BE49-F238E27FC236}">
                <a16:creationId xmlns:a16="http://schemas.microsoft.com/office/drawing/2014/main" id="{C3BCC7AC-1CC6-C31B-49D9-99ED4AA42CB8}"/>
              </a:ext>
            </a:extLst>
          </p:cNvPr>
          <p:cNvSpPr/>
          <p:nvPr/>
        </p:nvSpPr>
        <p:spPr>
          <a:xfrm>
            <a:off x="4752975" y="5591175"/>
            <a:ext cx="2686050" cy="10763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Game Scene</a:t>
            </a:r>
          </a:p>
        </p:txBody>
      </p:sp>
      <p:sp>
        <p:nvSpPr>
          <p:cNvPr id="7" name="Rectangle 6">
            <a:extLst>
              <a:ext uri="{FF2B5EF4-FFF2-40B4-BE49-F238E27FC236}">
                <a16:creationId xmlns:a16="http://schemas.microsoft.com/office/drawing/2014/main" id="{56F51EBC-C951-2751-3682-5D9E968B1779}"/>
              </a:ext>
            </a:extLst>
          </p:cNvPr>
          <p:cNvSpPr/>
          <p:nvPr/>
        </p:nvSpPr>
        <p:spPr>
          <a:xfrm>
            <a:off x="809625" y="4919662"/>
            <a:ext cx="2686050" cy="10906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Desktop Mate</a:t>
            </a:r>
          </a:p>
        </p:txBody>
      </p:sp>
      <p:sp>
        <p:nvSpPr>
          <p:cNvPr id="8" name="Rectangle 7">
            <a:extLst>
              <a:ext uri="{FF2B5EF4-FFF2-40B4-BE49-F238E27FC236}">
                <a16:creationId xmlns:a16="http://schemas.microsoft.com/office/drawing/2014/main" id="{D0078EEC-561D-4624-5CAB-9D3061BEB252}"/>
              </a:ext>
            </a:extLst>
          </p:cNvPr>
          <p:cNvSpPr/>
          <p:nvPr/>
        </p:nvSpPr>
        <p:spPr>
          <a:xfrm>
            <a:off x="9086850" y="4891086"/>
            <a:ext cx="2686050" cy="10572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UI</a:t>
            </a:r>
          </a:p>
        </p:txBody>
      </p:sp>
      <p:sp>
        <p:nvSpPr>
          <p:cNvPr id="9" name="Rectangle 8">
            <a:extLst>
              <a:ext uri="{FF2B5EF4-FFF2-40B4-BE49-F238E27FC236}">
                <a16:creationId xmlns:a16="http://schemas.microsoft.com/office/drawing/2014/main" id="{7179A748-BEDF-EA87-2A37-9B7F74D385C3}"/>
              </a:ext>
            </a:extLst>
          </p:cNvPr>
          <p:cNvSpPr/>
          <p:nvPr/>
        </p:nvSpPr>
        <p:spPr>
          <a:xfrm>
            <a:off x="4752975" y="4100512"/>
            <a:ext cx="2686050" cy="1209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Environment</a:t>
            </a:r>
          </a:p>
        </p:txBody>
      </p:sp>
      <p:sp>
        <p:nvSpPr>
          <p:cNvPr id="11" name="Rectangle 10">
            <a:extLst>
              <a:ext uri="{FF2B5EF4-FFF2-40B4-BE49-F238E27FC236}">
                <a16:creationId xmlns:a16="http://schemas.microsoft.com/office/drawing/2014/main" id="{031287DE-193D-3D70-1E0B-92C76DCB6494}"/>
              </a:ext>
            </a:extLst>
          </p:cNvPr>
          <p:cNvSpPr/>
          <p:nvPr/>
        </p:nvSpPr>
        <p:spPr>
          <a:xfrm>
            <a:off x="152401" y="1462089"/>
            <a:ext cx="119062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Health</a:t>
            </a:r>
          </a:p>
        </p:txBody>
      </p:sp>
      <p:sp>
        <p:nvSpPr>
          <p:cNvPr id="12" name="Rectangle 11">
            <a:extLst>
              <a:ext uri="{FF2B5EF4-FFF2-40B4-BE49-F238E27FC236}">
                <a16:creationId xmlns:a16="http://schemas.microsoft.com/office/drawing/2014/main" id="{245C025A-FC20-1950-EC9A-952D5D5036B6}"/>
              </a:ext>
            </a:extLst>
          </p:cNvPr>
          <p:cNvSpPr/>
          <p:nvPr/>
        </p:nvSpPr>
        <p:spPr>
          <a:xfrm>
            <a:off x="1733550" y="1518047"/>
            <a:ext cx="132397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Happiness</a:t>
            </a:r>
          </a:p>
        </p:txBody>
      </p:sp>
      <p:sp>
        <p:nvSpPr>
          <p:cNvPr id="13" name="Rectangle 12">
            <a:extLst>
              <a:ext uri="{FF2B5EF4-FFF2-40B4-BE49-F238E27FC236}">
                <a16:creationId xmlns:a16="http://schemas.microsoft.com/office/drawing/2014/main" id="{37D3D7EF-4046-D6D3-F0D1-4FCF0B1C2B3C}"/>
              </a:ext>
            </a:extLst>
          </p:cNvPr>
          <p:cNvSpPr/>
          <p:nvPr/>
        </p:nvSpPr>
        <p:spPr>
          <a:xfrm>
            <a:off x="133348" y="2431257"/>
            <a:ext cx="124777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Thirst</a:t>
            </a:r>
          </a:p>
        </p:txBody>
      </p:sp>
      <p:sp>
        <p:nvSpPr>
          <p:cNvPr id="14" name="Rectangle 13">
            <a:extLst>
              <a:ext uri="{FF2B5EF4-FFF2-40B4-BE49-F238E27FC236}">
                <a16:creationId xmlns:a16="http://schemas.microsoft.com/office/drawing/2014/main" id="{CE209B54-6DDF-AE15-FB26-6C2F525CA704}"/>
              </a:ext>
            </a:extLst>
          </p:cNvPr>
          <p:cNvSpPr/>
          <p:nvPr/>
        </p:nvSpPr>
        <p:spPr>
          <a:xfrm>
            <a:off x="1733550" y="2431257"/>
            <a:ext cx="124777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Satiety</a:t>
            </a:r>
          </a:p>
        </p:txBody>
      </p:sp>
      <p:sp>
        <p:nvSpPr>
          <p:cNvPr id="15" name="Rectangle 14">
            <a:extLst>
              <a:ext uri="{FF2B5EF4-FFF2-40B4-BE49-F238E27FC236}">
                <a16:creationId xmlns:a16="http://schemas.microsoft.com/office/drawing/2014/main" id="{24280C18-988B-0EC1-E384-FE905E6009B2}"/>
              </a:ext>
            </a:extLst>
          </p:cNvPr>
          <p:cNvSpPr/>
          <p:nvPr/>
        </p:nvSpPr>
        <p:spPr>
          <a:xfrm>
            <a:off x="4181476" y="1635919"/>
            <a:ext cx="1323975"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Food</a:t>
            </a:r>
          </a:p>
        </p:txBody>
      </p:sp>
      <p:sp>
        <p:nvSpPr>
          <p:cNvPr id="16" name="Rectangle 15">
            <a:extLst>
              <a:ext uri="{FF2B5EF4-FFF2-40B4-BE49-F238E27FC236}">
                <a16:creationId xmlns:a16="http://schemas.microsoft.com/office/drawing/2014/main" id="{C1C9EF12-9C29-8D28-FEF8-5417AABA9B5A}"/>
              </a:ext>
            </a:extLst>
          </p:cNvPr>
          <p:cNvSpPr/>
          <p:nvPr/>
        </p:nvSpPr>
        <p:spPr>
          <a:xfrm>
            <a:off x="5667376" y="1619250"/>
            <a:ext cx="1181100"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Water</a:t>
            </a:r>
          </a:p>
        </p:txBody>
      </p:sp>
      <p:sp>
        <p:nvSpPr>
          <p:cNvPr id="17" name="Rectangle 16">
            <a:extLst>
              <a:ext uri="{FF2B5EF4-FFF2-40B4-BE49-F238E27FC236}">
                <a16:creationId xmlns:a16="http://schemas.microsoft.com/office/drawing/2014/main" id="{B93FDE1A-6CFB-F756-35F0-768E78D034F1}"/>
              </a:ext>
            </a:extLst>
          </p:cNvPr>
          <p:cNvSpPr/>
          <p:nvPr/>
        </p:nvSpPr>
        <p:spPr>
          <a:xfrm>
            <a:off x="4181476" y="2828926"/>
            <a:ext cx="132397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Books</a:t>
            </a:r>
          </a:p>
        </p:txBody>
      </p:sp>
      <p:sp>
        <p:nvSpPr>
          <p:cNvPr id="19" name="Rectangle 18">
            <a:extLst>
              <a:ext uri="{FF2B5EF4-FFF2-40B4-BE49-F238E27FC236}">
                <a16:creationId xmlns:a16="http://schemas.microsoft.com/office/drawing/2014/main" id="{1DF59E73-C3B0-79AB-A58D-1501E97B8788}"/>
              </a:ext>
            </a:extLst>
          </p:cNvPr>
          <p:cNvSpPr/>
          <p:nvPr/>
        </p:nvSpPr>
        <p:spPr>
          <a:xfrm>
            <a:off x="5667376" y="2793207"/>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Gym</a:t>
            </a:r>
          </a:p>
        </p:txBody>
      </p:sp>
      <p:sp>
        <p:nvSpPr>
          <p:cNvPr id="20" name="Rectangle 19">
            <a:extLst>
              <a:ext uri="{FF2B5EF4-FFF2-40B4-BE49-F238E27FC236}">
                <a16:creationId xmlns:a16="http://schemas.microsoft.com/office/drawing/2014/main" id="{E1B03F15-6112-0287-BB80-CF387084AC65}"/>
              </a:ext>
            </a:extLst>
          </p:cNvPr>
          <p:cNvSpPr/>
          <p:nvPr/>
        </p:nvSpPr>
        <p:spPr>
          <a:xfrm>
            <a:off x="7086600" y="2793207"/>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Sports</a:t>
            </a:r>
          </a:p>
        </p:txBody>
      </p:sp>
      <p:sp>
        <p:nvSpPr>
          <p:cNvPr id="21" name="Rectangle 20">
            <a:extLst>
              <a:ext uri="{FF2B5EF4-FFF2-40B4-BE49-F238E27FC236}">
                <a16:creationId xmlns:a16="http://schemas.microsoft.com/office/drawing/2014/main" id="{F9AA0B38-04DF-F1C7-3FFD-3B031952F579}"/>
              </a:ext>
            </a:extLst>
          </p:cNvPr>
          <p:cNvSpPr/>
          <p:nvPr/>
        </p:nvSpPr>
        <p:spPr>
          <a:xfrm>
            <a:off x="7086600" y="1619250"/>
            <a:ext cx="1181099" cy="8120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Bed</a:t>
            </a:r>
          </a:p>
        </p:txBody>
      </p:sp>
      <p:sp>
        <p:nvSpPr>
          <p:cNvPr id="22" name="Rectangle 21">
            <a:extLst>
              <a:ext uri="{FF2B5EF4-FFF2-40B4-BE49-F238E27FC236}">
                <a16:creationId xmlns:a16="http://schemas.microsoft.com/office/drawing/2014/main" id="{4DB76ED8-8614-32CD-D4AE-AD3456B759A1}"/>
              </a:ext>
            </a:extLst>
          </p:cNvPr>
          <p:cNvSpPr/>
          <p:nvPr/>
        </p:nvSpPr>
        <p:spPr>
          <a:xfrm>
            <a:off x="9086850" y="3704031"/>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Settings</a:t>
            </a:r>
          </a:p>
        </p:txBody>
      </p:sp>
      <p:sp>
        <p:nvSpPr>
          <p:cNvPr id="23" name="Rectangle 22">
            <a:extLst>
              <a:ext uri="{FF2B5EF4-FFF2-40B4-BE49-F238E27FC236}">
                <a16:creationId xmlns:a16="http://schemas.microsoft.com/office/drawing/2014/main" id="{23F0EAD2-B127-6E4F-CA23-6719337C9964}"/>
              </a:ext>
            </a:extLst>
          </p:cNvPr>
          <p:cNvSpPr/>
          <p:nvPr/>
        </p:nvSpPr>
        <p:spPr>
          <a:xfrm>
            <a:off x="10606089" y="2628900"/>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Actions</a:t>
            </a:r>
          </a:p>
        </p:txBody>
      </p:sp>
      <p:sp>
        <p:nvSpPr>
          <p:cNvPr id="24" name="Rectangle 23">
            <a:extLst>
              <a:ext uri="{FF2B5EF4-FFF2-40B4-BE49-F238E27FC236}">
                <a16:creationId xmlns:a16="http://schemas.microsoft.com/office/drawing/2014/main" id="{A77972CC-609A-2788-A5FE-D77385FFAD4D}"/>
              </a:ext>
            </a:extLst>
          </p:cNvPr>
          <p:cNvSpPr/>
          <p:nvPr/>
        </p:nvSpPr>
        <p:spPr>
          <a:xfrm>
            <a:off x="10606089" y="3702843"/>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Status</a:t>
            </a:r>
          </a:p>
        </p:txBody>
      </p:sp>
      <p:sp>
        <p:nvSpPr>
          <p:cNvPr id="25" name="Rectangle 24">
            <a:extLst>
              <a:ext uri="{FF2B5EF4-FFF2-40B4-BE49-F238E27FC236}">
                <a16:creationId xmlns:a16="http://schemas.microsoft.com/office/drawing/2014/main" id="{6BEADFE1-3B78-28CC-7969-7C29A4106FE3}"/>
              </a:ext>
            </a:extLst>
          </p:cNvPr>
          <p:cNvSpPr/>
          <p:nvPr/>
        </p:nvSpPr>
        <p:spPr>
          <a:xfrm>
            <a:off x="142876" y="3346846"/>
            <a:ext cx="1247775" cy="8096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Affection</a:t>
            </a:r>
          </a:p>
        </p:txBody>
      </p:sp>
      <p:sp>
        <p:nvSpPr>
          <p:cNvPr id="26" name="Rectangle 25">
            <a:extLst>
              <a:ext uri="{FF2B5EF4-FFF2-40B4-BE49-F238E27FC236}">
                <a16:creationId xmlns:a16="http://schemas.microsoft.com/office/drawing/2014/main" id="{68247374-3CC5-39D3-1494-A2875DFEEF8C}"/>
              </a:ext>
            </a:extLst>
          </p:cNvPr>
          <p:cNvSpPr/>
          <p:nvPr/>
        </p:nvSpPr>
        <p:spPr>
          <a:xfrm>
            <a:off x="1719264" y="3374232"/>
            <a:ext cx="1504950" cy="754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Cleanliness, Excretion</a:t>
            </a:r>
          </a:p>
        </p:txBody>
      </p:sp>
      <p:sp>
        <p:nvSpPr>
          <p:cNvPr id="27" name="Rectangle 26">
            <a:extLst>
              <a:ext uri="{FF2B5EF4-FFF2-40B4-BE49-F238E27FC236}">
                <a16:creationId xmlns:a16="http://schemas.microsoft.com/office/drawing/2014/main" id="{F1336368-E048-0574-A73A-4FEE60BE90B8}"/>
              </a:ext>
            </a:extLst>
          </p:cNvPr>
          <p:cNvSpPr/>
          <p:nvPr/>
        </p:nvSpPr>
        <p:spPr>
          <a:xfrm>
            <a:off x="5667376" y="647700"/>
            <a:ext cx="1181099" cy="7953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Bathroom</a:t>
            </a:r>
          </a:p>
        </p:txBody>
      </p:sp>
      <p:sp>
        <p:nvSpPr>
          <p:cNvPr id="28" name="Rectangle 27">
            <a:extLst>
              <a:ext uri="{FF2B5EF4-FFF2-40B4-BE49-F238E27FC236}">
                <a16:creationId xmlns:a16="http://schemas.microsoft.com/office/drawing/2014/main" id="{565A4857-6F3E-54C8-C045-FCEF504591C4}"/>
              </a:ext>
            </a:extLst>
          </p:cNvPr>
          <p:cNvSpPr/>
          <p:nvPr/>
        </p:nvSpPr>
        <p:spPr>
          <a:xfrm>
            <a:off x="9086850" y="2628900"/>
            <a:ext cx="1181099" cy="8524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Pause Signal</a:t>
            </a:r>
          </a:p>
        </p:txBody>
      </p:sp>
      <p:sp>
        <p:nvSpPr>
          <p:cNvPr id="29" name="Rectangle 28">
            <a:extLst>
              <a:ext uri="{FF2B5EF4-FFF2-40B4-BE49-F238E27FC236}">
                <a16:creationId xmlns:a16="http://schemas.microsoft.com/office/drawing/2014/main" id="{2346EF92-D534-7AC7-A126-B2FEB563DAFD}"/>
              </a:ext>
            </a:extLst>
          </p:cNvPr>
          <p:cNvSpPr/>
          <p:nvPr/>
        </p:nvSpPr>
        <p:spPr>
          <a:xfrm>
            <a:off x="152401" y="4324350"/>
            <a:ext cx="1247775" cy="514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a:t>
            </a:r>
          </a:p>
        </p:txBody>
      </p:sp>
      <p:sp>
        <p:nvSpPr>
          <p:cNvPr id="30" name="Rectangle 29">
            <a:extLst>
              <a:ext uri="{FF2B5EF4-FFF2-40B4-BE49-F238E27FC236}">
                <a16:creationId xmlns:a16="http://schemas.microsoft.com/office/drawing/2014/main" id="{A604E29F-8349-3DE4-D567-254F4B6B61D9}"/>
              </a:ext>
            </a:extLst>
          </p:cNvPr>
          <p:cNvSpPr/>
          <p:nvPr/>
        </p:nvSpPr>
        <p:spPr>
          <a:xfrm>
            <a:off x="1800225" y="4324350"/>
            <a:ext cx="1423989" cy="5143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Animations</a:t>
            </a:r>
          </a:p>
        </p:txBody>
      </p:sp>
    </p:spTree>
    <p:extLst>
      <p:ext uri="{BB962C8B-B14F-4D97-AF65-F5344CB8AC3E}">
        <p14:creationId xmlns:p14="http://schemas.microsoft.com/office/powerpoint/2010/main" val="2997436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8946-E132-3344-4DC2-1C4C0B54A3ED}"/>
              </a:ext>
            </a:extLst>
          </p:cNvPr>
          <p:cNvSpPr>
            <a:spLocks noGrp="1"/>
          </p:cNvSpPr>
          <p:nvPr>
            <p:ph type="title"/>
          </p:nvPr>
        </p:nvSpPr>
        <p:spPr/>
        <p:txBody>
          <a:bodyPr/>
          <a:lstStyle/>
          <a:p>
            <a:r>
              <a:rPr lang="en-US" dirty="0"/>
              <a:t>Not sure how to interact with the foreground window</a:t>
            </a:r>
          </a:p>
        </p:txBody>
      </p:sp>
      <p:sp>
        <p:nvSpPr>
          <p:cNvPr id="3" name="Content Placeholder 2">
            <a:extLst>
              <a:ext uri="{FF2B5EF4-FFF2-40B4-BE49-F238E27FC236}">
                <a16:creationId xmlns:a16="http://schemas.microsoft.com/office/drawing/2014/main" id="{B12D16C4-F4AF-AEC9-3606-AB28F3FD4836}"/>
              </a:ext>
            </a:extLst>
          </p:cNvPr>
          <p:cNvSpPr>
            <a:spLocks noGrp="1"/>
          </p:cNvSpPr>
          <p:nvPr>
            <p:ph idx="1"/>
          </p:nvPr>
        </p:nvSpPr>
        <p:spPr/>
        <p:txBody>
          <a:bodyPr/>
          <a:lstStyle/>
          <a:p>
            <a:r>
              <a:rPr lang="en-US" dirty="0"/>
              <a:t>Rigid bodies can only be controlled by forces . . .</a:t>
            </a:r>
          </a:p>
          <a:p>
            <a:r>
              <a:rPr lang="en-US" dirty="0"/>
              <a:t>Placing a Rigid body as a parent of a sprite2d accepting textures from a </a:t>
            </a:r>
            <a:r>
              <a:rPr lang="en-US" dirty="0" err="1"/>
              <a:t>subviewport</a:t>
            </a:r>
            <a:r>
              <a:rPr lang="en-US" dirty="0"/>
              <a:t> seems to kill the </a:t>
            </a:r>
            <a:r>
              <a:rPr lang="en-US" dirty="0" err="1"/>
              <a:t>subviewport</a:t>
            </a:r>
            <a:r>
              <a:rPr lang="en-US" dirty="0"/>
              <a:t> rendering</a:t>
            </a:r>
          </a:p>
          <a:p>
            <a:r>
              <a:rPr lang="en-US" dirty="0"/>
              <a:t>I think the best solution is to pretend to have gravity by mimicking gravity . . . at most you can toss a player-body2d in?</a:t>
            </a:r>
          </a:p>
        </p:txBody>
      </p:sp>
    </p:spTree>
    <p:extLst>
      <p:ext uri="{BB962C8B-B14F-4D97-AF65-F5344CB8AC3E}">
        <p14:creationId xmlns:p14="http://schemas.microsoft.com/office/powerpoint/2010/main" val="270119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5B62-80F1-4256-CA30-3B807AB4AB1F}"/>
              </a:ext>
            </a:extLst>
          </p:cNvPr>
          <p:cNvSpPr>
            <a:spLocks noGrp="1"/>
          </p:cNvSpPr>
          <p:nvPr>
            <p:ph type="title"/>
          </p:nvPr>
        </p:nvSpPr>
        <p:spPr/>
        <p:txBody>
          <a:bodyPr/>
          <a:lstStyle/>
          <a:p>
            <a:r>
              <a:rPr lang="en-US" dirty="0"/>
              <a:t>Godot Addons</a:t>
            </a:r>
          </a:p>
        </p:txBody>
      </p:sp>
      <p:sp>
        <p:nvSpPr>
          <p:cNvPr id="3" name="Content Placeholder 2">
            <a:extLst>
              <a:ext uri="{FF2B5EF4-FFF2-40B4-BE49-F238E27FC236}">
                <a16:creationId xmlns:a16="http://schemas.microsoft.com/office/drawing/2014/main" id="{15D43D95-ACD0-4827-A7EB-BF4D9B20AE41}"/>
              </a:ext>
            </a:extLst>
          </p:cNvPr>
          <p:cNvSpPr>
            <a:spLocks noGrp="1"/>
          </p:cNvSpPr>
          <p:nvPr>
            <p:ph idx="1"/>
          </p:nvPr>
        </p:nvSpPr>
        <p:spPr/>
        <p:txBody>
          <a:bodyPr/>
          <a:lstStyle/>
          <a:p>
            <a:r>
              <a:rPr lang="en-US" dirty="0"/>
              <a:t>Make a project</a:t>
            </a:r>
          </a:p>
          <a:p>
            <a:r>
              <a:rPr lang="en-US" dirty="0"/>
              <a:t>Copy the assets folder into the project folder</a:t>
            </a:r>
          </a:p>
          <a:p>
            <a:r>
              <a:rPr lang="en-US" dirty="0"/>
              <a:t>enable the plugins in the project settings</a:t>
            </a:r>
          </a:p>
          <a:p>
            <a:r>
              <a:rPr lang="en-US" dirty="0">
                <a:hlinkClick r:id="rId2"/>
              </a:rPr>
              <a:t>https://docs.godotengine.org/en/stable/tutorials/plugins/editor/installing_plugins.html</a:t>
            </a:r>
            <a:endParaRPr lang="en-US" dirty="0"/>
          </a:p>
          <a:p>
            <a:endParaRPr lang="en-US" dirty="0"/>
          </a:p>
        </p:txBody>
      </p:sp>
    </p:spTree>
    <p:extLst>
      <p:ext uri="{BB962C8B-B14F-4D97-AF65-F5344CB8AC3E}">
        <p14:creationId xmlns:p14="http://schemas.microsoft.com/office/powerpoint/2010/main" val="44379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14784-A143-881B-FEBC-DDA97A061BBD}"/>
              </a:ext>
            </a:extLst>
          </p:cNvPr>
          <p:cNvSpPr>
            <a:spLocks noGrp="1"/>
          </p:cNvSpPr>
          <p:nvPr>
            <p:ph type="title"/>
          </p:nvPr>
        </p:nvSpPr>
        <p:spPr/>
        <p:txBody>
          <a:bodyPr/>
          <a:lstStyle/>
          <a:p>
            <a:r>
              <a:rPr lang="en-US" dirty="0"/>
              <a:t>Godot-</a:t>
            </a:r>
            <a:r>
              <a:rPr lang="en-US" dirty="0" err="1"/>
              <a:t>vrm</a:t>
            </a:r>
            <a:endParaRPr lang="en-US" dirty="0"/>
          </a:p>
        </p:txBody>
      </p:sp>
      <p:sp>
        <p:nvSpPr>
          <p:cNvPr id="3" name="Content Placeholder 2">
            <a:extLst>
              <a:ext uri="{FF2B5EF4-FFF2-40B4-BE49-F238E27FC236}">
                <a16:creationId xmlns:a16="http://schemas.microsoft.com/office/drawing/2014/main" id="{E0A522FE-45A5-84C2-7A82-7EA4E91E1A9E}"/>
              </a:ext>
            </a:extLst>
          </p:cNvPr>
          <p:cNvSpPr>
            <a:spLocks noGrp="1"/>
          </p:cNvSpPr>
          <p:nvPr>
            <p:ph idx="1"/>
          </p:nvPr>
        </p:nvSpPr>
        <p:spPr/>
        <p:txBody>
          <a:bodyPr/>
          <a:lstStyle/>
          <a:p>
            <a:r>
              <a:rPr lang="en-US" dirty="0"/>
              <a:t>The plugin lets you go to scene &gt; open scene and just select a .</a:t>
            </a:r>
            <a:r>
              <a:rPr lang="en-US" dirty="0" err="1"/>
              <a:t>vrm</a:t>
            </a:r>
            <a:r>
              <a:rPr lang="en-US" dirty="0"/>
              <a:t> file to open it.</a:t>
            </a:r>
          </a:p>
        </p:txBody>
      </p:sp>
    </p:spTree>
    <p:extLst>
      <p:ext uri="{BB962C8B-B14F-4D97-AF65-F5344CB8AC3E}">
        <p14:creationId xmlns:p14="http://schemas.microsoft.com/office/powerpoint/2010/main" val="119024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0DDAA-1300-A8CC-F486-B3B689FEAF07}"/>
              </a:ext>
            </a:extLst>
          </p:cNvPr>
          <p:cNvSpPr>
            <a:spLocks noGrp="1"/>
          </p:cNvSpPr>
          <p:nvPr>
            <p:ph type="title"/>
          </p:nvPr>
        </p:nvSpPr>
        <p:spPr/>
        <p:txBody>
          <a:bodyPr/>
          <a:lstStyle/>
          <a:p>
            <a:r>
              <a:rPr lang="en-US" dirty="0"/>
              <a:t>navigating 3d scene</a:t>
            </a:r>
          </a:p>
        </p:txBody>
      </p:sp>
      <p:sp>
        <p:nvSpPr>
          <p:cNvPr id="3" name="Content Placeholder 2">
            <a:extLst>
              <a:ext uri="{FF2B5EF4-FFF2-40B4-BE49-F238E27FC236}">
                <a16:creationId xmlns:a16="http://schemas.microsoft.com/office/drawing/2014/main" id="{C9013C8A-034E-ACDC-2281-1F64C35C9169}"/>
              </a:ext>
            </a:extLst>
          </p:cNvPr>
          <p:cNvSpPr>
            <a:spLocks noGrp="1"/>
          </p:cNvSpPr>
          <p:nvPr>
            <p:ph idx="1"/>
          </p:nvPr>
        </p:nvSpPr>
        <p:spPr/>
        <p:txBody>
          <a:bodyPr/>
          <a:lstStyle/>
          <a:p>
            <a:r>
              <a:rPr lang="en-US" dirty="0"/>
              <a:t>make sure you’re on perspective mode</a:t>
            </a:r>
          </a:p>
          <a:p>
            <a:r>
              <a:rPr lang="en-US" dirty="0"/>
              <a:t>right click and drag to rotate</a:t>
            </a:r>
          </a:p>
          <a:p>
            <a:r>
              <a:rPr lang="en-US" dirty="0"/>
              <a:t>right click and press </a:t>
            </a:r>
            <a:r>
              <a:rPr lang="en-US" dirty="0" err="1"/>
              <a:t>wsad</a:t>
            </a:r>
            <a:r>
              <a:rPr lang="en-US" dirty="0"/>
              <a:t> to move, eq also move up and down</a:t>
            </a:r>
          </a:p>
          <a:p>
            <a:r>
              <a:rPr lang="en-US" dirty="0"/>
              <a:t>shift to temporarily speed up; alt to temporarily slow down; mouse wheel should be permanent speed changes</a:t>
            </a:r>
          </a:p>
          <a:p>
            <a:r>
              <a:rPr lang="en-US" dirty="0">
                <a:hlinkClick r:id="rId2"/>
              </a:rPr>
              <a:t>https://docs.godotengine.org/en/stable/tutorials/3d/introduction_to_3d.html#d-viewport</a:t>
            </a:r>
            <a:endParaRPr lang="en-US" dirty="0"/>
          </a:p>
          <a:p>
            <a:endParaRPr lang="en-US" dirty="0"/>
          </a:p>
        </p:txBody>
      </p:sp>
    </p:spTree>
    <p:extLst>
      <p:ext uri="{BB962C8B-B14F-4D97-AF65-F5344CB8AC3E}">
        <p14:creationId xmlns:p14="http://schemas.microsoft.com/office/powerpoint/2010/main" val="200161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3BD0B-84E8-8C54-E077-1583061E01DF}"/>
              </a:ext>
            </a:extLst>
          </p:cNvPr>
          <p:cNvSpPr>
            <a:spLocks noGrp="1"/>
          </p:cNvSpPr>
          <p:nvPr>
            <p:ph type="title"/>
          </p:nvPr>
        </p:nvSpPr>
        <p:spPr/>
        <p:txBody>
          <a:bodyPr/>
          <a:lstStyle/>
          <a:p>
            <a:r>
              <a:rPr lang="en-US" dirty="0"/>
              <a:t>about Godot skeletons . . .</a:t>
            </a:r>
          </a:p>
        </p:txBody>
      </p:sp>
      <p:sp>
        <p:nvSpPr>
          <p:cNvPr id="3" name="Content Placeholder 2">
            <a:extLst>
              <a:ext uri="{FF2B5EF4-FFF2-40B4-BE49-F238E27FC236}">
                <a16:creationId xmlns:a16="http://schemas.microsoft.com/office/drawing/2014/main" id="{E3076DD0-673F-12C0-BC93-C25F7B8F103D}"/>
              </a:ext>
            </a:extLst>
          </p:cNvPr>
          <p:cNvSpPr>
            <a:spLocks noGrp="1"/>
          </p:cNvSpPr>
          <p:nvPr>
            <p:ph idx="1"/>
          </p:nvPr>
        </p:nvSpPr>
        <p:spPr/>
        <p:txBody>
          <a:bodyPr>
            <a:normAutofit fontScale="92500" lnSpcReduction="20000"/>
          </a:bodyPr>
          <a:lstStyle/>
          <a:p>
            <a:r>
              <a:rPr lang="en-US" dirty="0">
                <a:hlinkClick r:id="rId2"/>
              </a:rPr>
              <a:t>https://docs.godotengine.org/en/3.0/tutorials/3d/working_with_3d_skeletons.html</a:t>
            </a:r>
            <a:endParaRPr lang="en-US" dirty="0"/>
          </a:p>
          <a:p>
            <a:pPr lvl="1"/>
            <a:r>
              <a:rPr lang="en-US" dirty="0">
                <a:hlinkClick r:id="rId3"/>
              </a:rPr>
              <a:t>https://github.com/slapin/godot-skel3d/blob/master/demo1/godot/arm-control.gd</a:t>
            </a:r>
            <a:endParaRPr lang="en-US" dirty="0"/>
          </a:p>
          <a:p>
            <a:pPr lvl="1"/>
            <a:r>
              <a:rPr lang="en-US" dirty="0"/>
              <a:t>no idea why there’s a </a:t>
            </a:r>
            <a:r>
              <a:rPr lang="en-US" dirty="0" err="1"/>
              <a:t>Makehuman</a:t>
            </a:r>
            <a:r>
              <a:rPr lang="en-US" dirty="0"/>
              <a:t> skin texture in the repository</a:t>
            </a:r>
          </a:p>
          <a:p>
            <a:pPr lvl="1"/>
            <a:r>
              <a:rPr lang="en-US" dirty="0"/>
              <a:t>the tutorial omitted the input key renaming file, but the </a:t>
            </a:r>
            <a:r>
              <a:rPr lang="en-US" dirty="0" err="1"/>
              <a:t>github</a:t>
            </a:r>
            <a:r>
              <a:rPr lang="en-US" dirty="0"/>
              <a:t> has that and it makes the if-else-if ladder in the process statement make more sense.</a:t>
            </a:r>
          </a:p>
          <a:p>
            <a:pPr lvl="1"/>
            <a:r>
              <a:rPr lang="en-US" dirty="0"/>
              <a:t>idea is that you use the process stuff to change the target bone rotation from the rest position and always transform the bone from its rest position</a:t>
            </a:r>
          </a:p>
          <a:p>
            <a:r>
              <a:rPr lang="en-US" dirty="0">
                <a:hlinkClick r:id="rId4"/>
              </a:rPr>
              <a:t>https://docs.godotengine.org/en/3.0/tutorials/3d/inverse_kinematics.html#doc-inverse-kinematics</a:t>
            </a:r>
            <a:endParaRPr lang="en-US" dirty="0"/>
          </a:p>
          <a:p>
            <a:r>
              <a:rPr lang="en-US" dirty="0"/>
              <a:t>The </a:t>
            </a:r>
            <a:r>
              <a:rPr lang="en-US" dirty="0" err="1"/>
              <a:t>vrm</a:t>
            </a:r>
            <a:r>
              <a:rPr lang="en-US" dirty="0"/>
              <a:t> skeletons are fine; just remember to click general skeleton. Plus there are tons of spring bones lying around and cluttering the interface, and the useful bones tend to be at the end of the list.</a:t>
            </a:r>
          </a:p>
          <a:p>
            <a:pPr lvl="1"/>
            <a:endParaRPr lang="en-US" dirty="0"/>
          </a:p>
        </p:txBody>
      </p:sp>
    </p:spTree>
    <p:extLst>
      <p:ext uri="{BB962C8B-B14F-4D97-AF65-F5344CB8AC3E}">
        <p14:creationId xmlns:p14="http://schemas.microsoft.com/office/powerpoint/2010/main" val="1365165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3B41C-F848-A3C9-44E8-2E2A030FA612}"/>
              </a:ext>
            </a:extLst>
          </p:cNvPr>
          <p:cNvSpPr>
            <a:spLocks noGrp="1"/>
          </p:cNvSpPr>
          <p:nvPr>
            <p:ph type="title"/>
          </p:nvPr>
        </p:nvSpPr>
        <p:spPr/>
        <p:txBody>
          <a:bodyPr>
            <a:normAutofit fontScale="90000"/>
          </a:bodyPr>
          <a:lstStyle/>
          <a:p>
            <a:r>
              <a:rPr lang="en-US" dirty="0"/>
              <a:t>Getting started with skeletons (</a:t>
            </a:r>
            <a:r>
              <a:rPr lang="en-US" dirty="0">
                <a:hlinkClick r:id="rId2"/>
              </a:rPr>
              <a:t>https://docs.godotengine.org/en/3.0/tutorials/3d/working_with_3d_skeletons.html</a:t>
            </a:r>
            <a:r>
              <a:rPr lang="en-US" dirty="0"/>
              <a:t>)</a:t>
            </a:r>
          </a:p>
        </p:txBody>
      </p:sp>
      <p:sp>
        <p:nvSpPr>
          <p:cNvPr id="4" name="Content Placeholder 3">
            <a:extLst>
              <a:ext uri="{FF2B5EF4-FFF2-40B4-BE49-F238E27FC236}">
                <a16:creationId xmlns:a16="http://schemas.microsoft.com/office/drawing/2014/main" id="{47A0FF2A-1170-BB6D-E4A8-7CEF8AA1AF94}"/>
              </a:ext>
            </a:extLst>
          </p:cNvPr>
          <p:cNvSpPr>
            <a:spLocks noGrp="1"/>
          </p:cNvSpPr>
          <p:nvPr>
            <p:ph idx="1"/>
          </p:nvPr>
        </p:nvSpPr>
        <p:spPr/>
        <p:txBody>
          <a:bodyPr>
            <a:normAutofit fontScale="55000" lnSpcReduction="20000"/>
          </a:bodyPr>
          <a:lstStyle/>
          <a:p>
            <a:r>
              <a:rPr lang="en-US" dirty="0"/>
              <a:t>#bones member function worked</a:t>
            </a:r>
          </a:p>
          <a:p>
            <a:r>
              <a:rPr lang="en-US" dirty="0"/>
              <a:t>try using </a:t>
            </a:r>
            <a:r>
              <a:rPr lang="en-US" dirty="0" err="1"/>
              <a:t>get_bone_name</a:t>
            </a:r>
            <a:r>
              <a:rPr lang="en-US" dirty="0"/>
              <a:t>() in a for loop to print out each bone’s name?</a:t>
            </a:r>
          </a:p>
          <a:p>
            <a:pPr lvl="1"/>
            <a:r>
              <a:rPr lang="en-US" dirty="0"/>
              <a:t>yep, that worked. Now I need to make a list of the important bone names – manually.</a:t>
            </a:r>
          </a:p>
          <a:p>
            <a:pPr lvl="1"/>
            <a:r>
              <a:rPr lang="en-US" dirty="0"/>
              <a:t>ooh, I can just copy-paste from the scene output</a:t>
            </a:r>
          </a:p>
          <a:p>
            <a:pPr lvl="1"/>
            <a:r>
              <a:rPr lang="en-US" dirty="0"/>
              <a:t>why is there “Root_” and “Root”?</a:t>
            </a:r>
          </a:p>
          <a:p>
            <a:pPr lvl="2"/>
            <a:r>
              <a:rPr lang="en-US" dirty="0"/>
              <a:t>in the bone hierarchy, Root is the top-level, but it’s only attached to Root_, and everything else is attached to Root_</a:t>
            </a:r>
          </a:p>
          <a:p>
            <a:pPr lvl="2"/>
            <a:r>
              <a:rPr lang="en-US" dirty="0">
                <a:hlinkClick r:id="rId3"/>
              </a:rPr>
              <a:t>https://github.com/vrm-c/vrm-specification/blob/master/specification/VRMC_vrm-1.0/humanoid.md</a:t>
            </a:r>
            <a:endParaRPr lang="en-US" dirty="0"/>
          </a:p>
          <a:p>
            <a:pPr lvl="2"/>
            <a:r>
              <a:rPr lang="en-US" dirty="0"/>
              <a:t>um . . . huh. Well, the </a:t>
            </a:r>
            <a:r>
              <a:rPr lang="en-US" dirty="0" err="1"/>
              <a:t>vrm</a:t>
            </a:r>
            <a:r>
              <a:rPr lang="en-US" dirty="0"/>
              <a:t> spec. only has 1 root bone. Dragging the bones around in Godot seem to have them work the same? Yeah, even rotations went the same way.</a:t>
            </a:r>
          </a:p>
          <a:p>
            <a:pPr lvl="2"/>
            <a:r>
              <a:rPr lang="en-US" dirty="0">
                <a:hlinkClick r:id="rId4"/>
              </a:rPr>
              <a:t>https://github.com/V-Sekai/godot-vrm/issues/60</a:t>
            </a:r>
            <a:endParaRPr lang="en-US" dirty="0"/>
          </a:p>
          <a:p>
            <a:pPr lvl="2"/>
            <a:r>
              <a:rPr lang="en-US" dirty="0"/>
              <a:t>The extension’s official bone chart only mentions “Root”, so I’d stick with that and ignore Root_</a:t>
            </a:r>
          </a:p>
          <a:p>
            <a:r>
              <a:rPr lang="en-US" dirty="0">
                <a:hlinkClick r:id="rId5"/>
              </a:rPr>
              <a:t>https://docs.godotengine.org/en/3.5/classes/class_transform.html</a:t>
            </a:r>
            <a:endParaRPr lang="en-US" dirty="0"/>
          </a:p>
          <a:p>
            <a:pPr lvl="1"/>
            <a:r>
              <a:rPr lang="en-US" dirty="0"/>
              <a:t>that’s the big mover for skeleton motion. It defines your local coordinate axes, both rotation and position, so 3 basis vectors + 1 position vectors forming a 4x3 matrix</a:t>
            </a:r>
          </a:p>
          <a:p>
            <a:pPr lvl="1"/>
            <a:r>
              <a:rPr lang="en-US" dirty="0"/>
              <a:t>the “rotated()” member variable rotates along an axis (1</a:t>
            </a:r>
            <a:r>
              <a:rPr lang="en-US" baseline="30000" dirty="0"/>
              <a:t>st</a:t>
            </a:r>
            <a:r>
              <a:rPr lang="en-US" dirty="0"/>
              <a:t> argument, Vector3) and an angle/magnitude (2</a:t>
            </a:r>
            <a:r>
              <a:rPr lang="en-US" baseline="30000" dirty="0"/>
              <a:t>nd</a:t>
            </a:r>
            <a:r>
              <a:rPr lang="en-US" dirty="0"/>
              <a:t> argument)</a:t>
            </a:r>
          </a:p>
          <a:p>
            <a:pPr lvl="2"/>
            <a:r>
              <a:rPr lang="en-US" dirty="0"/>
              <a:t>requires a normalized axes Vector3, which is prob. part of the reason the example writer just does x, y, and z rotations independently</a:t>
            </a:r>
          </a:p>
          <a:p>
            <a:pPr lvl="1"/>
            <a:r>
              <a:rPr lang="en-US" dirty="0"/>
              <a:t>probably uses the 4x3 matrix’s basis vectors for interpreting the rotated vector argument. But I need to test that.</a:t>
            </a:r>
          </a:p>
          <a:p>
            <a:r>
              <a:rPr lang="en-US" dirty="0"/>
              <a:t>Oh gosh, the Hip bone . . . rotates everything . . . b/c everything is also parented to the hip bone. So it’s another </a:t>
            </a:r>
            <a:r>
              <a:rPr lang="en-US" dirty="0" err="1"/>
              <a:t>motherbone</a:t>
            </a:r>
            <a:r>
              <a:rPr lang="en-US" dirty="0"/>
              <a:t>, really . . .</a:t>
            </a:r>
          </a:p>
        </p:txBody>
      </p:sp>
    </p:spTree>
    <p:extLst>
      <p:ext uri="{BB962C8B-B14F-4D97-AF65-F5344CB8AC3E}">
        <p14:creationId xmlns:p14="http://schemas.microsoft.com/office/powerpoint/2010/main" val="2550026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3903</TotalTime>
  <Words>4831</Words>
  <Application>Microsoft Office PowerPoint</Application>
  <PresentationFormat>Widescreen</PresentationFormat>
  <Paragraphs>390</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Aptos</vt:lpstr>
      <vt:lpstr>Aptos Display</vt:lpstr>
      <vt:lpstr>Arial</vt:lpstr>
      <vt:lpstr>Wingdings</vt:lpstr>
      <vt:lpstr>Office Theme</vt:lpstr>
      <vt:lpstr>4-26-2025 Windows Tutorial</vt:lpstr>
      <vt:lpstr>Notes while doing the multiple window tutorial</vt:lpstr>
      <vt:lpstr>Rereading Introduction to Godot (3rd time?)</vt:lpstr>
      <vt:lpstr>Scene Diagram</vt:lpstr>
      <vt:lpstr>Godot Addons</vt:lpstr>
      <vt:lpstr>Godot-vrm</vt:lpstr>
      <vt:lpstr>navigating 3d scene</vt:lpstr>
      <vt:lpstr>about Godot skeletons . . .</vt:lpstr>
      <vt:lpstr>Getting started with skeletons (https://docs.godotengine.org/en/3.0/tutorials/3d/working_with_3d_skeletons.html)</vt:lpstr>
      <vt:lpstr>Important bone names; many left/right bones are not repeated</vt:lpstr>
      <vt:lpstr>I’m having trouble with inputs</vt:lpstr>
      <vt:lpstr>Bone origins</vt:lpstr>
      <vt:lpstr>Animation System</vt:lpstr>
      <vt:lpstr>Animation System Continued</vt:lpstr>
      <vt:lpstr>Interpolation Formula</vt:lpstr>
      <vt:lpstr>Proper Interpolation</vt:lpstr>
      <vt:lpstr>Actual Proper Interpolation</vt:lpstr>
      <vt:lpstr>Working with Files</vt:lpstr>
      <vt:lpstr>Keeping things truly open-source</vt:lpstr>
      <vt:lpstr>Troubleshooting Scene Instantiation</vt:lpstr>
      <vt:lpstr>Misc. Feature Tips and Tutorials</vt:lpstr>
      <vt:lpstr>Animation System Troubleshooting</vt:lpstr>
      <vt:lpstr>Animation System Troubleshooting Cont.</vt:lpstr>
      <vt:lpstr>Multiple Windows Notes</vt:lpstr>
      <vt:lpstr>Adapting multiple windows tutorial to 3d</vt:lpstr>
      <vt:lpstr>adapting multiple window continued</vt:lpstr>
      <vt:lpstr>adapting multiple windows continued 2</vt:lpstr>
      <vt:lpstr>adding 2d elements to a 3d world</vt:lpstr>
      <vt:lpstr>handling the 2d sprites</vt:lpstr>
      <vt:lpstr>reordering the scene tree/draw order</vt:lpstr>
      <vt:lpstr>pick and drag</vt:lpstr>
      <vt:lpstr>pick and drag troubleshooting</vt:lpstr>
      <vt:lpstr>Drag and Drop Debugging Cont.</vt:lpstr>
      <vt:lpstr>more drag and drop troubleshooting</vt:lpstr>
      <vt:lpstr>troubleshooting my code</vt:lpstr>
      <vt:lpstr>Viewport not displaying again</vt:lpstr>
      <vt:lpstr>Getting window positions</vt:lpstr>
      <vt:lpstr>So, I asked Copilot for help with the Win32.dll stuff</vt:lpstr>
      <vt:lpstr>Adding a signal to send information from the AI script</vt:lpstr>
      <vt:lpstr>Not sure how to interact with the foreground window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Zhang, Lambert</dc:creator>
  <cp:lastModifiedBy>Zhang, Lambert</cp:lastModifiedBy>
  <cp:revision>190</cp:revision>
  <dcterms:created xsi:type="dcterms:W3CDTF">2025-04-26T23:30:57Z</dcterms:created>
  <dcterms:modified xsi:type="dcterms:W3CDTF">2025-05-04T03:18:06Z</dcterms:modified>
</cp:coreProperties>
</file>