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98" r:id="rId4"/>
    <p:sldId id="318" r:id="rId5"/>
    <p:sldId id="307" r:id="rId6"/>
    <p:sldId id="277" r:id="rId7"/>
    <p:sldId id="313" r:id="rId8"/>
    <p:sldId id="314" r:id="rId9"/>
    <p:sldId id="315" r:id="rId10"/>
    <p:sldId id="306" r:id="rId11"/>
    <p:sldId id="316" r:id="rId12"/>
    <p:sldId id="287" r:id="rId13"/>
    <p:sldId id="305" r:id="rId14"/>
    <p:sldId id="308" r:id="rId15"/>
    <p:sldId id="278" r:id="rId16"/>
    <p:sldId id="317" r:id="rId17"/>
    <p:sldId id="309" r:id="rId18"/>
    <p:sldId id="310" r:id="rId19"/>
    <p:sldId id="311" r:id="rId20"/>
    <p:sldId id="312" r:id="rId21"/>
    <p:sldId id="299" r:id="rId22"/>
    <p:sldId id="283" r:id="rId23"/>
    <p:sldId id="30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2F9"/>
    <a:srgbClr val="EBF6DE"/>
    <a:srgbClr val="DDF0C8"/>
    <a:srgbClr val="FEF6F0"/>
    <a:srgbClr val="EDF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382"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A43F23AB-27CB-40F9-9A26-E22129985951}" type="datetimeFigureOut">
              <a:rPr lang="en-IE" smtClean="0"/>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47066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43F23AB-27CB-40F9-9A26-E22129985951}" type="datetimeFigureOut">
              <a:rPr lang="en-IE" smtClean="0"/>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170366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43F23AB-27CB-40F9-9A26-E22129985951}" type="datetimeFigureOut">
              <a:rPr lang="en-IE" smtClean="0"/>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400436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43F23AB-27CB-40F9-9A26-E22129985951}" type="datetimeFigureOut">
              <a:rPr lang="en-IE" smtClean="0"/>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112382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F23AB-27CB-40F9-9A26-E22129985951}" type="datetimeFigureOut">
              <a:rPr lang="en-IE" smtClean="0"/>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308600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A43F23AB-27CB-40F9-9A26-E22129985951}" type="datetimeFigureOut">
              <a:rPr lang="en-IE" smtClean="0"/>
              <a:t>10/10/2019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387100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A43F23AB-27CB-40F9-9A26-E22129985951}" type="datetimeFigureOut">
              <a:rPr lang="en-IE" smtClean="0"/>
              <a:t>10/10/2019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265159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A43F23AB-27CB-40F9-9A26-E22129985951}" type="datetimeFigureOut">
              <a:rPr lang="en-IE" smtClean="0"/>
              <a:t>10/10/2019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294440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F23AB-27CB-40F9-9A26-E22129985951}" type="datetimeFigureOut">
              <a:rPr lang="en-IE" smtClean="0"/>
              <a:t>10/10/2019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32257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F23AB-27CB-40F9-9A26-E22129985951}" type="datetimeFigureOut">
              <a:rPr lang="en-IE" smtClean="0"/>
              <a:t>10/10/2019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234935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F23AB-27CB-40F9-9A26-E22129985951}" type="datetimeFigureOut">
              <a:rPr lang="en-IE" smtClean="0"/>
              <a:t>10/10/2019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F9930CE-D58A-440B-B59B-6D4733707B5D}" type="slidenum">
              <a:rPr lang="en-IE" smtClean="0"/>
              <a:t>‹#›</a:t>
            </a:fld>
            <a:endParaRPr lang="en-IE"/>
          </a:p>
        </p:txBody>
      </p:sp>
    </p:spTree>
    <p:extLst>
      <p:ext uri="{BB962C8B-B14F-4D97-AF65-F5344CB8AC3E}">
        <p14:creationId xmlns:p14="http://schemas.microsoft.com/office/powerpoint/2010/main" val="340694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F23AB-27CB-40F9-9A26-E22129985951}" type="datetimeFigureOut">
              <a:rPr lang="en-IE" smtClean="0"/>
              <a:t>10/10/2019</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930CE-D58A-440B-B59B-6D4733707B5D}" type="slidenum">
              <a:rPr lang="en-IE" smtClean="0"/>
              <a:t>‹#›</a:t>
            </a:fld>
            <a:endParaRPr lang="en-IE"/>
          </a:p>
        </p:txBody>
      </p:sp>
    </p:spTree>
    <p:extLst>
      <p:ext uri="{BB962C8B-B14F-4D97-AF65-F5344CB8AC3E}">
        <p14:creationId xmlns:p14="http://schemas.microsoft.com/office/powerpoint/2010/main" val="2792621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Anu.sahni@ncirl.ie" TargetMode="Externa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55119"/>
            <a:ext cx="7772400" cy="1470025"/>
          </a:xfrm>
        </p:spPr>
        <p:txBody>
          <a:bodyPr/>
          <a:lstStyle/>
          <a:p>
            <a:r>
              <a:rPr lang="en-IE" dirty="0"/>
              <a:t>Activities and Intent</a:t>
            </a:r>
          </a:p>
        </p:txBody>
      </p:sp>
      <p:sp>
        <p:nvSpPr>
          <p:cNvPr id="3" name="Subtitle 2"/>
          <p:cNvSpPr>
            <a:spLocks noGrp="1"/>
          </p:cNvSpPr>
          <p:nvPr>
            <p:ph type="subTitle" idx="1"/>
          </p:nvPr>
        </p:nvSpPr>
        <p:spPr>
          <a:xfrm>
            <a:off x="1371600" y="4916760"/>
            <a:ext cx="6400800" cy="1752600"/>
          </a:xfrm>
        </p:spPr>
        <p:txBody>
          <a:bodyPr/>
          <a:lstStyle/>
          <a:p>
            <a:r>
              <a:rPr lang="en-IE" dirty="0"/>
              <a:t>By </a:t>
            </a:r>
          </a:p>
          <a:p>
            <a:r>
              <a:rPr lang="en-IE" dirty="0"/>
              <a:t>Dr. Anu Sahni</a:t>
            </a:r>
          </a:p>
          <a:p>
            <a:r>
              <a:rPr lang="en-IE" dirty="0">
                <a:hlinkClick r:id="rId2"/>
              </a:rPr>
              <a:t>anu.sahni@ncirl.ie</a:t>
            </a:r>
            <a:r>
              <a:rPr lang="en-IE" dirty="0"/>
              <a:t> </a:t>
            </a:r>
          </a:p>
        </p:txBody>
      </p:sp>
      <p:grpSp>
        <p:nvGrpSpPr>
          <p:cNvPr id="4" name="Group 3"/>
          <p:cNvGrpSpPr/>
          <p:nvPr/>
        </p:nvGrpSpPr>
        <p:grpSpPr>
          <a:xfrm>
            <a:off x="-36512" y="-73426"/>
            <a:ext cx="9164813" cy="3052800"/>
            <a:chOff x="-36512" y="-55848"/>
            <a:chExt cx="9164813" cy="4997016"/>
          </a:xfrm>
        </p:grpSpPr>
        <p:pic>
          <p:nvPicPr>
            <p:cNvPr id="1031" name="Picture 7" descr="C:\Users\Anu\AppData\Local\Microsoft\Windows\Temporary Internet Files\Content.IE5\CZM325XO\MP900438755[1].jpg"/>
            <p:cNvPicPr>
              <a:picLocks noChangeAspect="1" noChangeArrowheads="1"/>
            </p:cNvPicPr>
            <p:nvPr/>
          </p:nvPicPr>
          <p:blipFill rotWithShape="1">
            <a:blip r:embed="rId3">
              <a:extLst>
                <a:ext uri="{28A0092B-C50C-407E-A947-70E740481C1C}">
                  <a14:useLocalDpi xmlns:a14="http://schemas.microsoft.com/office/drawing/2010/main" val="0"/>
                </a:ext>
              </a:extLst>
            </a:blip>
            <a:srcRect r="17110"/>
            <a:stretch/>
          </p:blipFill>
          <p:spPr bwMode="auto">
            <a:xfrm>
              <a:off x="-36512" y="0"/>
              <a:ext cx="4608512" cy="49411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9" name="Picture 5" descr="C:\Users\Anu\AppData\Local\Microsoft\Windows\Temporary Internet Files\Content.IE5\V0DWNHN5\MC900441433[1].png"/>
            <p:cNvPicPr>
              <a:picLocks noChangeAspect="1" noChangeArrowheads="1"/>
            </p:cNvPicPr>
            <p:nvPr/>
          </p:nvPicPr>
          <p:blipFill rotWithShape="1">
            <a:blip r:embed="rId4">
              <a:extLst>
                <a:ext uri="{28A0092B-C50C-407E-A947-70E740481C1C}">
                  <a14:useLocalDpi xmlns:a14="http://schemas.microsoft.com/office/drawing/2010/main" val="0"/>
                </a:ext>
              </a:extLst>
            </a:blip>
            <a:srcRect l="18101" t="15747" r="17291" b="14729"/>
            <a:stretch/>
          </p:blipFill>
          <p:spPr bwMode="auto">
            <a:xfrm>
              <a:off x="2051720" y="-55848"/>
              <a:ext cx="1692966" cy="182177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C:\Users\Anu\AppData\Local\Microsoft\Windows\Temporary Internet Files\Content.IE5\9A61VB7F\MC900438558[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3605674"/>
              <a:ext cx="3545132" cy="12918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7" name="Picture 3" descr="C:\Users\Anu\AppData\Local\Microsoft\Windows\Temporary Internet Files\Content.IE5\Z4C3YVQH\MP900438762[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27385"/>
              <a:ext cx="5852445" cy="49685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628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Intent</a:t>
            </a:r>
          </a:p>
        </p:txBody>
      </p:sp>
      <p:sp>
        <p:nvSpPr>
          <p:cNvPr id="3" name="Content Placeholder 2"/>
          <p:cNvSpPr>
            <a:spLocks noGrp="1"/>
          </p:cNvSpPr>
          <p:nvPr>
            <p:ph idx="1"/>
          </p:nvPr>
        </p:nvSpPr>
        <p:spPr/>
        <p:txBody>
          <a:bodyPr>
            <a:normAutofit fontScale="70000" lnSpcReduction="20000"/>
          </a:bodyPr>
          <a:lstStyle/>
          <a:p>
            <a:pPr marL="0" indent="0">
              <a:buNone/>
            </a:pPr>
            <a:r>
              <a:rPr lang="en-IE" b="1" dirty="0"/>
              <a:t>Implicit Intents</a:t>
            </a:r>
            <a:r>
              <a:rPr lang="en-IE" dirty="0"/>
              <a:t> have not specified a component; instead, they must include enough information for the system to determine which of the available components is best to run for that intent. </a:t>
            </a:r>
          </a:p>
          <a:p>
            <a:r>
              <a:rPr lang="en-IE" dirty="0" smtClean="0"/>
              <a:t>Calling </a:t>
            </a:r>
            <a:r>
              <a:rPr lang="en-IE" dirty="0"/>
              <a:t>Built-in apps using intents (implicit intent)</a:t>
            </a:r>
          </a:p>
          <a:p>
            <a:r>
              <a:rPr lang="en-IE" dirty="0"/>
              <a:t>You create an intent and in the constructor, the action name is passed as an argument. E.g.</a:t>
            </a:r>
          </a:p>
          <a:p>
            <a:pPr marL="0" indent="0">
              <a:buNone/>
            </a:pPr>
            <a:r>
              <a:rPr lang="en-IE" dirty="0">
                <a:solidFill>
                  <a:srgbClr val="1F497D">
                    <a:lumMod val="60000"/>
                    <a:lumOff val="40000"/>
                  </a:srgbClr>
                </a:solidFill>
                <a:latin typeface="Verdana" pitchFamily="34" charset="0"/>
                <a:ea typeface="Verdana" pitchFamily="34" charset="0"/>
                <a:cs typeface="Verdana" pitchFamily="34" charset="0"/>
              </a:rPr>
              <a:t>Intent </a:t>
            </a:r>
            <a:r>
              <a:rPr lang="en-IE" dirty="0" err="1">
                <a:solidFill>
                  <a:srgbClr val="1F497D">
                    <a:lumMod val="60000"/>
                    <a:lumOff val="40000"/>
                  </a:srgbClr>
                </a:solidFill>
                <a:latin typeface="Verdana" pitchFamily="34" charset="0"/>
                <a:ea typeface="Verdana" pitchFamily="34" charset="0"/>
                <a:cs typeface="Verdana" pitchFamily="34" charset="0"/>
              </a:rPr>
              <a:t>intent</a:t>
            </a:r>
            <a:r>
              <a:rPr lang="en-IE" dirty="0">
                <a:solidFill>
                  <a:srgbClr val="1F497D">
                    <a:lumMod val="60000"/>
                    <a:lumOff val="40000"/>
                  </a:srgbClr>
                </a:solidFill>
                <a:latin typeface="Verdana" pitchFamily="34" charset="0"/>
                <a:ea typeface="Verdana" pitchFamily="34" charset="0"/>
                <a:cs typeface="Verdana" pitchFamily="34" charset="0"/>
              </a:rPr>
              <a:t> = new Intent(</a:t>
            </a:r>
            <a:r>
              <a:rPr lang="en-IE" dirty="0" err="1">
                <a:solidFill>
                  <a:srgbClr val="1F497D">
                    <a:lumMod val="60000"/>
                    <a:lumOff val="40000"/>
                  </a:srgbClr>
                </a:solidFill>
                <a:latin typeface="Verdana" pitchFamily="34" charset="0"/>
                <a:ea typeface="Verdana" pitchFamily="34" charset="0"/>
                <a:cs typeface="Verdana" pitchFamily="34" charset="0"/>
              </a:rPr>
              <a:t>Intent.ACTION_CALL</a:t>
            </a:r>
            <a:r>
              <a:rPr lang="en-IE" dirty="0">
                <a:solidFill>
                  <a:srgbClr val="1F497D">
                    <a:lumMod val="60000"/>
                    <a:lumOff val="40000"/>
                  </a:srgbClr>
                </a:solidFill>
                <a:latin typeface="Verdana" pitchFamily="34" charset="0"/>
                <a:ea typeface="Verdana" pitchFamily="34" charset="0"/>
                <a:cs typeface="Verdana" pitchFamily="34" charset="0"/>
              </a:rPr>
              <a:t>);</a:t>
            </a:r>
          </a:p>
          <a:p>
            <a:r>
              <a:rPr lang="en-IE" dirty="0"/>
              <a:t>The intent is passed to the Android system who checks other activities intent-filter that can perform this action</a:t>
            </a:r>
          </a:p>
          <a:p>
            <a:r>
              <a:rPr lang="en-IE" dirty="0"/>
              <a:t>You can call many built-in apps included with an Android device by using </a:t>
            </a:r>
            <a:r>
              <a:rPr lang="en-IE" i="1" dirty="0"/>
              <a:t>intents</a:t>
            </a:r>
            <a:r>
              <a:rPr lang="en-IE" dirty="0"/>
              <a:t>. For example, the app needs to enable the user to select a person from Contacts and call that person. Intents can be used to bring up the Contacts application from which you can select the person to call. </a:t>
            </a:r>
          </a:p>
          <a:p>
            <a:r>
              <a:rPr lang="en-IE" dirty="0"/>
              <a:t>Advantage – no building of another app and good user experience.</a:t>
            </a:r>
          </a:p>
        </p:txBody>
      </p:sp>
    </p:spTree>
    <p:extLst>
      <p:ext uri="{BB962C8B-B14F-4D97-AF65-F5344CB8AC3E}">
        <p14:creationId xmlns:p14="http://schemas.microsoft.com/office/powerpoint/2010/main" val="130550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64043"/>
            <a:ext cx="8229600" cy="3798276"/>
          </a:xfrm>
        </p:spPr>
      </p:pic>
    </p:spTree>
    <p:extLst>
      <p:ext uri="{BB962C8B-B14F-4D97-AF65-F5344CB8AC3E}">
        <p14:creationId xmlns:p14="http://schemas.microsoft.com/office/powerpoint/2010/main" val="123817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Intent</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r>
              <a:rPr lang="en-IE" dirty="0"/>
              <a:t>Intents usually come in the pair – </a:t>
            </a:r>
            <a:r>
              <a:rPr lang="en-IE" i="1" dirty="0"/>
              <a:t>action</a:t>
            </a:r>
            <a:r>
              <a:rPr lang="en-IE" dirty="0"/>
              <a:t> and </a:t>
            </a:r>
            <a:r>
              <a:rPr lang="en-IE" i="1" dirty="0"/>
              <a:t>data</a:t>
            </a:r>
            <a:r>
              <a:rPr lang="en-IE" dirty="0"/>
              <a:t>. Action specifies what needs to be done such as launching browser. Data is what the action performed on such as a URL so that the URL is opened when the browser is launched. In the following example launches the existing call activity (action call) which places a call to the number passed as data. Permission needs to be specified in Manifest.</a:t>
            </a:r>
          </a:p>
          <a:p>
            <a:pPr marL="400050" lvl="1" indent="0">
              <a:buNone/>
            </a:pPr>
            <a:r>
              <a:rPr lang="en-IE" dirty="0">
                <a:solidFill>
                  <a:schemeClr val="tx2">
                    <a:lumMod val="60000"/>
                    <a:lumOff val="40000"/>
                  </a:schemeClr>
                </a:solidFill>
              </a:rPr>
              <a:t>Uri number = </a:t>
            </a:r>
            <a:r>
              <a:rPr lang="en-IE" dirty="0" err="1">
                <a:solidFill>
                  <a:schemeClr val="tx2">
                    <a:lumMod val="60000"/>
                    <a:lumOff val="40000"/>
                  </a:schemeClr>
                </a:solidFill>
              </a:rPr>
              <a:t>Uri.parse</a:t>
            </a:r>
            <a:r>
              <a:rPr lang="en-IE" dirty="0">
                <a:solidFill>
                  <a:schemeClr val="tx2">
                    <a:lumMod val="60000"/>
                    <a:lumOff val="40000"/>
                  </a:schemeClr>
                </a:solidFill>
              </a:rPr>
              <a:t>("tel:014498500");</a:t>
            </a:r>
          </a:p>
          <a:p>
            <a:pPr marL="400050" lvl="1" indent="0">
              <a:buNone/>
            </a:pPr>
            <a:r>
              <a:rPr lang="en-IE" dirty="0">
                <a:solidFill>
                  <a:schemeClr val="tx2">
                    <a:lumMod val="60000"/>
                    <a:lumOff val="40000"/>
                  </a:schemeClr>
                </a:solidFill>
              </a:rPr>
              <a:t>Intent </a:t>
            </a:r>
            <a:r>
              <a:rPr lang="en-IE" dirty="0" err="1">
                <a:solidFill>
                  <a:schemeClr val="tx2">
                    <a:lumMod val="60000"/>
                    <a:lumOff val="40000"/>
                  </a:schemeClr>
                </a:solidFill>
              </a:rPr>
              <a:t>callIntent</a:t>
            </a:r>
            <a:r>
              <a:rPr lang="en-IE" dirty="0">
                <a:solidFill>
                  <a:schemeClr val="tx2">
                    <a:lumMod val="60000"/>
                    <a:lumOff val="40000"/>
                  </a:schemeClr>
                </a:solidFill>
              </a:rPr>
              <a:t> = new Intent(</a:t>
            </a:r>
            <a:r>
              <a:rPr lang="en-IE" dirty="0" err="1">
                <a:solidFill>
                  <a:schemeClr val="tx2">
                    <a:lumMod val="60000"/>
                    <a:lumOff val="40000"/>
                  </a:schemeClr>
                </a:solidFill>
              </a:rPr>
              <a:t>Intent.ACTION_CALL</a:t>
            </a:r>
            <a:r>
              <a:rPr lang="en-IE" dirty="0">
                <a:solidFill>
                  <a:schemeClr val="tx2">
                    <a:lumMod val="60000"/>
                    <a:lumOff val="40000"/>
                  </a:schemeClr>
                </a:solidFill>
              </a:rPr>
              <a:t>, number);</a:t>
            </a:r>
          </a:p>
          <a:p>
            <a:r>
              <a:rPr lang="en-IE" dirty="0"/>
              <a:t>In order to enable other activities to call your activity, you need to specify the action and category within the </a:t>
            </a:r>
            <a:r>
              <a:rPr lang="en-IE" i="1" dirty="0"/>
              <a:t>&lt;intent-filter&gt; </a:t>
            </a:r>
            <a:r>
              <a:rPr lang="en-IE" dirty="0"/>
              <a:t>element in </a:t>
            </a:r>
            <a:r>
              <a:rPr lang="en-IE" i="1" dirty="0"/>
              <a:t>AndroidManifest.xml.</a:t>
            </a:r>
          </a:p>
          <a:p>
            <a:r>
              <a:rPr lang="en-IE" dirty="0"/>
              <a:t>This can be done by</a:t>
            </a:r>
          </a:p>
          <a:p>
            <a:pPr lvl="1"/>
            <a:r>
              <a:rPr lang="en-IE" dirty="0"/>
              <a:t>Setting &lt;intent-filter&gt; action and category in </a:t>
            </a:r>
            <a:r>
              <a:rPr lang="en-IE" i="1" dirty="0"/>
              <a:t>AndroidManifest.xml </a:t>
            </a:r>
            <a:r>
              <a:rPr lang="en-IE" dirty="0"/>
              <a:t>as given below:</a:t>
            </a:r>
          </a:p>
          <a:p>
            <a:pPr marL="457200" lvl="1" indent="0">
              <a:buNone/>
            </a:pPr>
            <a:r>
              <a:rPr lang="en-IE" sz="2300" dirty="0">
                <a:solidFill>
                  <a:schemeClr val="tx2">
                    <a:lumMod val="60000"/>
                    <a:lumOff val="40000"/>
                  </a:schemeClr>
                </a:solidFill>
                <a:latin typeface="Verdana" pitchFamily="34" charset="0"/>
                <a:ea typeface="Verdana" pitchFamily="34" charset="0"/>
                <a:cs typeface="Verdana" pitchFamily="34" charset="0"/>
              </a:rPr>
              <a:t>&lt;intent-filter&gt;</a:t>
            </a:r>
          </a:p>
          <a:p>
            <a:pPr marL="457200" lvl="1" indent="0">
              <a:buNone/>
            </a:pPr>
            <a:r>
              <a:rPr lang="en-IE" sz="2300" dirty="0">
                <a:solidFill>
                  <a:schemeClr val="tx2">
                    <a:lumMod val="60000"/>
                    <a:lumOff val="40000"/>
                  </a:schemeClr>
                </a:solidFill>
                <a:latin typeface="Verdana" pitchFamily="34" charset="0"/>
                <a:ea typeface="Verdana" pitchFamily="34" charset="0"/>
                <a:cs typeface="Verdana" pitchFamily="34" charset="0"/>
              </a:rPr>
              <a:t>   &lt;action </a:t>
            </a:r>
            <a:r>
              <a:rPr lang="en-IE" sz="2300" dirty="0" err="1">
                <a:solidFill>
                  <a:schemeClr val="tx2">
                    <a:lumMod val="60000"/>
                    <a:lumOff val="40000"/>
                  </a:schemeClr>
                </a:solidFill>
                <a:latin typeface="Verdana" pitchFamily="34" charset="0"/>
                <a:ea typeface="Verdana" pitchFamily="34" charset="0"/>
                <a:cs typeface="Verdana" pitchFamily="34" charset="0"/>
              </a:rPr>
              <a:t>android:name</a:t>
            </a:r>
            <a:r>
              <a:rPr lang="en-IE" sz="2300" dirty="0">
                <a:solidFill>
                  <a:schemeClr val="tx2">
                    <a:lumMod val="60000"/>
                    <a:lumOff val="40000"/>
                  </a:schemeClr>
                </a:solidFill>
                <a:latin typeface="Verdana" pitchFamily="34" charset="0"/>
                <a:ea typeface="Verdana" pitchFamily="34" charset="0"/>
                <a:cs typeface="Verdana" pitchFamily="34" charset="0"/>
              </a:rPr>
              <a:t>=“</a:t>
            </a:r>
            <a:r>
              <a:rPr lang="en-IE" sz="2300" dirty="0">
                <a:solidFill>
                  <a:schemeClr val="bg1">
                    <a:lumMod val="65000"/>
                  </a:schemeClr>
                </a:solidFill>
                <a:latin typeface="Verdana" pitchFamily="34" charset="0"/>
                <a:ea typeface="Verdana" pitchFamily="34" charset="0"/>
                <a:cs typeface="Verdana" pitchFamily="34" charset="0"/>
              </a:rPr>
              <a:t>activity name with full path in reverse order</a:t>
            </a:r>
            <a:r>
              <a:rPr lang="en-IE" sz="2300" dirty="0">
                <a:solidFill>
                  <a:schemeClr val="tx2">
                    <a:lumMod val="60000"/>
                    <a:lumOff val="40000"/>
                  </a:schemeClr>
                </a:solidFill>
                <a:latin typeface="Verdana" pitchFamily="34" charset="0"/>
                <a:ea typeface="Verdana" pitchFamily="34" charset="0"/>
                <a:cs typeface="Verdana" pitchFamily="34" charset="0"/>
              </a:rPr>
              <a:t>”  /&gt;</a:t>
            </a:r>
          </a:p>
          <a:p>
            <a:pPr marL="457200" lvl="1" indent="0">
              <a:buNone/>
            </a:pPr>
            <a:r>
              <a:rPr lang="en-IE" sz="2300" dirty="0">
                <a:solidFill>
                  <a:schemeClr val="tx2">
                    <a:lumMod val="60000"/>
                    <a:lumOff val="40000"/>
                  </a:schemeClr>
                </a:solidFill>
                <a:latin typeface="Verdana" pitchFamily="34" charset="0"/>
                <a:ea typeface="Verdana" pitchFamily="34" charset="0"/>
                <a:cs typeface="Verdana" pitchFamily="34" charset="0"/>
              </a:rPr>
              <a:t>   &lt;category </a:t>
            </a:r>
            <a:r>
              <a:rPr lang="en-IE" sz="2300" dirty="0" err="1">
                <a:solidFill>
                  <a:schemeClr val="tx2">
                    <a:lumMod val="60000"/>
                    <a:lumOff val="40000"/>
                  </a:schemeClr>
                </a:solidFill>
                <a:latin typeface="Verdana" pitchFamily="34" charset="0"/>
                <a:ea typeface="Verdana" pitchFamily="34" charset="0"/>
                <a:cs typeface="Verdana" pitchFamily="34" charset="0"/>
              </a:rPr>
              <a:t>android:name</a:t>
            </a:r>
            <a:r>
              <a:rPr lang="en-IE" sz="2300" dirty="0">
                <a:solidFill>
                  <a:schemeClr val="tx2">
                    <a:lumMod val="60000"/>
                    <a:lumOff val="40000"/>
                  </a:schemeClr>
                </a:solidFill>
                <a:latin typeface="Verdana" pitchFamily="34" charset="0"/>
                <a:ea typeface="Verdana" pitchFamily="34" charset="0"/>
                <a:cs typeface="Verdana" pitchFamily="34" charset="0"/>
              </a:rPr>
              <a:t>=“android.intent.category.</a:t>
            </a:r>
            <a:r>
              <a:rPr lang="en-IE" sz="2300" dirty="0">
                <a:solidFill>
                  <a:schemeClr val="bg1">
                    <a:lumMod val="65000"/>
                  </a:schemeClr>
                </a:solidFill>
                <a:latin typeface="Verdana" pitchFamily="34" charset="0"/>
                <a:ea typeface="Verdana" pitchFamily="34" charset="0"/>
                <a:cs typeface="Verdana" pitchFamily="34" charset="0"/>
              </a:rPr>
              <a:t>name</a:t>
            </a:r>
            <a:r>
              <a:rPr lang="en-IE" sz="2300" dirty="0">
                <a:solidFill>
                  <a:schemeClr val="tx2">
                    <a:lumMod val="60000"/>
                    <a:lumOff val="40000"/>
                  </a:schemeClr>
                </a:solidFill>
                <a:latin typeface="Verdana" pitchFamily="34" charset="0"/>
                <a:ea typeface="Verdana" pitchFamily="34" charset="0"/>
                <a:cs typeface="Verdana" pitchFamily="34" charset="0"/>
              </a:rPr>
              <a:t>”   /&gt;</a:t>
            </a:r>
          </a:p>
          <a:p>
            <a:pPr marL="457200" lvl="1" indent="0">
              <a:buNone/>
            </a:pPr>
            <a:r>
              <a:rPr lang="en-IE" sz="2300" dirty="0">
                <a:solidFill>
                  <a:schemeClr val="tx2">
                    <a:lumMod val="60000"/>
                    <a:lumOff val="40000"/>
                  </a:schemeClr>
                </a:solidFill>
                <a:latin typeface="Verdana" pitchFamily="34" charset="0"/>
                <a:ea typeface="Verdana" pitchFamily="34" charset="0"/>
                <a:cs typeface="Verdana" pitchFamily="34" charset="0"/>
              </a:rPr>
              <a:t>&lt;/intent-filter&gt;</a:t>
            </a:r>
          </a:p>
          <a:p>
            <a:pPr marL="457200" lvl="1" indent="0">
              <a:buNone/>
            </a:pPr>
            <a:endParaRPr lang="en-IE" dirty="0">
              <a:solidFill>
                <a:schemeClr val="tx2">
                  <a:lumMod val="60000"/>
                  <a:lumOff val="40000"/>
                </a:schemeClr>
              </a:solidFill>
            </a:endParaRPr>
          </a:p>
          <a:p>
            <a:endParaRPr lang="en-IE" dirty="0"/>
          </a:p>
        </p:txBody>
      </p:sp>
    </p:spTree>
    <p:extLst>
      <p:ext uri="{BB962C8B-B14F-4D97-AF65-F5344CB8AC3E}">
        <p14:creationId xmlns:p14="http://schemas.microsoft.com/office/powerpoint/2010/main" val="362122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Intent</a:t>
            </a:r>
          </a:p>
        </p:txBody>
      </p:sp>
      <p:sp>
        <p:nvSpPr>
          <p:cNvPr id="3" name="Content Placeholder 2"/>
          <p:cNvSpPr>
            <a:spLocks noGrp="1"/>
          </p:cNvSpPr>
          <p:nvPr>
            <p:ph idx="1"/>
          </p:nvPr>
        </p:nvSpPr>
        <p:spPr/>
        <p:txBody>
          <a:bodyPr>
            <a:normAutofit fontScale="70000" lnSpcReduction="20000"/>
          </a:bodyPr>
          <a:lstStyle/>
          <a:p>
            <a:r>
              <a:rPr lang="en-IE" dirty="0"/>
              <a:t>Resolving Intent Filter Collision</a:t>
            </a:r>
          </a:p>
          <a:p>
            <a:pPr lvl="1"/>
            <a:r>
              <a:rPr lang="en-IE" dirty="0"/>
              <a:t>If two activities have the same filter name, there will be collision when the calling activity invokes </a:t>
            </a:r>
            <a:r>
              <a:rPr lang="en-IE" i="1" dirty="0" err="1"/>
              <a:t>startActivity</a:t>
            </a:r>
            <a:r>
              <a:rPr lang="en-IE" i="1" dirty="0"/>
              <a:t>() </a:t>
            </a:r>
            <a:r>
              <a:rPr lang="en-IE" dirty="0"/>
              <a:t>method and passing intent with the same name.</a:t>
            </a:r>
          </a:p>
          <a:p>
            <a:pPr lvl="1"/>
            <a:r>
              <a:rPr lang="en-IE" dirty="0"/>
              <a:t>For example, there are 2 activities – Activity 2 and Activity 3 but the intent-filter name is same for both – Activity2 and both of them have the same path since they lie in the same project. The command will be same in the calling activity whether Activity 2 or Activity 3 is called because you pass the intent-filter name which is the same for both. </a:t>
            </a:r>
          </a:p>
          <a:p>
            <a:pPr lvl="1"/>
            <a:r>
              <a:rPr lang="en-IE" dirty="0"/>
              <a:t>The Android OS will display a selection of both these activities. </a:t>
            </a:r>
          </a:p>
          <a:p>
            <a:pPr lvl="1"/>
            <a:r>
              <a:rPr lang="en-IE" dirty="0"/>
              <a:t>If you check the “Use by default for this action”, the next time you will not be given any choice and the activity you selected the first time will start. To get the choice each time, go to Settings </a:t>
            </a:r>
            <a:r>
              <a:rPr lang="en-IE" dirty="0">
                <a:sym typeface="Wingdings" pitchFamily="2" charset="2"/>
              </a:rPr>
              <a:t> Applications Manage applications and select the application name . Scroll down on the app screen and click </a:t>
            </a:r>
            <a:r>
              <a:rPr lang="en-IE" b="1" dirty="0">
                <a:sym typeface="Wingdings" pitchFamily="2" charset="2"/>
              </a:rPr>
              <a:t>Clear defaults</a:t>
            </a:r>
            <a:r>
              <a:rPr lang="en-IE" dirty="0">
                <a:sym typeface="Wingdings" pitchFamily="2" charset="2"/>
              </a:rPr>
              <a:t>.</a:t>
            </a:r>
            <a:r>
              <a:rPr lang="en-IE" dirty="0"/>
              <a:t>    </a:t>
            </a:r>
          </a:p>
        </p:txBody>
      </p:sp>
    </p:spTree>
    <p:extLst>
      <p:ext uri="{BB962C8B-B14F-4D97-AF65-F5344CB8AC3E}">
        <p14:creationId xmlns:p14="http://schemas.microsoft.com/office/powerpoint/2010/main" val="65078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Implicit Intent</a:t>
            </a:r>
          </a:p>
        </p:txBody>
      </p:sp>
      <p:sp>
        <p:nvSpPr>
          <p:cNvPr id="3" name="Content Placeholder 2"/>
          <p:cNvSpPr>
            <a:spLocks noGrp="1"/>
          </p:cNvSpPr>
          <p:nvPr>
            <p:ph idx="1"/>
          </p:nvPr>
        </p:nvSpPr>
        <p:spPr/>
        <p:txBody>
          <a:bodyPr/>
          <a:lstStyle/>
          <a:p>
            <a:r>
              <a:rPr lang="en-IE" dirty="0"/>
              <a:t>Request action</a:t>
            </a:r>
          </a:p>
          <a:p>
            <a:r>
              <a:rPr lang="en-IE" dirty="0"/>
              <a:t>System checks which apps can perform that action</a:t>
            </a:r>
          </a:p>
          <a:p>
            <a:r>
              <a:rPr lang="en-IE" dirty="0"/>
              <a:t>Lets anonymous app component service action requests.</a:t>
            </a:r>
          </a:p>
          <a:p>
            <a:pPr marL="457200" lvl="1" indent="0">
              <a:buNone/>
            </a:pPr>
            <a:r>
              <a:rPr lang="en-IE" dirty="0"/>
              <a:t>	Intent </a:t>
            </a:r>
            <a:r>
              <a:rPr lang="en-IE" dirty="0" err="1"/>
              <a:t>iintent</a:t>
            </a:r>
            <a:r>
              <a:rPr lang="en-IE" dirty="0"/>
              <a:t> = new Intent(</a:t>
            </a:r>
            <a:r>
              <a:rPr lang="en-IE" dirty="0" err="1"/>
              <a:t>Intent.ACTION_DIAL</a:t>
            </a:r>
            <a:r>
              <a:rPr lang="en-IE" dirty="0"/>
              <a:t>, </a:t>
            </a:r>
            <a:r>
              <a:rPr lang="en-IE" dirty="0" err="1"/>
              <a:t>Uri.parse</a:t>
            </a:r>
            <a:r>
              <a:rPr lang="en-IE" dirty="0"/>
              <a:t> “tel:1234567”);</a:t>
            </a:r>
          </a:p>
          <a:p>
            <a:pPr marL="457200" lvl="1" indent="0">
              <a:buNone/>
            </a:pPr>
            <a:r>
              <a:rPr lang="en-IE" dirty="0"/>
              <a:t>	</a:t>
            </a:r>
            <a:r>
              <a:rPr lang="en-IE" dirty="0" err="1"/>
              <a:t>startActivity</a:t>
            </a:r>
            <a:r>
              <a:rPr lang="en-IE" dirty="0"/>
              <a:t>(</a:t>
            </a:r>
            <a:r>
              <a:rPr lang="en-IE" dirty="0" err="1"/>
              <a:t>iintent</a:t>
            </a:r>
            <a:r>
              <a:rPr lang="en-IE" dirty="0"/>
              <a:t>);</a:t>
            </a:r>
          </a:p>
        </p:txBody>
      </p:sp>
    </p:spTree>
    <p:extLst>
      <p:ext uri="{BB962C8B-B14F-4D97-AF65-F5344CB8AC3E}">
        <p14:creationId xmlns:p14="http://schemas.microsoft.com/office/powerpoint/2010/main" val="227286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Intent</a:t>
            </a:r>
          </a:p>
        </p:txBody>
      </p:sp>
      <p:sp>
        <p:nvSpPr>
          <p:cNvPr id="3" name="Content Placeholder 2"/>
          <p:cNvSpPr>
            <a:spLocks noGrp="1"/>
          </p:cNvSpPr>
          <p:nvPr>
            <p:ph idx="1"/>
          </p:nvPr>
        </p:nvSpPr>
        <p:spPr/>
        <p:txBody>
          <a:bodyPr>
            <a:normAutofit lnSpcReduction="10000"/>
          </a:bodyPr>
          <a:lstStyle/>
          <a:p>
            <a:r>
              <a:rPr lang="en-IE" dirty="0"/>
              <a:t>An intent object can contain the following information:</a:t>
            </a:r>
          </a:p>
          <a:p>
            <a:pPr lvl="1"/>
            <a:r>
              <a:rPr lang="en-IE" dirty="0" smtClean="0"/>
              <a:t>Action: </a:t>
            </a:r>
            <a:r>
              <a:rPr lang="en-IE" dirty="0"/>
              <a:t>A string that specifies the generic action to perform (such as </a:t>
            </a:r>
            <a:r>
              <a:rPr lang="en-IE" i="1" dirty="0"/>
              <a:t>view</a:t>
            </a:r>
            <a:r>
              <a:rPr lang="en-IE" dirty="0"/>
              <a:t> or </a:t>
            </a:r>
            <a:r>
              <a:rPr lang="en-IE" i="1" dirty="0"/>
              <a:t>pick</a:t>
            </a:r>
            <a:r>
              <a:rPr lang="en-IE" dirty="0"/>
              <a:t>).</a:t>
            </a:r>
            <a:endParaRPr lang="en-IE" dirty="0"/>
          </a:p>
          <a:p>
            <a:pPr lvl="1"/>
            <a:r>
              <a:rPr lang="en-IE" dirty="0" smtClean="0"/>
              <a:t>Data</a:t>
            </a:r>
            <a:r>
              <a:rPr lang="en-IE" dirty="0"/>
              <a:t>: The URI (a Uri object) that references the data to be acted on and/or the MIME type of that data. The type of data supplied is generally dictated by the intent's action. For example, if the action is ACTION_EDIT, the data should contain the URI of the document to edit.</a:t>
            </a:r>
            <a:endParaRPr lang="en-IE" dirty="0"/>
          </a:p>
          <a:p>
            <a:pPr marL="457200" lvl="1" indent="0">
              <a:buNone/>
            </a:pPr>
            <a:endParaRPr lang="en-IE" dirty="0"/>
          </a:p>
          <a:p>
            <a:endParaRPr lang="en-IE" b="1" dirty="0"/>
          </a:p>
        </p:txBody>
      </p:sp>
    </p:spTree>
    <p:extLst>
      <p:ext uri="{BB962C8B-B14F-4D97-AF65-F5344CB8AC3E}">
        <p14:creationId xmlns:p14="http://schemas.microsoft.com/office/powerpoint/2010/main" val="3525196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Intent</a:t>
            </a:r>
          </a:p>
        </p:txBody>
      </p:sp>
      <p:sp>
        <p:nvSpPr>
          <p:cNvPr id="3" name="Content Placeholder 2"/>
          <p:cNvSpPr>
            <a:spLocks noGrp="1"/>
          </p:cNvSpPr>
          <p:nvPr>
            <p:ph idx="1"/>
          </p:nvPr>
        </p:nvSpPr>
        <p:spPr/>
        <p:txBody>
          <a:bodyPr>
            <a:normAutofit fontScale="92500" lnSpcReduction="20000"/>
          </a:bodyPr>
          <a:lstStyle/>
          <a:p>
            <a:r>
              <a:rPr lang="en-IE" dirty="0"/>
              <a:t>An intent object can contain the following information:</a:t>
            </a:r>
          </a:p>
          <a:p>
            <a:pPr lvl="1"/>
            <a:r>
              <a:rPr lang="en-IE" dirty="0" smtClean="0"/>
              <a:t> Category: </a:t>
            </a:r>
            <a:r>
              <a:rPr lang="en-IE" dirty="0"/>
              <a:t>A string containing additional information about the kind of component that should handle the intent. Any number of category descriptions can be placed in an intent, but most intents do not require a category. Here are some common categories</a:t>
            </a:r>
            <a:r>
              <a:rPr lang="en-IE" dirty="0" smtClean="0"/>
              <a:t>: </a:t>
            </a:r>
            <a:r>
              <a:rPr lang="en-IE" dirty="0" err="1" smtClean="0"/>
              <a:t>browsable</a:t>
            </a:r>
            <a:r>
              <a:rPr lang="en-IE" dirty="0"/>
              <a:t>, </a:t>
            </a:r>
            <a:r>
              <a:rPr lang="en-IE" dirty="0" smtClean="0"/>
              <a:t>CATEGORY_BROWSABLE, CATEGORY_LAUNCHER</a:t>
            </a:r>
            <a:endParaRPr lang="en-IE" dirty="0"/>
          </a:p>
          <a:p>
            <a:pPr lvl="1"/>
            <a:r>
              <a:rPr lang="en-IE" dirty="0" err="1"/>
              <a:t>Extras:Key-value</a:t>
            </a:r>
            <a:r>
              <a:rPr lang="en-IE" dirty="0"/>
              <a:t> pairs that carry additional information required to accomplish the requested action. Just as some actions use particular kinds of data URIs, some actions also use particular </a:t>
            </a:r>
            <a:r>
              <a:rPr lang="en-IE" dirty="0" smtClean="0"/>
              <a:t>extras.</a:t>
            </a:r>
          </a:p>
          <a:p>
            <a:endParaRPr lang="en-IE" b="1" dirty="0"/>
          </a:p>
        </p:txBody>
      </p:sp>
    </p:spTree>
    <p:extLst>
      <p:ext uri="{BB962C8B-B14F-4D97-AF65-F5344CB8AC3E}">
        <p14:creationId xmlns:p14="http://schemas.microsoft.com/office/powerpoint/2010/main" val="1877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Standard Activity Actions</a:t>
            </a:r>
          </a:p>
        </p:txBody>
      </p:sp>
      <p:sp>
        <p:nvSpPr>
          <p:cNvPr id="3" name="Content Placeholder 2"/>
          <p:cNvSpPr>
            <a:spLocks noGrp="1"/>
          </p:cNvSpPr>
          <p:nvPr>
            <p:ph idx="1"/>
          </p:nvPr>
        </p:nvSpPr>
        <p:spPr>
          <a:xfrm>
            <a:off x="251520" y="1628800"/>
            <a:ext cx="8229600" cy="4525963"/>
          </a:xfrm>
        </p:spPr>
        <p:txBody>
          <a:bodyPr>
            <a:normAutofit/>
          </a:bodyPr>
          <a:lstStyle/>
          <a:p>
            <a:r>
              <a:rPr lang="en-IE" sz="2400" dirty="0"/>
              <a:t>These are the current standard actions that Intent defines for launching activities (usually through </a:t>
            </a:r>
            <a:r>
              <a:rPr lang="en-IE" sz="2400" dirty="0" err="1"/>
              <a:t>startActivity</a:t>
            </a:r>
            <a:r>
              <a:rPr lang="en-IE" sz="2400" dirty="0"/>
              <a:t>(Intent). </a:t>
            </a:r>
          </a:p>
          <a:p>
            <a:pPr>
              <a:lnSpc>
                <a:spcPct val="80000"/>
              </a:lnSpc>
            </a:pPr>
            <a:r>
              <a:rPr lang="en-IE" sz="2200" dirty="0"/>
              <a:t>ACTION_MAIN</a:t>
            </a:r>
          </a:p>
          <a:p>
            <a:pPr>
              <a:lnSpc>
                <a:spcPct val="80000"/>
              </a:lnSpc>
            </a:pPr>
            <a:r>
              <a:rPr lang="en-IE" sz="2200" dirty="0"/>
              <a:t>ACTION_VIEW</a:t>
            </a:r>
          </a:p>
          <a:p>
            <a:pPr>
              <a:lnSpc>
                <a:spcPct val="80000"/>
              </a:lnSpc>
            </a:pPr>
            <a:r>
              <a:rPr lang="en-IE" sz="2200" dirty="0"/>
              <a:t>ACTION_ATTACH_DATA</a:t>
            </a:r>
          </a:p>
          <a:p>
            <a:pPr>
              <a:lnSpc>
                <a:spcPct val="80000"/>
              </a:lnSpc>
            </a:pPr>
            <a:r>
              <a:rPr lang="en-IE" sz="2200" dirty="0"/>
              <a:t>ACTION_EDIT</a:t>
            </a:r>
          </a:p>
          <a:p>
            <a:pPr>
              <a:lnSpc>
                <a:spcPct val="80000"/>
              </a:lnSpc>
            </a:pPr>
            <a:r>
              <a:rPr lang="en-IE" sz="2200" dirty="0"/>
              <a:t>ACTION_PICK</a:t>
            </a:r>
          </a:p>
          <a:p>
            <a:pPr>
              <a:lnSpc>
                <a:spcPct val="80000"/>
              </a:lnSpc>
            </a:pPr>
            <a:r>
              <a:rPr lang="en-IE" sz="2200" dirty="0"/>
              <a:t>ACTION_CHOOSER</a:t>
            </a:r>
          </a:p>
          <a:p>
            <a:pPr>
              <a:lnSpc>
                <a:spcPct val="80000"/>
              </a:lnSpc>
            </a:pPr>
            <a:r>
              <a:rPr lang="en-IE" sz="2200" dirty="0"/>
              <a:t>ACTION_GET_CONTENT</a:t>
            </a:r>
          </a:p>
          <a:p>
            <a:pPr>
              <a:lnSpc>
                <a:spcPct val="80000"/>
              </a:lnSpc>
            </a:pPr>
            <a:r>
              <a:rPr lang="en-IE" sz="2200" dirty="0"/>
              <a:t>ACTION_DIAL</a:t>
            </a:r>
          </a:p>
        </p:txBody>
      </p:sp>
    </p:spTree>
    <p:extLst>
      <p:ext uri="{BB962C8B-B14F-4D97-AF65-F5344CB8AC3E}">
        <p14:creationId xmlns:p14="http://schemas.microsoft.com/office/powerpoint/2010/main" val="254138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Standard Activity Actions</a:t>
            </a:r>
          </a:p>
        </p:txBody>
      </p:sp>
      <p:sp>
        <p:nvSpPr>
          <p:cNvPr id="3" name="Content Placeholder 2"/>
          <p:cNvSpPr>
            <a:spLocks noGrp="1"/>
          </p:cNvSpPr>
          <p:nvPr>
            <p:ph idx="1"/>
          </p:nvPr>
        </p:nvSpPr>
        <p:spPr/>
        <p:txBody>
          <a:bodyPr>
            <a:normAutofit fontScale="70000" lnSpcReduction="20000"/>
          </a:bodyPr>
          <a:lstStyle/>
          <a:p>
            <a:r>
              <a:rPr lang="en-IE" dirty="0"/>
              <a:t>ACTION_CALL</a:t>
            </a:r>
          </a:p>
          <a:p>
            <a:r>
              <a:rPr lang="en-IE" dirty="0"/>
              <a:t>ACTION_SEND</a:t>
            </a:r>
          </a:p>
          <a:p>
            <a:r>
              <a:rPr lang="en-IE" dirty="0"/>
              <a:t>ACTION_SENDTO</a:t>
            </a:r>
          </a:p>
          <a:p>
            <a:r>
              <a:rPr lang="en-IE" dirty="0"/>
              <a:t>ACTION_ANSWER</a:t>
            </a:r>
          </a:p>
          <a:p>
            <a:r>
              <a:rPr lang="en-IE" dirty="0"/>
              <a:t>ACTION_INSERT</a:t>
            </a:r>
          </a:p>
          <a:p>
            <a:r>
              <a:rPr lang="en-IE" dirty="0"/>
              <a:t>ACTION_DELETE</a:t>
            </a:r>
          </a:p>
          <a:p>
            <a:r>
              <a:rPr lang="en-IE" dirty="0"/>
              <a:t>ACTION_RUN</a:t>
            </a:r>
          </a:p>
          <a:p>
            <a:r>
              <a:rPr lang="en-IE" dirty="0"/>
              <a:t>ACTION_SYNC</a:t>
            </a:r>
          </a:p>
          <a:p>
            <a:r>
              <a:rPr lang="en-IE" dirty="0"/>
              <a:t>ACTION_PICK_ACTIVITY</a:t>
            </a:r>
          </a:p>
          <a:p>
            <a:r>
              <a:rPr lang="en-IE" dirty="0"/>
              <a:t>ACTION_SEARCH</a:t>
            </a:r>
          </a:p>
          <a:p>
            <a:r>
              <a:rPr lang="en-IE" dirty="0"/>
              <a:t>ACTION_WEB_SEARCH</a:t>
            </a:r>
          </a:p>
          <a:p>
            <a:r>
              <a:rPr lang="en-IE" dirty="0"/>
              <a:t>ACTION_FACTORY_TEST</a:t>
            </a:r>
          </a:p>
          <a:p>
            <a:endParaRPr lang="en-IE" dirty="0"/>
          </a:p>
          <a:p>
            <a:endParaRPr lang="en-IE" dirty="0"/>
          </a:p>
        </p:txBody>
      </p:sp>
    </p:spTree>
    <p:extLst>
      <p:ext uri="{BB962C8B-B14F-4D97-AF65-F5344CB8AC3E}">
        <p14:creationId xmlns:p14="http://schemas.microsoft.com/office/powerpoint/2010/main" val="193013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Standard Categories</a:t>
            </a:r>
          </a:p>
        </p:txBody>
      </p:sp>
      <p:sp>
        <p:nvSpPr>
          <p:cNvPr id="3" name="Content Placeholder 2"/>
          <p:cNvSpPr>
            <a:spLocks noGrp="1"/>
          </p:cNvSpPr>
          <p:nvPr>
            <p:ph idx="1"/>
          </p:nvPr>
        </p:nvSpPr>
        <p:spPr/>
        <p:txBody>
          <a:bodyPr>
            <a:normAutofit fontScale="92500" lnSpcReduction="20000"/>
          </a:bodyPr>
          <a:lstStyle/>
          <a:p>
            <a:r>
              <a:rPr lang="en-IE" dirty="0"/>
              <a:t>These are the current standard categories that can be used to further clarify an Intent via </a:t>
            </a:r>
            <a:r>
              <a:rPr lang="en-IE" dirty="0" err="1"/>
              <a:t>addCategory</a:t>
            </a:r>
            <a:r>
              <a:rPr lang="en-IE" dirty="0"/>
              <a:t>(String).</a:t>
            </a:r>
          </a:p>
          <a:p>
            <a:endParaRPr lang="en-IE" dirty="0"/>
          </a:p>
          <a:p>
            <a:pPr lvl="1"/>
            <a:r>
              <a:rPr lang="en-IE" dirty="0"/>
              <a:t>CATEGORY_DEFAULT</a:t>
            </a:r>
          </a:p>
          <a:p>
            <a:pPr lvl="1"/>
            <a:r>
              <a:rPr lang="en-IE" dirty="0"/>
              <a:t>CATEGORY_BROWSABLE</a:t>
            </a:r>
          </a:p>
          <a:p>
            <a:pPr lvl="1"/>
            <a:r>
              <a:rPr lang="en-IE" dirty="0"/>
              <a:t>CATEGORY_TAB</a:t>
            </a:r>
          </a:p>
          <a:p>
            <a:pPr lvl="1"/>
            <a:r>
              <a:rPr lang="en-IE" dirty="0"/>
              <a:t>CATEGORY_ALTERNATIVE</a:t>
            </a:r>
          </a:p>
          <a:p>
            <a:pPr lvl="1"/>
            <a:r>
              <a:rPr lang="en-IE" dirty="0"/>
              <a:t>CATEGORY_SELECTED_ALTERNATIVE</a:t>
            </a:r>
          </a:p>
          <a:p>
            <a:pPr lvl="1"/>
            <a:r>
              <a:rPr lang="en-IE" dirty="0"/>
              <a:t>CATEGORY_LAUNCHER</a:t>
            </a:r>
          </a:p>
          <a:p>
            <a:pPr lvl="1"/>
            <a:r>
              <a:rPr lang="en-IE" dirty="0"/>
              <a:t>CATEGORY_INFO</a:t>
            </a:r>
          </a:p>
        </p:txBody>
      </p:sp>
    </p:spTree>
    <p:extLst>
      <p:ext uri="{BB962C8B-B14F-4D97-AF65-F5344CB8AC3E}">
        <p14:creationId xmlns:p14="http://schemas.microsoft.com/office/powerpoint/2010/main" val="427986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Intent</a:t>
            </a:r>
          </a:p>
        </p:txBody>
      </p:sp>
      <p:sp>
        <p:nvSpPr>
          <p:cNvPr id="3" name="Content Placeholder 2"/>
          <p:cNvSpPr>
            <a:spLocks noGrp="1"/>
          </p:cNvSpPr>
          <p:nvPr>
            <p:ph idx="1"/>
          </p:nvPr>
        </p:nvSpPr>
        <p:spPr/>
        <p:txBody>
          <a:bodyPr>
            <a:normAutofit lnSpcReduction="10000"/>
          </a:bodyPr>
          <a:lstStyle/>
          <a:p>
            <a:r>
              <a:rPr lang="en-IE" dirty="0"/>
              <a:t>Intents are used to:</a:t>
            </a:r>
          </a:p>
          <a:p>
            <a:pPr lvl="1"/>
            <a:r>
              <a:rPr lang="en-IE" dirty="0"/>
              <a:t>Explicitly start a particular activity or service</a:t>
            </a:r>
          </a:p>
          <a:p>
            <a:pPr lvl="1"/>
            <a:r>
              <a:rPr lang="en-IE" dirty="0"/>
              <a:t>Start an activity or service that performs certain specified action</a:t>
            </a:r>
          </a:p>
          <a:p>
            <a:pPr lvl="1"/>
            <a:r>
              <a:rPr lang="en-IE" dirty="0"/>
              <a:t>Broadcast when an event occurs</a:t>
            </a:r>
          </a:p>
          <a:p>
            <a:r>
              <a:rPr lang="en-IE" dirty="0"/>
              <a:t>Intents may use data that are required by the activity or service that would start </a:t>
            </a:r>
          </a:p>
          <a:p>
            <a:r>
              <a:rPr lang="en-IE" dirty="0"/>
              <a:t>Intents may return result from the called activity or service.</a:t>
            </a:r>
          </a:p>
        </p:txBody>
      </p:sp>
    </p:spTree>
    <p:extLst>
      <p:ext uri="{BB962C8B-B14F-4D97-AF65-F5344CB8AC3E}">
        <p14:creationId xmlns:p14="http://schemas.microsoft.com/office/powerpoint/2010/main" val="2516891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Standard Categories</a:t>
            </a:r>
          </a:p>
        </p:txBody>
      </p:sp>
      <p:sp>
        <p:nvSpPr>
          <p:cNvPr id="3" name="Content Placeholder 2"/>
          <p:cNvSpPr>
            <a:spLocks noGrp="1"/>
          </p:cNvSpPr>
          <p:nvPr>
            <p:ph idx="1"/>
          </p:nvPr>
        </p:nvSpPr>
        <p:spPr/>
        <p:txBody>
          <a:bodyPr>
            <a:normAutofit lnSpcReduction="10000"/>
          </a:bodyPr>
          <a:lstStyle/>
          <a:p>
            <a:pPr lvl="1"/>
            <a:r>
              <a:rPr lang="en-IE" dirty="0"/>
              <a:t>CATEGORY_HOME</a:t>
            </a:r>
          </a:p>
          <a:p>
            <a:pPr lvl="1"/>
            <a:r>
              <a:rPr lang="en-IE" dirty="0"/>
              <a:t>CATEGORY_PREFERENCE</a:t>
            </a:r>
          </a:p>
          <a:p>
            <a:pPr lvl="1"/>
            <a:r>
              <a:rPr lang="en-IE" dirty="0"/>
              <a:t>CATEGORY_TEST</a:t>
            </a:r>
          </a:p>
          <a:p>
            <a:pPr lvl="1"/>
            <a:r>
              <a:rPr lang="en-IE" dirty="0"/>
              <a:t>CATEGORY_CAR_DOCK</a:t>
            </a:r>
          </a:p>
          <a:p>
            <a:pPr lvl="1"/>
            <a:r>
              <a:rPr lang="en-IE" dirty="0"/>
              <a:t>CATEGORY_DESK_DOCK</a:t>
            </a:r>
          </a:p>
          <a:p>
            <a:pPr lvl="1"/>
            <a:r>
              <a:rPr lang="en-IE" dirty="0"/>
              <a:t>CATEGORY_LE_DESK_DOCK</a:t>
            </a:r>
          </a:p>
          <a:p>
            <a:pPr lvl="1"/>
            <a:r>
              <a:rPr lang="en-IE" dirty="0"/>
              <a:t>CATEGORY_HE_DESK_DOCK</a:t>
            </a:r>
          </a:p>
          <a:p>
            <a:pPr lvl="1"/>
            <a:r>
              <a:rPr lang="en-IE" dirty="0"/>
              <a:t>CATEGORY_CAR_MODE</a:t>
            </a:r>
          </a:p>
          <a:p>
            <a:pPr lvl="1"/>
            <a:r>
              <a:rPr lang="en-IE" dirty="0"/>
              <a:t>CATEGORY_APP_MARKET</a:t>
            </a:r>
          </a:p>
          <a:p>
            <a:endParaRPr lang="en-IE" dirty="0"/>
          </a:p>
        </p:txBody>
      </p:sp>
    </p:spTree>
    <p:extLst>
      <p:ext uri="{BB962C8B-B14F-4D97-AF65-F5344CB8AC3E}">
        <p14:creationId xmlns:p14="http://schemas.microsoft.com/office/powerpoint/2010/main" val="1247532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data.</a:t>
            </a:r>
          </a:p>
        </p:txBody>
      </p:sp>
      <p:sp>
        <p:nvSpPr>
          <p:cNvPr id="3" name="Content Placeholder 2"/>
          <p:cNvSpPr>
            <a:spLocks noGrp="1"/>
          </p:cNvSpPr>
          <p:nvPr>
            <p:ph idx="1"/>
          </p:nvPr>
        </p:nvSpPr>
        <p:spPr>
          <a:xfrm>
            <a:off x="457200" y="1600200"/>
            <a:ext cx="8229600" cy="2949023"/>
          </a:xfrm>
        </p:spPr>
        <p:txBody>
          <a:bodyPr>
            <a:normAutofit fontScale="70000" lnSpcReduction="20000"/>
          </a:bodyPr>
          <a:lstStyle/>
          <a:p>
            <a:r>
              <a:rPr lang="en-US" dirty="0"/>
              <a:t>If we want target activity to return data to the calling use the following method instead of </a:t>
            </a:r>
            <a:r>
              <a:rPr lang="en-US" dirty="0" err="1"/>
              <a:t>startActivity</a:t>
            </a:r>
            <a:r>
              <a:rPr lang="en-US" dirty="0"/>
              <a:t>(intent) </a:t>
            </a:r>
          </a:p>
          <a:p>
            <a:pPr marL="457200" lvl="1" indent="0">
              <a:buNone/>
            </a:pPr>
            <a:r>
              <a:rPr lang="en-US" dirty="0" err="1">
                <a:solidFill>
                  <a:schemeClr val="tx2">
                    <a:lumMod val="60000"/>
                    <a:lumOff val="40000"/>
                  </a:schemeClr>
                </a:solidFill>
              </a:rPr>
              <a:t>startActivityForResult</a:t>
            </a:r>
            <a:r>
              <a:rPr lang="en-US" dirty="0">
                <a:solidFill>
                  <a:schemeClr val="tx2">
                    <a:lumMod val="60000"/>
                    <a:lumOff val="40000"/>
                  </a:schemeClr>
                </a:solidFill>
              </a:rPr>
              <a:t>(intent, </a:t>
            </a:r>
            <a:r>
              <a:rPr lang="en-US" dirty="0" err="1">
                <a:solidFill>
                  <a:schemeClr val="tx2">
                    <a:lumMod val="60000"/>
                    <a:lumOff val="40000"/>
                  </a:schemeClr>
                </a:solidFill>
              </a:rPr>
              <a:t>requestCode</a:t>
            </a:r>
            <a:r>
              <a:rPr lang="en-US" dirty="0">
                <a:solidFill>
                  <a:schemeClr val="tx2">
                    <a:lumMod val="60000"/>
                    <a:lumOff val="40000"/>
                  </a:schemeClr>
                </a:solidFill>
              </a:rPr>
              <a:t>);</a:t>
            </a:r>
          </a:p>
          <a:p>
            <a:pPr lvl="1"/>
            <a:r>
              <a:rPr lang="en-IE" dirty="0"/>
              <a:t>The </a:t>
            </a:r>
            <a:r>
              <a:rPr lang="en-IE" dirty="0" err="1"/>
              <a:t>request_Code</a:t>
            </a:r>
            <a:r>
              <a:rPr lang="en-IE" dirty="0"/>
              <a:t> is an integer that identifies the called activity. This identifier is needed so that the you must know which activity is returning this value in case multiple activities are called.</a:t>
            </a:r>
          </a:p>
          <a:p>
            <a:r>
              <a:rPr lang="en-US" dirty="0"/>
              <a:t>Override </a:t>
            </a:r>
            <a:r>
              <a:rPr lang="en-US" dirty="0" err="1"/>
              <a:t>onActivityResult</a:t>
            </a:r>
            <a:r>
              <a:rPr lang="en-US" dirty="0"/>
              <a:t>(</a:t>
            </a:r>
            <a:r>
              <a:rPr lang="en-US" dirty="0" err="1"/>
              <a:t>int</a:t>
            </a:r>
            <a:r>
              <a:rPr lang="en-US" dirty="0"/>
              <a:t> </a:t>
            </a:r>
            <a:r>
              <a:rPr lang="en-US" dirty="0" err="1"/>
              <a:t>requestCode</a:t>
            </a:r>
            <a:r>
              <a:rPr lang="en-US" dirty="0"/>
              <a:t>, </a:t>
            </a:r>
            <a:r>
              <a:rPr lang="en-US" dirty="0" err="1"/>
              <a:t>int</a:t>
            </a:r>
            <a:r>
              <a:rPr lang="en-US" dirty="0"/>
              <a:t> </a:t>
            </a:r>
            <a:r>
              <a:rPr lang="en-US" dirty="0" err="1"/>
              <a:t>resultCode</a:t>
            </a:r>
            <a:r>
              <a:rPr lang="en-US" dirty="0"/>
              <a:t>, Intent data) method.</a:t>
            </a:r>
          </a:p>
          <a:p>
            <a:pPr marL="457200" lvl="1" indent="0">
              <a:buNone/>
            </a:pPr>
            <a:r>
              <a:rPr lang="en-IE" dirty="0">
                <a:solidFill>
                  <a:srgbClr val="FF0000"/>
                </a:solidFill>
              </a:rPr>
              <a:t>Note</a:t>
            </a:r>
            <a:r>
              <a:rPr lang="en-IE" dirty="0"/>
              <a:t> 1: if the request code is set to -1, no result is returned back and it is same as </a:t>
            </a:r>
            <a:r>
              <a:rPr lang="en-IE" i="1" dirty="0" err="1"/>
              <a:t>startActivity</a:t>
            </a:r>
            <a:r>
              <a:rPr lang="en-IE" i="1" dirty="0"/>
              <a:t>() </a:t>
            </a:r>
            <a:r>
              <a:rPr lang="en-IE" dirty="0"/>
              <a:t>method.</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731785"/>
            <a:ext cx="5544616" cy="166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8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data </a:t>
            </a:r>
            <a:endParaRPr lang="en-IE" dirty="0"/>
          </a:p>
        </p:txBody>
      </p:sp>
      <p:sp>
        <p:nvSpPr>
          <p:cNvPr id="3" name="Content Placeholder 2"/>
          <p:cNvSpPr>
            <a:spLocks noGrp="1"/>
          </p:cNvSpPr>
          <p:nvPr>
            <p:ph idx="1"/>
          </p:nvPr>
        </p:nvSpPr>
        <p:spPr/>
        <p:txBody>
          <a:bodyPr>
            <a:normAutofit fontScale="92500" lnSpcReduction="20000"/>
          </a:bodyPr>
          <a:lstStyle/>
          <a:p>
            <a:pPr lvl="1"/>
            <a:r>
              <a:rPr lang="en-IE" dirty="0"/>
              <a:t>In order to send the data back to the calling activity, use an </a:t>
            </a:r>
            <a:r>
              <a:rPr lang="en-IE" i="1" dirty="0"/>
              <a:t>Intent</a:t>
            </a:r>
            <a:r>
              <a:rPr lang="en-IE" dirty="0"/>
              <a:t> object to send data back via the </a:t>
            </a:r>
            <a:r>
              <a:rPr lang="en-IE" i="1" dirty="0" err="1"/>
              <a:t>setData</a:t>
            </a:r>
            <a:r>
              <a:rPr lang="en-IE" i="1" dirty="0"/>
              <a:t>() </a:t>
            </a:r>
            <a:r>
              <a:rPr lang="en-IE" dirty="0"/>
              <a:t>method in the activity source file and as below:</a:t>
            </a:r>
          </a:p>
          <a:p>
            <a:pPr marL="457200" lvl="1" indent="0">
              <a:buNone/>
            </a:pPr>
            <a:r>
              <a:rPr lang="en-IE" dirty="0"/>
              <a:t>	</a:t>
            </a:r>
            <a:r>
              <a:rPr lang="en-IE" sz="1900" dirty="0">
                <a:solidFill>
                  <a:schemeClr val="tx2">
                    <a:lumMod val="60000"/>
                    <a:lumOff val="40000"/>
                  </a:schemeClr>
                </a:solidFill>
                <a:latin typeface="Verdana" pitchFamily="34" charset="0"/>
                <a:ea typeface="Verdana" pitchFamily="34" charset="0"/>
                <a:cs typeface="Verdana" pitchFamily="34" charset="0"/>
              </a:rPr>
              <a:t>Intent data = new Intent();</a:t>
            </a:r>
          </a:p>
          <a:p>
            <a:pPr marL="457200" lvl="1" indent="0">
              <a:buNone/>
            </a:pPr>
            <a:r>
              <a:rPr lang="en-IE" sz="1900" dirty="0">
                <a:solidFill>
                  <a:schemeClr val="tx2">
                    <a:lumMod val="60000"/>
                    <a:lumOff val="40000"/>
                  </a:schemeClr>
                </a:solidFill>
                <a:latin typeface="Verdana" pitchFamily="34" charset="0"/>
                <a:ea typeface="Verdana" pitchFamily="34" charset="0"/>
                <a:cs typeface="Verdana" pitchFamily="34" charset="0"/>
              </a:rPr>
              <a:t>	…</a:t>
            </a:r>
          </a:p>
          <a:p>
            <a:pPr marL="457200" lvl="1" indent="0">
              <a:buNone/>
            </a:pPr>
            <a:r>
              <a:rPr lang="en-IE" sz="1900" dirty="0">
                <a:solidFill>
                  <a:schemeClr val="tx2">
                    <a:lumMod val="60000"/>
                    <a:lumOff val="40000"/>
                  </a:schemeClr>
                </a:solidFill>
                <a:latin typeface="Verdana" pitchFamily="34" charset="0"/>
                <a:ea typeface="Verdana" pitchFamily="34" charset="0"/>
                <a:cs typeface="Verdana" pitchFamily="34" charset="0"/>
              </a:rPr>
              <a:t>	</a:t>
            </a:r>
            <a:r>
              <a:rPr lang="en-IE" sz="1900" dirty="0" err="1">
                <a:solidFill>
                  <a:schemeClr val="tx2">
                    <a:lumMod val="60000"/>
                    <a:lumOff val="40000"/>
                  </a:schemeClr>
                </a:solidFill>
                <a:latin typeface="Verdana" pitchFamily="34" charset="0"/>
                <a:ea typeface="Verdana" pitchFamily="34" charset="0"/>
                <a:cs typeface="Verdana" pitchFamily="34" charset="0"/>
              </a:rPr>
              <a:t>data.setData</a:t>
            </a:r>
            <a:r>
              <a:rPr lang="en-IE" sz="1900" dirty="0">
                <a:solidFill>
                  <a:schemeClr val="tx2">
                    <a:lumMod val="60000"/>
                    <a:lumOff val="40000"/>
                  </a:schemeClr>
                </a:solidFill>
                <a:latin typeface="Verdana" pitchFamily="34" charset="0"/>
                <a:ea typeface="Verdana" pitchFamily="34" charset="0"/>
                <a:cs typeface="Verdana" pitchFamily="34" charset="0"/>
              </a:rPr>
              <a:t>(</a:t>
            </a:r>
            <a:r>
              <a:rPr lang="en-IE" sz="1900" dirty="0">
                <a:solidFill>
                  <a:schemeClr val="bg2">
                    <a:lumMod val="50000"/>
                  </a:schemeClr>
                </a:solidFill>
                <a:latin typeface="Verdana" pitchFamily="34" charset="0"/>
                <a:ea typeface="Verdana" pitchFamily="34" charset="0"/>
                <a:cs typeface="Verdana" pitchFamily="34" charset="0"/>
              </a:rPr>
              <a:t>the data to be sent back</a:t>
            </a:r>
            <a:r>
              <a:rPr lang="en-IE" sz="1900" dirty="0">
                <a:solidFill>
                  <a:schemeClr val="tx2">
                    <a:lumMod val="60000"/>
                    <a:lumOff val="40000"/>
                  </a:schemeClr>
                </a:solidFill>
                <a:latin typeface="Verdana" pitchFamily="34" charset="0"/>
                <a:ea typeface="Verdana" pitchFamily="34" charset="0"/>
                <a:cs typeface="Verdana" pitchFamily="34" charset="0"/>
              </a:rPr>
              <a:t>);</a:t>
            </a:r>
          </a:p>
          <a:p>
            <a:pPr lvl="1"/>
            <a:r>
              <a:rPr lang="en-IE" dirty="0"/>
              <a:t>Use </a:t>
            </a:r>
            <a:r>
              <a:rPr lang="en-IE" i="1" dirty="0" err="1"/>
              <a:t>setResult</a:t>
            </a:r>
            <a:r>
              <a:rPr lang="en-IE" i="1" dirty="0"/>
              <a:t>() </a:t>
            </a:r>
            <a:r>
              <a:rPr lang="en-IE" dirty="0"/>
              <a:t>method to send the result code such as ok or cancel and the data as shown below:</a:t>
            </a:r>
          </a:p>
          <a:p>
            <a:pPr marL="457200" lvl="1" indent="0">
              <a:buNone/>
            </a:pPr>
            <a:r>
              <a:rPr lang="en-IE" dirty="0"/>
              <a:t>	</a:t>
            </a:r>
            <a:r>
              <a:rPr lang="en-IE" sz="2100" dirty="0" err="1">
                <a:solidFill>
                  <a:schemeClr val="tx2">
                    <a:lumMod val="60000"/>
                    <a:lumOff val="40000"/>
                  </a:schemeClr>
                </a:solidFill>
                <a:latin typeface="Verdana" pitchFamily="34" charset="0"/>
                <a:ea typeface="Verdana" pitchFamily="34" charset="0"/>
                <a:cs typeface="Verdana" pitchFamily="34" charset="0"/>
              </a:rPr>
              <a:t>setResult</a:t>
            </a:r>
            <a:r>
              <a:rPr lang="en-IE" sz="2100" dirty="0">
                <a:solidFill>
                  <a:schemeClr val="tx2">
                    <a:lumMod val="60000"/>
                    <a:lumOff val="40000"/>
                  </a:schemeClr>
                </a:solidFill>
                <a:latin typeface="Verdana" pitchFamily="34" charset="0"/>
                <a:ea typeface="Verdana" pitchFamily="34" charset="0"/>
                <a:cs typeface="Verdana" pitchFamily="34" charset="0"/>
              </a:rPr>
              <a:t>(RESULT_OK, data);</a:t>
            </a:r>
          </a:p>
          <a:p>
            <a:pPr marL="457200" lvl="1" indent="0">
              <a:buNone/>
            </a:pPr>
            <a:r>
              <a:rPr lang="en-IE" sz="2100" dirty="0">
                <a:solidFill>
                  <a:schemeClr val="tx2">
                    <a:lumMod val="60000"/>
                    <a:lumOff val="40000"/>
                  </a:schemeClr>
                </a:solidFill>
                <a:latin typeface="Verdana" pitchFamily="34" charset="0"/>
                <a:ea typeface="Verdana" pitchFamily="34" charset="0"/>
                <a:cs typeface="Verdana" pitchFamily="34" charset="0"/>
              </a:rPr>
              <a:t>	finish();</a:t>
            </a:r>
            <a:endParaRPr lang="en-IE" sz="2100" dirty="0"/>
          </a:p>
          <a:p>
            <a:pPr lvl="1"/>
            <a:r>
              <a:rPr lang="en-IE" dirty="0"/>
              <a:t>Close the activity by calling the </a:t>
            </a:r>
            <a:r>
              <a:rPr lang="en-IE" i="1" dirty="0"/>
              <a:t>finish() </a:t>
            </a:r>
            <a:r>
              <a:rPr lang="en-IE" dirty="0"/>
              <a:t>method so that the control goes back to the calling activity.</a:t>
            </a:r>
          </a:p>
        </p:txBody>
      </p:sp>
    </p:spTree>
    <p:extLst>
      <p:ext uri="{BB962C8B-B14F-4D97-AF65-F5344CB8AC3E}">
        <p14:creationId xmlns:p14="http://schemas.microsoft.com/office/powerpoint/2010/main" val="231008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data.</a:t>
            </a:r>
          </a:p>
        </p:txBody>
      </p:sp>
      <p:sp>
        <p:nvSpPr>
          <p:cNvPr id="3" name="Content Placeholder 2"/>
          <p:cNvSpPr>
            <a:spLocks noGrp="1"/>
          </p:cNvSpPr>
          <p:nvPr>
            <p:ph idx="1"/>
          </p:nvPr>
        </p:nvSpPr>
        <p:spPr/>
        <p:txBody>
          <a:bodyPr>
            <a:normAutofit fontScale="70000" lnSpcReduction="20000"/>
          </a:bodyPr>
          <a:lstStyle/>
          <a:p>
            <a:r>
              <a:rPr lang="en-US" dirty="0"/>
              <a:t>When </a:t>
            </a:r>
            <a:r>
              <a:rPr lang="en-US" dirty="0" err="1"/>
              <a:t>activityTwo</a:t>
            </a:r>
            <a:r>
              <a:rPr lang="en-US" dirty="0"/>
              <a:t> finishes, it can return an Intent with data.</a:t>
            </a:r>
          </a:p>
          <a:p>
            <a:r>
              <a:rPr lang="en-US" dirty="0"/>
              <a:t>In the finish() method</a:t>
            </a:r>
          </a:p>
          <a:p>
            <a:pPr marL="0" indent="0">
              <a:buNone/>
            </a:pPr>
            <a:r>
              <a:rPr lang="en-US" dirty="0"/>
              <a:t>@Override</a:t>
            </a:r>
          </a:p>
          <a:p>
            <a:pPr marL="0" indent="0">
              <a:buNone/>
            </a:pPr>
            <a:r>
              <a:rPr lang="en-US" dirty="0"/>
              <a:t>public void finish() {</a:t>
            </a:r>
          </a:p>
          <a:p>
            <a:pPr marL="0" indent="0">
              <a:buNone/>
            </a:pPr>
            <a:r>
              <a:rPr lang="en-US" dirty="0"/>
              <a:t>	Intent data = new Intent();</a:t>
            </a:r>
          </a:p>
          <a:p>
            <a:pPr marL="0" indent="0">
              <a:buNone/>
            </a:pPr>
            <a:r>
              <a:rPr lang="en-US" dirty="0"/>
              <a:t>	</a:t>
            </a:r>
            <a:r>
              <a:rPr lang="en-US" dirty="0" err="1"/>
              <a:t>data.putExtra</a:t>
            </a:r>
            <a:r>
              <a:rPr lang="en-US" dirty="0"/>
              <a:t>("returnKey1", “some data ");</a:t>
            </a:r>
          </a:p>
          <a:p>
            <a:pPr marL="0" indent="0">
              <a:buNone/>
            </a:pPr>
            <a:r>
              <a:rPr lang="en-US" dirty="0"/>
              <a:t>	</a:t>
            </a:r>
            <a:r>
              <a:rPr lang="en-US" dirty="0" err="1"/>
              <a:t>data.putExtra</a:t>
            </a:r>
            <a:r>
              <a:rPr lang="en-US" dirty="0"/>
              <a:t>("returnKey2", “more data");</a:t>
            </a:r>
          </a:p>
          <a:p>
            <a:pPr marL="0" indent="0">
              <a:buNone/>
            </a:pPr>
            <a:r>
              <a:rPr lang="en-US" dirty="0"/>
              <a:t>	</a:t>
            </a:r>
            <a:r>
              <a:rPr lang="en-US" dirty="0" err="1"/>
              <a:t>setResult</a:t>
            </a:r>
            <a:r>
              <a:rPr lang="en-US" dirty="0"/>
              <a:t>(RESULT_OK, data);</a:t>
            </a:r>
          </a:p>
          <a:p>
            <a:pPr marL="0" indent="0">
              <a:buNone/>
            </a:pPr>
            <a:r>
              <a:rPr lang="en-US" dirty="0"/>
              <a:t>	</a:t>
            </a:r>
            <a:r>
              <a:rPr lang="en-US" dirty="0" err="1"/>
              <a:t>super.finish</a:t>
            </a:r>
            <a:r>
              <a:rPr lang="en-US" dirty="0"/>
              <a:t>();</a:t>
            </a:r>
          </a:p>
          <a:p>
            <a:pPr marL="0" indent="0">
              <a:buNone/>
            </a:pPr>
            <a:r>
              <a:rPr lang="en-US" dirty="0"/>
              <a:t>}</a:t>
            </a:r>
          </a:p>
          <a:p>
            <a:r>
              <a:rPr lang="en-US" dirty="0"/>
              <a:t>Result: constants are RESULT_OK, RESULT_CANCELED,  but you can also use any custom result with an int.</a:t>
            </a:r>
          </a:p>
          <a:p>
            <a:pPr lvl="1"/>
            <a:r>
              <a:rPr lang="en-US" dirty="0"/>
              <a:t>When an activity fails, crashes, the result will be RESULT_CANCELED.</a:t>
            </a:r>
          </a:p>
        </p:txBody>
      </p:sp>
    </p:spTree>
    <p:extLst>
      <p:ext uri="{BB962C8B-B14F-4D97-AF65-F5344CB8AC3E}">
        <p14:creationId xmlns:p14="http://schemas.microsoft.com/office/powerpoint/2010/main" val="341070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Intents</a:t>
            </a:r>
          </a:p>
        </p:txBody>
      </p:sp>
      <p:sp>
        <p:nvSpPr>
          <p:cNvPr id="5" name="Content Placeholder 4"/>
          <p:cNvSpPr>
            <a:spLocks noGrp="1"/>
          </p:cNvSpPr>
          <p:nvPr>
            <p:ph idx="1"/>
          </p:nvPr>
        </p:nvSpPr>
        <p:spPr/>
        <p:txBody>
          <a:bodyPr>
            <a:normAutofit/>
          </a:bodyPr>
          <a:lstStyle/>
          <a:p>
            <a:r>
              <a:rPr lang="en-US" dirty="0"/>
              <a:t>The intent </a:t>
            </a:r>
          </a:p>
          <a:p>
            <a:pPr lvl="1"/>
            <a:r>
              <a:rPr lang="en-US" dirty="0"/>
              <a:t>Contains the class to be “called” by the activity</a:t>
            </a:r>
          </a:p>
          <a:p>
            <a:pPr lvl="1"/>
            <a:r>
              <a:rPr lang="en-US" dirty="0"/>
              <a:t>And may contain other information needed by that class (Activity, service, Broadcast receiver, </a:t>
            </a:r>
            <a:r>
              <a:rPr lang="en-US" dirty="0" err="1"/>
              <a:t>etc</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67200"/>
            <a:ext cx="691515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928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Intent</a:t>
            </a:r>
            <a:endParaRPr lang="en-US" dirty="0"/>
          </a:p>
        </p:txBody>
      </p:sp>
      <p:sp>
        <p:nvSpPr>
          <p:cNvPr id="3" name="Content Placeholder 2"/>
          <p:cNvSpPr>
            <a:spLocks noGrp="1"/>
          </p:cNvSpPr>
          <p:nvPr>
            <p:ph idx="1"/>
          </p:nvPr>
        </p:nvSpPr>
        <p:spPr/>
        <p:txBody>
          <a:bodyPr>
            <a:normAutofit lnSpcReduction="10000"/>
          </a:bodyPr>
          <a:lstStyle/>
          <a:p>
            <a:pPr fontAlgn="base"/>
            <a:r>
              <a:rPr lang="en-IE" dirty="0"/>
              <a:t>Start an Activity</a:t>
            </a:r>
          </a:p>
          <a:p>
            <a:pPr lvl="1" fontAlgn="base"/>
            <a:r>
              <a:rPr lang="en-IE" dirty="0"/>
              <a:t>A button click starts a new Activity for text entry</a:t>
            </a:r>
          </a:p>
          <a:p>
            <a:pPr lvl="1" fontAlgn="base"/>
            <a:r>
              <a:rPr lang="en-IE" dirty="0"/>
              <a:t>Clicking Share opens an app that allows you to post a photo</a:t>
            </a:r>
          </a:p>
          <a:p>
            <a:pPr fontAlgn="base"/>
            <a:r>
              <a:rPr lang="en-IE" dirty="0"/>
              <a:t>Start an Service</a:t>
            </a:r>
          </a:p>
          <a:p>
            <a:pPr lvl="1" fontAlgn="base"/>
            <a:r>
              <a:rPr lang="en-IE" dirty="0"/>
              <a:t>Initiate downloading a file in the background</a:t>
            </a:r>
          </a:p>
          <a:p>
            <a:pPr fontAlgn="base"/>
            <a:r>
              <a:rPr lang="en-IE" dirty="0"/>
              <a:t>Deliver Broadcast</a:t>
            </a:r>
          </a:p>
          <a:p>
            <a:pPr lvl="1" fontAlgn="base"/>
            <a:r>
              <a:rPr lang="en-IE" dirty="0"/>
              <a:t>The system informs everybody that the phone is now charging</a:t>
            </a:r>
          </a:p>
          <a:p>
            <a:endParaRPr lang="en-US" dirty="0"/>
          </a:p>
        </p:txBody>
      </p:sp>
    </p:spTree>
    <p:extLst>
      <p:ext uri="{BB962C8B-B14F-4D97-AF65-F5344CB8AC3E}">
        <p14:creationId xmlns:p14="http://schemas.microsoft.com/office/powerpoint/2010/main" val="332758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Intent </a:t>
            </a:r>
          </a:p>
        </p:txBody>
      </p:sp>
      <p:sp>
        <p:nvSpPr>
          <p:cNvPr id="3" name="Content Placeholder 2"/>
          <p:cNvSpPr>
            <a:spLocks noGrp="1"/>
          </p:cNvSpPr>
          <p:nvPr>
            <p:ph idx="1"/>
          </p:nvPr>
        </p:nvSpPr>
        <p:spPr/>
        <p:txBody>
          <a:bodyPr>
            <a:normAutofit fontScale="92500" lnSpcReduction="20000"/>
          </a:bodyPr>
          <a:lstStyle/>
          <a:p>
            <a:r>
              <a:rPr lang="en-IE" dirty="0"/>
              <a:t>There are two primary forms of intents you will use. </a:t>
            </a:r>
          </a:p>
          <a:p>
            <a:pPr lvl="1"/>
            <a:r>
              <a:rPr lang="en-IE" b="1" dirty="0"/>
              <a:t>Explicit Intents</a:t>
            </a:r>
            <a:r>
              <a:rPr lang="en-IE" dirty="0"/>
              <a:t> have specified a component (via </a:t>
            </a:r>
            <a:r>
              <a:rPr lang="en-IE" dirty="0" err="1"/>
              <a:t>setComponent</a:t>
            </a:r>
            <a:r>
              <a:rPr lang="en-IE" dirty="0"/>
              <a:t>(</a:t>
            </a:r>
            <a:r>
              <a:rPr lang="en-IE" dirty="0" err="1"/>
              <a:t>ComponentName</a:t>
            </a:r>
            <a:r>
              <a:rPr lang="en-IE" dirty="0"/>
              <a:t>) or </a:t>
            </a:r>
            <a:r>
              <a:rPr lang="en-IE" dirty="0" err="1"/>
              <a:t>setClass</a:t>
            </a:r>
            <a:r>
              <a:rPr lang="en-IE" dirty="0"/>
              <a:t>(Context, Class)), which provides the exact class to be run. Often these will not include any other information, simply being a way for an application to launch various internal activities it has as the user interacts with the application. </a:t>
            </a:r>
          </a:p>
          <a:p>
            <a:pPr lvl="1"/>
            <a:r>
              <a:rPr lang="en-IE" b="1" dirty="0"/>
              <a:t>Implicit Intents</a:t>
            </a:r>
            <a:r>
              <a:rPr lang="en-IE" dirty="0"/>
              <a:t> have not specified a component; instead, they must include enough information for the system to determine which of the available components is best to run for that intent. </a:t>
            </a:r>
          </a:p>
          <a:p>
            <a:endParaRPr lang="en-IE" dirty="0"/>
          </a:p>
        </p:txBody>
      </p:sp>
    </p:spTree>
    <p:extLst>
      <p:ext uri="{BB962C8B-B14F-4D97-AF65-F5344CB8AC3E}">
        <p14:creationId xmlns:p14="http://schemas.microsoft.com/office/powerpoint/2010/main" val="305010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Intent</a:t>
            </a:r>
          </a:p>
        </p:txBody>
      </p:sp>
      <p:sp>
        <p:nvSpPr>
          <p:cNvPr id="3" name="Content Placeholder 2"/>
          <p:cNvSpPr>
            <a:spLocks noGrp="1"/>
          </p:cNvSpPr>
          <p:nvPr>
            <p:ph idx="1"/>
          </p:nvPr>
        </p:nvSpPr>
        <p:spPr/>
        <p:txBody>
          <a:bodyPr>
            <a:normAutofit fontScale="70000" lnSpcReduction="20000"/>
          </a:bodyPr>
          <a:lstStyle/>
          <a:p>
            <a:pPr lvl="1"/>
            <a:r>
              <a:rPr lang="en-IE" dirty="0"/>
              <a:t>Create a new instance of Intent and pass the context and the activity class to be launched. For example,</a:t>
            </a:r>
          </a:p>
          <a:p>
            <a:pPr marL="457200" lvl="1" indent="0">
              <a:buNone/>
            </a:pPr>
            <a:r>
              <a:rPr lang="en-IE" dirty="0">
                <a:solidFill>
                  <a:srgbClr val="1F497D">
                    <a:lumMod val="60000"/>
                    <a:lumOff val="40000"/>
                  </a:srgbClr>
                </a:solidFill>
                <a:latin typeface="Verdana" pitchFamily="34" charset="0"/>
                <a:ea typeface="Verdana" pitchFamily="34" charset="0"/>
                <a:cs typeface="Verdana" pitchFamily="34" charset="0"/>
              </a:rPr>
              <a:t>Intent </a:t>
            </a:r>
            <a:r>
              <a:rPr lang="en-IE" dirty="0" err="1">
                <a:solidFill>
                  <a:srgbClr val="1F497D">
                    <a:lumMod val="60000"/>
                    <a:lumOff val="40000"/>
                  </a:srgbClr>
                </a:solidFill>
                <a:latin typeface="Verdana" pitchFamily="34" charset="0"/>
                <a:ea typeface="Verdana" pitchFamily="34" charset="0"/>
                <a:cs typeface="Verdana" pitchFamily="34" charset="0"/>
              </a:rPr>
              <a:t>intent</a:t>
            </a:r>
            <a:r>
              <a:rPr lang="en-IE" dirty="0">
                <a:solidFill>
                  <a:srgbClr val="1F497D">
                    <a:lumMod val="60000"/>
                    <a:lumOff val="40000"/>
                  </a:srgbClr>
                </a:solidFill>
                <a:latin typeface="Verdana" pitchFamily="34" charset="0"/>
                <a:ea typeface="Verdana" pitchFamily="34" charset="0"/>
                <a:cs typeface="Verdana" pitchFamily="34" charset="0"/>
              </a:rPr>
              <a:t> = </a:t>
            </a:r>
            <a:r>
              <a:rPr lang="en-IE" sz="2600" dirty="0">
                <a:solidFill>
                  <a:srgbClr val="1F497D">
                    <a:lumMod val="60000"/>
                    <a:lumOff val="40000"/>
                  </a:srgbClr>
                </a:solidFill>
                <a:latin typeface="Verdana" pitchFamily="34" charset="0"/>
                <a:ea typeface="Verdana" pitchFamily="34" charset="0"/>
                <a:cs typeface="Verdana" pitchFamily="34" charset="0"/>
              </a:rPr>
              <a:t>new</a:t>
            </a:r>
            <a:r>
              <a:rPr lang="en-IE" dirty="0">
                <a:solidFill>
                  <a:srgbClr val="1F497D">
                    <a:lumMod val="60000"/>
                    <a:lumOff val="40000"/>
                  </a:srgbClr>
                </a:solidFill>
                <a:latin typeface="Verdana" pitchFamily="34" charset="0"/>
                <a:ea typeface="Verdana" pitchFamily="34" charset="0"/>
                <a:cs typeface="Verdana" pitchFamily="34" charset="0"/>
              </a:rPr>
              <a:t> </a:t>
            </a:r>
            <a:r>
              <a:rPr lang="en-IE" dirty="0" smtClean="0">
                <a:solidFill>
                  <a:srgbClr val="1F497D">
                    <a:lumMod val="60000"/>
                    <a:lumOff val="40000"/>
                  </a:srgbClr>
                </a:solidFill>
                <a:latin typeface="Verdana" pitchFamily="34" charset="0"/>
                <a:ea typeface="Verdana" pitchFamily="34" charset="0"/>
                <a:cs typeface="Verdana" pitchFamily="34" charset="0"/>
              </a:rPr>
              <a:t>Intent(</a:t>
            </a:r>
            <a:r>
              <a:rPr lang="en-IE" dirty="0" err="1" smtClean="0">
                <a:solidFill>
                  <a:srgbClr val="1F497D">
                    <a:lumMod val="60000"/>
                    <a:lumOff val="40000"/>
                  </a:srgbClr>
                </a:solidFill>
                <a:latin typeface="Verdana" pitchFamily="34" charset="0"/>
                <a:ea typeface="Verdana" pitchFamily="34" charset="0"/>
                <a:cs typeface="Verdana" pitchFamily="34" charset="0"/>
              </a:rPr>
              <a:t>getApplicationContext</a:t>
            </a:r>
            <a:r>
              <a:rPr lang="en-IE" dirty="0" smtClean="0">
                <a:solidFill>
                  <a:srgbClr val="1F497D">
                    <a:lumMod val="60000"/>
                    <a:lumOff val="40000"/>
                  </a:srgbClr>
                </a:solidFill>
                <a:latin typeface="Verdana" pitchFamily="34" charset="0"/>
                <a:ea typeface="Verdana" pitchFamily="34" charset="0"/>
                <a:cs typeface="Verdana" pitchFamily="34" charset="0"/>
              </a:rPr>
              <a:t>(), </a:t>
            </a:r>
            <a:r>
              <a:rPr lang="en-IE" i="1" dirty="0">
                <a:solidFill>
                  <a:srgbClr val="1F497D">
                    <a:lumMod val="60000"/>
                    <a:lumOff val="40000"/>
                  </a:srgbClr>
                </a:solidFill>
                <a:latin typeface="Verdana" pitchFamily="34" charset="0"/>
                <a:ea typeface="Verdana" pitchFamily="34" charset="0"/>
                <a:cs typeface="Verdana" pitchFamily="34" charset="0"/>
              </a:rPr>
              <a:t>activity </a:t>
            </a:r>
            <a:r>
              <a:rPr lang="en-IE" i="1" dirty="0" err="1">
                <a:solidFill>
                  <a:srgbClr val="1F497D">
                    <a:lumMod val="60000"/>
                    <a:lumOff val="40000"/>
                  </a:srgbClr>
                </a:solidFill>
                <a:latin typeface="Verdana" pitchFamily="34" charset="0"/>
                <a:ea typeface="Verdana" pitchFamily="34" charset="0"/>
                <a:cs typeface="Verdana" pitchFamily="34" charset="0"/>
              </a:rPr>
              <a:t>name</a:t>
            </a:r>
            <a:r>
              <a:rPr lang="en-IE" dirty="0" err="1">
                <a:solidFill>
                  <a:srgbClr val="1F497D">
                    <a:lumMod val="60000"/>
                    <a:lumOff val="40000"/>
                  </a:srgbClr>
                </a:solidFill>
                <a:latin typeface="Verdana" pitchFamily="34" charset="0"/>
                <a:ea typeface="Verdana" pitchFamily="34" charset="0"/>
                <a:cs typeface="Verdana" pitchFamily="34" charset="0"/>
              </a:rPr>
              <a:t>.class</a:t>
            </a:r>
            <a:r>
              <a:rPr lang="en-IE" dirty="0">
                <a:solidFill>
                  <a:srgbClr val="1F497D">
                    <a:lumMod val="60000"/>
                    <a:lumOff val="40000"/>
                  </a:srgbClr>
                </a:solidFill>
                <a:latin typeface="Verdana" pitchFamily="34" charset="0"/>
                <a:ea typeface="Verdana" pitchFamily="34" charset="0"/>
                <a:cs typeface="Verdana" pitchFamily="34" charset="0"/>
              </a:rPr>
              <a:t>)</a:t>
            </a:r>
          </a:p>
          <a:p>
            <a:pPr lvl="1"/>
            <a:r>
              <a:rPr lang="en-IE" dirty="0"/>
              <a:t>Call the </a:t>
            </a:r>
            <a:r>
              <a:rPr lang="en-IE" dirty="0" err="1"/>
              <a:t>startActivity</a:t>
            </a:r>
            <a:r>
              <a:rPr lang="en-IE" dirty="0"/>
              <a:t>() method in the calling activity java file.</a:t>
            </a:r>
          </a:p>
          <a:p>
            <a:pPr lvl="1"/>
            <a:r>
              <a:rPr lang="en-IE" dirty="0"/>
              <a:t>This new instance of intent is passed as an argument to the </a:t>
            </a:r>
            <a:r>
              <a:rPr lang="en-IE" dirty="0" err="1"/>
              <a:t>startActivity</a:t>
            </a:r>
            <a:r>
              <a:rPr lang="en-IE" dirty="0"/>
              <a:t>() method as below:</a:t>
            </a:r>
          </a:p>
          <a:p>
            <a:pPr marL="457200" lvl="1" indent="0">
              <a:buNone/>
            </a:pPr>
            <a:r>
              <a:rPr lang="en-IE" sz="2600" dirty="0" err="1">
                <a:solidFill>
                  <a:srgbClr val="1F497D">
                    <a:lumMod val="60000"/>
                    <a:lumOff val="40000"/>
                  </a:srgbClr>
                </a:solidFill>
                <a:latin typeface="Verdana" pitchFamily="34" charset="0"/>
                <a:ea typeface="Verdana" pitchFamily="34" charset="0"/>
                <a:cs typeface="Verdana" pitchFamily="34" charset="0"/>
              </a:rPr>
              <a:t>startActivity</a:t>
            </a:r>
            <a:r>
              <a:rPr lang="en-IE" sz="2600" dirty="0">
                <a:solidFill>
                  <a:srgbClr val="1F497D">
                    <a:lumMod val="60000"/>
                    <a:lumOff val="40000"/>
                  </a:srgbClr>
                </a:solidFill>
                <a:latin typeface="Verdana" pitchFamily="34" charset="0"/>
                <a:ea typeface="Verdana" pitchFamily="34" charset="0"/>
                <a:cs typeface="Verdana" pitchFamily="34" charset="0"/>
              </a:rPr>
              <a:t>(intent);</a:t>
            </a:r>
          </a:p>
          <a:p>
            <a:pPr marL="457200" lvl="1" indent="0">
              <a:buNone/>
            </a:pPr>
            <a:r>
              <a:rPr lang="en-IE" dirty="0">
                <a:solidFill>
                  <a:srgbClr val="FF0000"/>
                </a:solidFill>
              </a:rPr>
              <a:t>Note 1: </a:t>
            </a:r>
            <a:r>
              <a:rPr lang="en-IE" dirty="0"/>
              <a:t>activity name should be replaced by the name of the activity to be started suffixed with </a:t>
            </a:r>
            <a:r>
              <a:rPr lang="en-IE" dirty="0">
                <a:solidFill>
                  <a:schemeClr val="tx2">
                    <a:lumMod val="60000"/>
                    <a:lumOff val="40000"/>
                  </a:schemeClr>
                </a:solidFill>
              </a:rPr>
              <a:t>.class</a:t>
            </a:r>
          </a:p>
          <a:p>
            <a:pPr marL="457200" lvl="1" indent="0">
              <a:buNone/>
            </a:pPr>
            <a:r>
              <a:rPr lang="en-IE" dirty="0"/>
              <a:t>e.g. if Activity2 is to be started then</a:t>
            </a:r>
          </a:p>
          <a:p>
            <a:pPr marL="457200" lvl="1" indent="0">
              <a:buNone/>
            </a:pPr>
            <a:r>
              <a:rPr lang="en-IE" sz="2600" dirty="0">
                <a:solidFill>
                  <a:srgbClr val="1F497D">
                    <a:lumMod val="60000"/>
                    <a:lumOff val="40000"/>
                  </a:srgbClr>
                </a:solidFill>
                <a:latin typeface="Verdana" pitchFamily="34" charset="0"/>
                <a:ea typeface="Verdana" pitchFamily="34" charset="0"/>
                <a:cs typeface="Verdana" pitchFamily="34" charset="0"/>
              </a:rPr>
              <a:t>Intent </a:t>
            </a:r>
            <a:r>
              <a:rPr lang="en-IE" sz="2600" dirty="0" err="1">
                <a:solidFill>
                  <a:srgbClr val="1F497D">
                    <a:lumMod val="60000"/>
                    <a:lumOff val="40000"/>
                  </a:srgbClr>
                </a:solidFill>
                <a:latin typeface="Verdana" pitchFamily="34" charset="0"/>
                <a:ea typeface="Verdana" pitchFamily="34" charset="0"/>
                <a:cs typeface="Verdana" pitchFamily="34" charset="0"/>
              </a:rPr>
              <a:t>intent</a:t>
            </a:r>
            <a:r>
              <a:rPr lang="en-IE" sz="2600" dirty="0">
                <a:solidFill>
                  <a:srgbClr val="1F497D">
                    <a:lumMod val="60000"/>
                    <a:lumOff val="40000"/>
                  </a:srgbClr>
                </a:solidFill>
                <a:latin typeface="Verdana" pitchFamily="34" charset="0"/>
                <a:ea typeface="Verdana" pitchFamily="34" charset="0"/>
                <a:cs typeface="Verdana" pitchFamily="34" charset="0"/>
              </a:rPr>
              <a:t> = new </a:t>
            </a:r>
            <a:r>
              <a:rPr lang="en-IE" sz="2600" dirty="0" smtClean="0">
                <a:solidFill>
                  <a:srgbClr val="1F497D">
                    <a:lumMod val="60000"/>
                    <a:lumOff val="40000"/>
                  </a:srgbClr>
                </a:solidFill>
                <a:latin typeface="Verdana" pitchFamily="34" charset="0"/>
                <a:ea typeface="Verdana" pitchFamily="34" charset="0"/>
                <a:cs typeface="Verdana" pitchFamily="34" charset="0"/>
              </a:rPr>
              <a:t>Intent(</a:t>
            </a:r>
            <a:r>
              <a:rPr lang="en-IE" sz="2400" dirty="0" err="1" smtClean="0">
                <a:solidFill>
                  <a:srgbClr val="1F497D">
                    <a:lumMod val="60000"/>
                    <a:lumOff val="40000"/>
                  </a:srgbClr>
                </a:solidFill>
                <a:latin typeface="Verdana" pitchFamily="34" charset="0"/>
                <a:ea typeface="Verdana" pitchFamily="34" charset="0"/>
                <a:cs typeface="Verdana" pitchFamily="34" charset="0"/>
              </a:rPr>
              <a:t>getApplicationContext</a:t>
            </a:r>
            <a:r>
              <a:rPr lang="en-IE" sz="2400" dirty="0">
                <a:solidFill>
                  <a:srgbClr val="1F497D">
                    <a:lumMod val="60000"/>
                    <a:lumOff val="40000"/>
                  </a:srgbClr>
                </a:solidFill>
                <a:latin typeface="Verdana" pitchFamily="34" charset="0"/>
                <a:ea typeface="Verdana" pitchFamily="34" charset="0"/>
                <a:cs typeface="Verdana" pitchFamily="34" charset="0"/>
              </a:rPr>
              <a:t>(), </a:t>
            </a:r>
            <a:r>
              <a:rPr lang="en-IE" sz="2600" dirty="0" smtClean="0">
                <a:solidFill>
                  <a:srgbClr val="1F497D">
                    <a:lumMod val="60000"/>
                    <a:lumOff val="40000"/>
                  </a:srgbClr>
                </a:solidFill>
                <a:latin typeface="Verdana" pitchFamily="34" charset="0"/>
                <a:ea typeface="Verdana" pitchFamily="34" charset="0"/>
                <a:cs typeface="Verdana" pitchFamily="34" charset="0"/>
              </a:rPr>
              <a:t> </a:t>
            </a:r>
            <a:r>
              <a:rPr lang="en-IE" sz="2600" dirty="0">
                <a:solidFill>
                  <a:srgbClr val="1F497D">
                    <a:lumMod val="60000"/>
                    <a:lumOff val="40000"/>
                  </a:srgbClr>
                </a:solidFill>
                <a:latin typeface="Verdana" pitchFamily="34" charset="0"/>
                <a:ea typeface="Verdana" pitchFamily="34" charset="0"/>
                <a:cs typeface="Verdana" pitchFamily="34" charset="0"/>
              </a:rPr>
              <a:t>Activity2.class);</a:t>
            </a:r>
          </a:p>
          <a:p>
            <a:pPr marL="457200" lvl="1" indent="0">
              <a:buNone/>
            </a:pPr>
            <a:r>
              <a:rPr lang="en-IE" sz="2600" dirty="0" err="1">
                <a:solidFill>
                  <a:srgbClr val="1F497D">
                    <a:lumMod val="60000"/>
                    <a:lumOff val="40000"/>
                  </a:srgbClr>
                </a:solidFill>
                <a:latin typeface="Verdana" pitchFamily="34" charset="0"/>
                <a:ea typeface="Verdana" pitchFamily="34" charset="0"/>
                <a:cs typeface="Verdana" pitchFamily="34" charset="0"/>
              </a:rPr>
              <a:t>startActivity</a:t>
            </a:r>
            <a:r>
              <a:rPr lang="en-IE" sz="2600" dirty="0">
                <a:solidFill>
                  <a:srgbClr val="1F497D">
                    <a:lumMod val="60000"/>
                    <a:lumOff val="40000"/>
                  </a:srgbClr>
                </a:solidFill>
                <a:latin typeface="Verdana" pitchFamily="34" charset="0"/>
                <a:ea typeface="Verdana" pitchFamily="34" charset="0"/>
                <a:cs typeface="Verdana" pitchFamily="34" charset="0"/>
              </a:rPr>
              <a:t>(intent);</a:t>
            </a:r>
          </a:p>
          <a:p>
            <a:pPr marL="457200" lvl="1" indent="0">
              <a:buNone/>
            </a:pPr>
            <a:r>
              <a:rPr lang="en-IE" dirty="0">
                <a:solidFill>
                  <a:srgbClr val="FF0000"/>
                </a:solidFill>
              </a:rPr>
              <a:t>Note 2</a:t>
            </a:r>
            <a:r>
              <a:rPr lang="en-IE" dirty="0"/>
              <a:t>: this activity should be added to the </a:t>
            </a:r>
            <a:r>
              <a:rPr lang="en-IE" i="1" dirty="0"/>
              <a:t>AndroidManifest.xml.</a:t>
            </a:r>
          </a:p>
        </p:txBody>
      </p:sp>
    </p:spTree>
    <p:extLst>
      <p:ext uri="{BB962C8B-B14F-4D97-AF65-F5344CB8AC3E}">
        <p14:creationId xmlns:p14="http://schemas.microsoft.com/office/powerpoint/2010/main" val="67562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Intent</a:t>
            </a:r>
          </a:p>
        </p:txBody>
      </p:sp>
      <p:sp>
        <p:nvSpPr>
          <p:cNvPr id="3" name="Content Placeholder 2"/>
          <p:cNvSpPr>
            <a:spLocks noGrp="1"/>
          </p:cNvSpPr>
          <p:nvPr>
            <p:ph idx="1"/>
          </p:nvPr>
        </p:nvSpPr>
        <p:spPr/>
        <p:txBody>
          <a:bodyPr>
            <a:normAutofit fontScale="92500" lnSpcReduction="20000"/>
          </a:bodyPr>
          <a:lstStyle/>
          <a:p>
            <a:pPr marL="0" indent="0">
              <a:buNone/>
            </a:pPr>
            <a:r>
              <a:rPr lang="en-IE" dirty="0"/>
              <a:t>Passing data using Intent object</a:t>
            </a:r>
          </a:p>
          <a:p>
            <a:r>
              <a:rPr lang="en-IE" dirty="0"/>
              <a:t>Sometime you need to pass data to an activity. Use the </a:t>
            </a:r>
            <a:r>
              <a:rPr lang="en-IE" i="1" dirty="0"/>
              <a:t>Intent</a:t>
            </a:r>
            <a:r>
              <a:rPr lang="en-IE" dirty="0"/>
              <a:t> object to carry the data to the target activity.</a:t>
            </a:r>
          </a:p>
          <a:p>
            <a:r>
              <a:rPr lang="en-IE" dirty="0"/>
              <a:t>Use ‘</a:t>
            </a:r>
            <a:r>
              <a:rPr lang="en-IE" dirty="0" err="1"/>
              <a:t>putExtra</a:t>
            </a:r>
            <a:r>
              <a:rPr lang="en-IE" dirty="0"/>
              <a:t>(key name, value) method in the calling activity to send data.</a:t>
            </a:r>
          </a:p>
          <a:p>
            <a:r>
              <a:rPr lang="en-IE" dirty="0"/>
              <a:t>The data has to be of the same type in calling and target activity.</a:t>
            </a:r>
          </a:p>
          <a:p>
            <a:r>
              <a:rPr lang="en-IE" dirty="0"/>
              <a:t>Use ‘</a:t>
            </a:r>
            <a:r>
              <a:rPr lang="en-IE" dirty="0" err="1"/>
              <a:t>getExtra</a:t>
            </a:r>
            <a:r>
              <a:rPr lang="en-IE" dirty="0"/>
              <a:t>(key, value) in the target activity to receive data.</a:t>
            </a:r>
          </a:p>
          <a:p>
            <a:endParaRPr lang="en-IE" dirty="0"/>
          </a:p>
        </p:txBody>
      </p:sp>
    </p:spTree>
    <p:extLst>
      <p:ext uri="{BB962C8B-B14F-4D97-AF65-F5344CB8AC3E}">
        <p14:creationId xmlns:p14="http://schemas.microsoft.com/office/powerpoint/2010/main" val="418836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data to a new activity.</a:t>
            </a:r>
          </a:p>
        </p:txBody>
      </p:sp>
      <p:sp>
        <p:nvSpPr>
          <p:cNvPr id="3" name="Content Placeholder 2"/>
          <p:cNvSpPr>
            <a:spLocks noGrp="1"/>
          </p:cNvSpPr>
          <p:nvPr>
            <p:ph idx="1"/>
          </p:nvPr>
        </p:nvSpPr>
        <p:spPr/>
        <p:txBody>
          <a:bodyPr/>
          <a:lstStyle/>
          <a:p>
            <a:r>
              <a:rPr lang="en-US" dirty="0"/>
              <a:t>Create an intent</a:t>
            </a:r>
          </a:p>
          <a:p>
            <a:pPr lvl="1"/>
            <a:r>
              <a:rPr lang="en-US" dirty="0"/>
              <a:t>Intent </a:t>
            </a:r>
            <a:r>
              <a:rPr lang="en-US" dirty="0" err="1"/>
              <a:t>i</a:t>
            </a:r>
            <a:r>
              <a:rPr lang="en-US" dirty="0"/>
              <a:t> = new Intent(this, </a:t>
            </a:r>
            <a:r>
              <a:rPr lang="en-US" dirty="0" err="1"/>
              <a:t>ActivityTwo.class</a:t>
            </a:r>
            <a:r>
              <a:rPr lang="en-US" dirty="0"/>
              <a:t>);</a:t>
            </a:r>
          </a:p>
          <a:p>
            <a:pPr lvl="1"/>
            <a:r>
              <a:rPr lang="en-US" dirty="0" err="1"/>
              <a:t>i.putExtra</a:t>
            </a:r>
            <a:r>
              <a:rPr lang="en-US" dirty="0"/>
              <a:t>(“key1”, “Some data”);</a:t>
            </a:r>
          </a:p>
          <a:p>
            <a:pPr lvl="1"/>
            <a:r>
              <a:rPr lang="en-US" dirty="0" err="1"/>
              <a:t>i.putExtra</a:t>
            </a:r>
            <a:r>
              <a:rPr lang="en-US" dirty="0"/>
              <a:t>(“key2”, “more data”);</a:t>
            </a:r>
          </a:p>
          <a:p>
            <a:pPr lvl="2"/>
            <a:r>
              <a:rPr lang="en-US" dirty="0"/>
              <a:t>Where key1, key2 </a:t>
            </a:r>
            <a:r>
              <a:rPr lang="en-US" dirty="0" smtClean="0"/>
              <a:t>are</a:t>
            </a:r>
            <a:r>
              <a:rPr lang="ga-IE" dirty="0" smtClean="0"/>
              <a:t> key</a:t>
            </a:r>
            <a:r>
              <a:rPr lang="en-US" dirty="0" smtClean="0"/>
              <a:t> </a:t>
            </a:r>
            <a:r>
              <a:rPr lang="en-US" dirty="0"/>
              <a:t>names </a:t>
            </a:r>
            <a:r>
              <a:rPr lang="ga-IE" dirty="0" smtClean="0"/>
              <a:t>for the values that are being passed</a:t>
            </a:r>
            <a:r>
              <a:rPr lang="en-US" dirty="0" smtClean="0"/>
              <a:t>.</a:t>
            </a:r>
            <a:endParaRPr lang="en-US" dirty="0"/>
          </a:p>
        </p:txBody>
      </p:sp>
    </p:spTree>
    <p:extLst>
      <p:ext uri="{BB962C8B-B14F-4D97-AF65-F5344CB8AC3E}">
        <p14:creationId xmlns:p14="http://schemas.microsoft.com/office/powerpoint/2010/main" val="129252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data to a new activity. (2)</a:t>
            </a:r>
          </a:p>
        </p:txBody>
      </p:sp>
      <p:sp>
        <p:nvSpPr>
          <p:cNvPr id="3" name="Content Placeholder 2"/>
          <p:cNvSpPr>
            <a:spLocks noGrp="1"/>
          </p:cNvSpPr>
          <p:nvPr>
            <p:ph idx="1"/>
          </p:nvPr>
        </p:nvSpPr>
        <p:spPr/>
        <p:txBody>
          <a:bodyPr>
            <a:normAutofit fontScale="92500"/>
          </a:bodyPr>
          <a:lstStyle/>
          <a:p>
            <a:r>
              <a:rPr lang="en-US" dirty="0" err="1"/>
              <a:t>ActivityTwo</a:t>
            </a:r>
            <a:endParaRPr lang="en-US" dirty="0"/>
          </a:p>
          <a:p>
            <a:pPr lvl="1"/>
            <a:r>
              <a:rPr lang="en-US" dirty="0"/>
              <a:t>In the </a:t>
            </a:r>
            <a:r>
              <a:rPr lang="en-US" dirty="0" err="1"/>
              <a:t>onCreate</a:t>
            </a:r>
            <a:r>
              <a:rPr lang="en-US" dirty="0"/>
              <a:t> method</a:t>
            </a:r>
          </a:p>
          <a:p>
            <a:pPr marL="457200" lvl="1" indent="0">
              <a:buNone/>
            </a:pPr>
            <a:r>
              <a:rPr lang="en-US" dirty="0"/>
              <a:t>Bundle extras = </a:t>
            </a:r>
            <a:r>
              <a:rPr lang="en-US" dirty="0" err="1"/>
              <a:t>getIntent</a:t>
            </a:r>
            <a:r>
              <a:rPr lang="en-US" dirty="0"/>
              <a:t>().</a:t>
            </a:r>
            <a:r>
              <a:rPr lang="en-US" dirty="0" err="1"/>
              <a:t>getExtras</a:t>
            </a:r>
            <a:r>
              <a:rPr lang="en-US" dirty="0"/>
              <a:t>();</a:t>
            </a:r>
          </a:p>
          <a:p>
            <a:pPr marL="457200" lvl="1" indent="0">
              <a:buNone/>
            </a:pPr>
            <a:r>
              <a:rPr lang="en-US" dirty="0"/>
              <a:t>//Make sure the activity was called correctly.</a:t>
            </a:r>
          </a:p>
          <a:p>
            <a:pPr marL="457200" lvl="1" indent="0">
              <a:buNone/>
            </a:pPr>
            <a:r>
              <a:rPr lang="en-US" dirty="0"/>
              <a:t>if (extras == null) {return;}</a:t>
            </a:r>
          </a:p>
          <a:p>
            <a:pPr marL="457200" lvl="1" indent="0">
              <a:buNone/>
            </a:pPr>
            <a:r>
              <a:rPr lang="en-US" dirty="0"/>
              <a:t>String value1 = </a:t>
            </a:r>
            <a:r>
              <a:rPr lang="en-US" dirty="0" err="1"/>
              <a:t>extras.getString</a:t>
            </a:r>
            <a:r>
              <a:rPr lang="en-US" dirty="0"/>
              <a:t>(“key1");</a:t>
            </a:r>
          </a:p>
          <a:p>
            <a:pPr marL="457200" lvl="1" indent="0">
              <a:buNone/>
            </a:pPr>
            <a:r>
              <a:rPr lang="en-US" dirty="0"/>
              <a:t>String value2 = </a:t>
            </a:r>
            <a:r>
              <a:rPr lang="en-US" dirty="0" err="1"/>
              <a:t>extras.getString</a:t>
            </a:r>
            <a:r>
              <a:rPr lang="en-US" dirty="0"/>
              <a:t>(“key2");</a:t>
            </a:r>
          </a:p>
          <a:p>
            <a:pPr lvl="2"/>
            <a:r>
              <a:rPr lang="en-US" dirty="0"/>
              <a:t>many </a:t>
            </a:r>
            <a:r>
              <a:rPr lang="en-US" dirty="0" err="1"/>
              <a:t>getX</a:t>
            </a:r>
            <a:r>
              <a:rPr lang="en-US" dirty="0"/>
              <a:t> methods, like </a:t>
            </a:r>
            <a:r>
              <a:rPr lang="en-US" dirty="0" err="1"/>
              <a:t>getInt</a:t>
            </a:r>
            <a:r>
              <a:rPr lang="en-US" dirty="0"/>
              <a:t>(String key) are available.</a:t>
            </a:r>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2994452819"/>
      </p:ext>
    </p:extLst>
  </p:cSld>
  <p:clrMapOvr>
    <a:masterClrMapping/>
  </p:clrMapOvr>
</p:sld>
</file>

<file path=ppt/theme/theme1.xml><?xml version="1.0" encoding="utf-8"?>
<a:theme xmlns:a="http://schemas.openxmlformats.org/drawingml/2006/main" name="Azure 0101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Azure 010113</Template>
  <TotalTime>1122</TotalTime>
  <Words>1421</Words>
  <Application>Microsoft Office PowerPoint</Application>
  <PresentationFormat>On-screen Show (4:3)</PresentationFormat>
  <Paragraphs>171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Verdana</vt:lpstr>
      <vt:lpstr>Wingdings</vt:lpstr>
      <vt:lpstr>Azure 010113</vt:lpstr>
      <vt:lpstr>Activities and Intent</vt:lpstr>
      <vt:lpstr>Intent</vt:lpstr>
      <vt:lpstr>Intents</vt:lpstr>
      <vt:lpstr>Intent</vt:lpstr>
      <vt:lpstr>Intent </vt:lpstr>
      <vt:lpstr>Intent</vt:lpstr>
      <vt:lpstr>Intent</vt:lpstr>
      <vt:lpstr>Passing data to a new activity.</vt:lpstr>
      <vt:lpstr>Passing data to a new activity. (2)</vt:lpstr>
      <vt:lpstr>Intent</vt:lpstr>
      <vt:lpstr>Intent</vt:lpstr>
      <vt:lpstr>Intent</vt:lpstr>
      <vt:lpstr>Intent</vt:lpstr>
      <vt:lpstr>Implicit Intent</vt:lpstr>
      <vt:lpstr>Intent</vt:lpstr>
      <vt:lpstr>Intent</vt:lpstr>
      <vt:lpstr>Standard Activity Actions</vt:lpstr>
      <vt:lpstr>Standard Activity Actions</vt:lpstr>
      <vt:lpstr>Standard Categories</vt:lpstr>
      <vt:lpstr>Standard Categories</vt:lpstr>
      <vt:lpstr>Returning data.</vt:lpstr>
      <vt:lpstr>Return data </vt:lpstr>
      <vt:lpstr>Return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dc:creator>
  <cp:lastModifiedBy>Anu Sahni</cp:lastModifiedBy>
  <cp:revision>66</cp:revision>
  <dcterms:created xsi:type="dcterms:W3CDTF">2013-01-26T10:23:24Z</dcterms:created>
  <dcterms:modified xsi:type="dcterms:W3CDTF">2019-10-10T13:34:35Z</dcterms:modified>
</cp:coreProperties>
</file>