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86" r:id="rId2"/>
    <p:sldMasterId id="2147483691" r:id="rId3"/>
    <p:sldMasterId id="2147483706" r:id="rId4"/>
    <p:sldMasterId id="2147483712" r:id="rId5"/>
    <p:sldMasterId id="2147483729" r:id="rId6"/>
    <p:sldMasterId id="2147483745" r:id="rId7"/>
  </p:sldMasterIdLst>
  <p:notesMasterIdLst>
    <p:notesMasterId r:id="rId35"/>
  </p:notesMasterIdLst>
  <p:sldIdLst>
    <p:sldId id="541" r:id="rId8"/>
    <p:sldId id="608" r:id="rId9"/>
    <p:sldId id="542" r:id="rId10"/>
    <p:sldId id="544" r:id="rId11"/>
    <p:sldId id="636" r:id="rId12"/>
    <p:sldId id="258" r:id="rId13"/>
    <p:sldId id="712" r:id="rId14"/>
    <p:sldId id="713" r:id="rId15"/>
    <p:sldId id="630" r:id="rId16"/>
    <p:sldId id="548" r:id="rId17"/>
    <p:sldId id="710" r:id="rId18"/>
    <p:sldId id="616" r:id="rId19"/>
    <p:sldId id="628" r:id="rId20"/>
    <p:sldId id="262" r:id="rId21"/>
    <p:sldId id="711" r:id="rId22"/>
    <p:sldId id="714" r:id="rId23"/>
    <p:sldId id="715" r:id="rId24"/>
    <p:sldId id="716" r:id="rId25"/>
    <p:sldId id="717" r:id="rId26"/>
    <p:sldId id="718" r:id="rId27"/>
    <p:sldId id="719" r:id="rId28"/>
    <p:sldId id="720" r:id="rId29"/>
    <p:sldId id="721" r:id="rId30"/>
    <p:sldId id="722" r:id="rId31"/>
    <p:sldId id="625" r:id="rId32"/>
    <p:sldId id="707" r:id="rId33"/>
    <p:sldId id="62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9F9F9"/>
    <a:srgbClr val="0000FF"/>
    <a:srgbClr val="FF5A33"/>
    <a:srgbClr val="5C0000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5" autoAdjust="0"/>
    <p:restoredTop sz="82206" autoAdjust="0"/>
  </p:normalViewPr>
  <p:slideViewPr>
    <p:cSldViewPr>
      <p:cViewPr varScale="1">
        <p:scale>
          <a:sx n="78" d="100"/>
          <a:sy n="78" d="100"/>
        </p:scale>
        <p:origin x="200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ableStyles" Target="tableStyle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12/8/23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D6F88A-F17F-491B-A558-A5E9980DD5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fcea48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4fcea48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fcea48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4fcea48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5663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22B80A-419E-4A25-A0FF-711AF4C34A5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9533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5482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0210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735F37-BDAC-44EF-B22E-FE3F17050A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6493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fcea48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4fcea48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9905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fcea48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4fcea48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4011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62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D6F88A-F17F-491B-A558-A5E9980DD5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806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22B80A-419E-4A25-A0FF-711AF4C34A5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027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22B80A-419E-4A25-A0FF-711AF4C34A5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7857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735F37-BDAC-44EF-B22E-FE3F17050A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183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jpeg"/><Relationship Id="rId4" Type="http://schemas.microsoft.com/office/2007/relationships/hdphoto" Target="../media/hdphoto4.wdp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0.jpeg"/><Relationship Id="rId4" Type="http://schemas.microsoft.com/office/2007/relationships/hdphoto" Target="../media/hdphoto4.wdp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5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42" y="1219201"/>
            <a:ext cx="2984916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20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" y="5946992"/>
            <a:ext cx="12204700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>
                <a:solidFill>
                  <a:prstClr val="white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863" y="6115483"/>
            <a:ext cx="2002245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0400" y="6049491"/>
            <a:ext cx="434340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môn</a:t>
            </a:r>
            <a:r>
              <a:rPr lang="en-US" dirty="0">
                <a:ea typeface="Segoe UI" pitchFamily="34" charset="0"/>
              </a:rPr>
              <a:t> </a:t>
            </a:r>
            <a:br>
              <a:rPr lang="en-US" dirty="0">
                <a:ea typeface="Segoe UI" pitchFamily="34" charset="0"/>
              </a:rPr>
            </a:br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số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bài</a:t>
            </a:r>
            <a:r>
              <a:rPr lang="en-US" dirty="0">
                <a:ea typeface="Segoe UI" pitchFamily="34" charset="0"/>
              </a:rPr>
              <a:t> </a:t>
            </a:r>
            <a:endParaRPr lang="vi-VN" dirty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9840" y="6356356"/>
            <a:ext cx="696685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entagon 9"/>
          <p:cNvSpPr/>
          <p:nvPr userDrawn="1"/>
        </p:nvSpPr>
        <p:spPr>
          <a:xfrm>
            <a:off x="1" y="3188606"/>
            <a:ext cx="8287657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80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4060" y="1661428"/>
            <a:ext cx="6663633" cy="4439832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3962" y="3905158"/>
            <a:ext cx="600443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4405"/>
            <a:ext cx="3076576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78636"/>
      </p:ext>
    </p:extLst>
  </p:cSld>
  <p:clrMapOvr>
    <a:masterClrMapping/>
  </p:clrMapOvr>
  <p:transition spd="slow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99" y="177803"/>
            <a:ext cx="11482301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8699" y="889000"/>
            <a:ext cx="11482301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8699" y="838200"/>
            <a:ext cx="1148230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947226"/>
      </p:ext>
    </p:extLst>
  </p:cSld>
  <p:clrMapOvr>
    <a:masterClrMapping/>
  </p:clrMapOvr>
  <p:transition spd="slow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1" y="1524000"/>
            <a:ext cx="6286500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4495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5960137"/>
      </p:ext>
    </p:extLst>
  </p:cSld>
  <p:clrMapOvr>
    <a:masterClrMapping/>
  </p:clrMapOvr>
  <p:transition spd="slow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55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63" y="-4763"/>
            <a:ext cx="12201525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Clr>
                <a:srgbClr val="FF5A33"/>
              </a:buClr>
              <a:buSzPts val="2200"/>
              <a:buNone/>
              <a:defRPr sz="2200" b="1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22"/>
          <p:cNvCxnSpPr/>
          <p:nvPr/>
        </p:nvCxnSpPr>
        <p:spPr>
          <a:xfrm>
            <a:off x="5583936" y="4953000"/>
            <a:ext cx="6303264" cy="0"/>
          </a:xfrm>
          <a:prstGeom prst="straightConnector1">
            <a:avLst/>
          </a:prstGeom>
          <a:noFill/>
          <a:ln w="9525" cap="flat" cmpd="sng">
            <a:solidFill>
              <a:srgbClr val="FF5A33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9" name="Google Shape;19;p22"/>
          <p:cNvSpPr/>
          <p:nvPr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2"/>
          <p:cNvSpPr txBox="1">
            <a:spLocks noGrp="1"/>
          </p:cNvSpPr>
          <p:nvPr>
            <p:ph type="title"/>
          </p:nvPr>
        </p:nvSpPr>
        <p:spPr>
          <a:xfrm>
            <a:off x="5506720" y="4284596"/>
            <a:ext cx="6100064" cy="70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3400"/>
              <a:buFont typeface="Calibri"/>
              <a:buNone/>
              <a:defRPr sz="3400" b="1" cap="small">
                <a:solidFill>
                  <a:srgbClr val="FF5A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>
            <a:spLocks noGrp="1"/>
          </p:cNvSpPr>
          <p:nvPr>
            <p:ph type="pic" idx="2"/>
          </p:nvPr>
        </p:nvSpPr>
        <p:spPr>
          <a:xfrm>
            <a:off x="1016000" y="2743200"/>
            <a:ext cx="3352800" cy="18288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499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1988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169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80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077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28"/>
          <p:cNvSpPr/>
          <p:nvPr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28" descr="http://uconndigitalarts.com/wp-content/uploads/2013/04/original.jpg"/>
          <p:cNvPicPr preferRelativeResize="0"/>
          <p:nvPr/>
        </p:nvPicPr>
        <p:blipFill rotWithShape="1">
          <a:blip r:embed="rId2">
            <a:alphaModFix/>
          </a:blip>
          <a:srcRect t="43978" b="41310"/>
          <a:stretch/>
        </p:blipFill>
        <p:spPr>
          <a:xfrm flipH="1">
            <a:off x="3732707" y="2575401"/>
            <a:ext cx="4568091" cy="283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8" descr="C:\Users\powerpoint.vn\Downloads\1e2cd4b177168ad16ce2e7c504bba4d2.x400.jpeg"/>
          <p:cNvPicPr preferRelativeResize="0"/>
          <p:nvPr/>
        </p:nvPicPr>
        <p:blipFill rotWithShape="1">
          <a:blip r:embed="rId3">
            <a:alphaModFix/>
          </a:blip>
          <a:srcRect b="55710"/>
          <a:stretch/>
        </p:blipFill>
        <p:spPr>
          <a:xfrm>
            <a:off x="2568620" y="609600"/>
            <a:ext cx="7257961" cy="28280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8"/>
          <p:cNvSpPr txBox="1"/>
          <p:nvPr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US" sz="7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</a:t>
            </a:r>
            <a:r>
              <a:rPr lang="en-US" sz="11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8" descr="http://www.designofsignage.com/application/symbol/hands/image/600x600/hand-press-button-4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6752" y="3568725"/>
            <a:ext cx="3488947" cy="2616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152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65841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3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18282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43595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899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">
  <p:cSld name="Title &amp;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/>
          <p:nvPr/>
        </p:nvSpPr>
        <p:spPr>
          <a:xfrm>
            <a:off x="2946400" y="274638"/>
            <a:ext cx="86360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Quattrocento Sans"/>
              <a:buNone/>
            </a:pPr>
            <a:r>
              <a:rPr lang="en-US" sz="3200" b="1" cap="small">
                <a:solidFill>
                  <a:srgbClr val="FF99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Click to edit Master title style</a:t>
            </a:r>
            <a:endParaRPr sz="3200" b="1" cap="small">
              <a:solidFill>
                <a:srgbClr val="FF99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33"/>
          <p:cNvSpPr txBox="1">
            <a:spLocks noGrp="1"/>
          </p:cNvSpPr>
          <p:nvPr>
            <p:ph type="body"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5" name="Google Shape;95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200" y="228601"/>
            <a:ext cx="2133600" cy="4849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33"/>
          <p:cNvCxnSpPr/>
          <p:nvPr/>
        </p:nvCxnSpPr>
        <p:spPr>
          <a:xfrm rot="10800000">
            <a:off x="711200" y="835152"/>
            <a:ext cx="10871200" cy="0"/>
          </a:xfrm>
          <a:prstGeom prst="straightConnector1">
            <a:avLst/>
          </a:prstGeom>
          <a:noFill/>
          <a:ln w="38100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787912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4"/>
          <p:cNvSpPr txBox="1">
            <a:spLocks noGrp="1"/>
          </p:cNvSpPr>
          <p:nvPr>
            <p:ph type="title"/>
          </p:nvPr>
        </p:nvSpPr>
        <p:spPr>
          <a:xfrm>
            <a:off x="2336800" y="198438"/>
            <a:ext cx="9448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  <a:defRPr sz="2400" b="0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4"/>
          <p:cNvSpPr txBox="1">
            <a:spLocks noGrp="1"/>
          </p:cNvSpPr>
          <p:nvPr>
            <p:ph type="body" idx="1"/>
          </p:nvPr>
        </p:nvSpPr>
        <p:spPr>
          <a:xfrm>
            <a:off x="1727200" y="1066800"/>
            <a:ext cx="1036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4"/>
          <p:cNvSpPr txBox="1">
            <a:spLocks noGrp="1"/>
          </p:cNvSpPr>
          <p:nvPr>
            <p:ph type="body" idx="2"/>
          </p:nvPr>
        </p:nvSpPr>
        <p:spPr>
          <a:xfrm>
            <a:off x="6604000" y="1828800"/>
            <a:ext cx="53848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sldNum" idx="12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45567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5"/>
          <p:cNvSpPr txBox="1"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5"/>
          <p:cNvSpPr txBox="1">
            <a:spLocks noGrp="1"/>
          </p:cNvSpPr>
          <p:nvPr>
            <p:ph type="body"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05" name="Google Shape;105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200" y="228601"/>
            <a:ext cx="2133600" cy="484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40106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" y="5946992"/>
            <a:ext cx="12204700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/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/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863" y="6115483"/>
            <a:ext cx="2002245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0400" y="6049491"/>
            <a:ext cx="434340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môn</a:t>
            </a:r>
            <a:r>
              <a:rPr lang="en-US" dirty="0">
                <a:ea typeface="Segoe UI" pitchFamily="34" charset="0"/>
              </a:rPr>
              <a:t> </a:t>
            </a:r>
            <a:br>
              <a:rPr lang="en-US" dirty="0">
                <a:ea typeface="Segoe UI" pitchFamily="34" charset="0"/>
              </a:rPr>
            </a:br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số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bài</a:t>
            </a:r>
            <a:r>
              <a:rPr lang="en-US" dirty="0">
                <a:ea typeface="Segoe UI" pitchFamily="34" charset="0"/>
              </a:rPr>
              <a:t> </a:t>
            </a:r>
            <a:endParaRPr lang="vi-VN" dirty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9840" y="6356356"/>
            <a:ext cx="696685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entagon 9"/>
          <p:cNvSpPr/>
          <p:nvPr userDrawn="1"/>
        </p:nvSpPr>
        <p:spPr>
          <a:xfrm>
            <a:off x="1" y="3188606"/>
            <a:ext cx="8287657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80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978309" y="1981200"/>
            <a:ext cx="7636092" cy="4120060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3962" y="3905158"/>
            <a:ext cx="600443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64405"/>
            <a:ext cx="4165600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614558"/>
      </p:ext>
    </p:extLst>
  </p:cSld>
  <p:clrMapOvr>
    <a:masterClrMapping/>
  </p:clrMapOvr>
  <p:transition spd="slow"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99" y="177803"/>
            <a:ext cx="11482301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8699" y="889000"/>
            <a:ext cx="11482301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8699" y="838200"/>
            <a:ext cx="1148230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582778"/>
      </p:ext>
    </p:extLst>
  </p:cSld>
  <p:clrMapOvr>
    <a:masterClrMapping/>
  </p:clrMapOvr>
  <p:transition spd="slow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12/8/23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1" y="1524000"/>
            <a:ext cx="6286500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4495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2613041"/>
      </p:ext>
    </p:extLst>
  </p:cSld>
  <p:clrMapOvr>
    <a:masterClrMapping/>
  </p:clrMapOvr>
  <p:transition spd="slow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435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05070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86400" y="4038600"/>
            <a:ext cx="6604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86400" y="4876800"/>
            <a:ext cx="6604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6" y="1847308"/>
            <a:ext cx="4336184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45" y="2464264"/>
            <a:ext cx="2573955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72" y="533400"/>
            <a:ext cx="3064128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413192" y="2054424"/>
            <a:ext cx="32776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514658" y="5864424"/>
            <a:ext cx="25234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593083" y="6550224"/>
            <a:ext cx="219861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486400" y="4876800"/>
            <a:ext cx="6604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97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28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4690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5487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8937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42" y="1219201"/>
            <a:ext cx="2984916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005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581400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295400"/>
            <a:ext cx="854625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2246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971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92886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1"/>
            <a:ext cx="53848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1"/>
            <a:ext cx="53848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6534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563562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4400"/>
            <a:ext cx="5386917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1"/>
            <a:ext cx="53869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914400"/>
            <a:ext cx="5389033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600201"/>
            <a:ext cx="5389033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4937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3529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5311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951058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10494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843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6533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63" y="-4763"/>
            <a:ext cx="12201525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Clr>
                <a:srgbClr val="FF5A33"/>
              </a:buClr>
              <a:buSzPts val="2200"/>
              <a:buNone/>
              <a:defRPr sz="2200" b="1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22"/>
          <p:cNvCxnSpPr/>
          <p:nvPr/>
        </p:nvCxnSpPr>
        <p:spPr>
          <a:xfrm>
            <a:off x="5583936" y="4953000"/>
            <a:ext cx="6303264" cy="0"/>
          </a:xfrm>
          <a:prstGeom prst="straightConnector1">
            <a:avLst/>
          </a:prstGeom>
          <a:noFill/>
          <a:ln w="9525" cap="flat" cmpd="sng">
            <a:solidFill>
              <a:srgbClr val="FF5A33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9" name="Google Shape;19;p22"/>
          <p:cNvSpPr/>
          <p:nvPr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2"/>
          <p:cNvSpPr txBox="1">
            <a:spLocks noGrp="1"/>
          </p:cNvSpPr>
          <p:nvPr>
            <p:ph type="title"/>
          </p:nvPr>
        </p:nvSpPr>
        <p:spPr>
          <a:xfrm>
            <a:off x="5506720" y="4284596"/>
            <a:ext cx="6100064" cy="70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3400"/>
              <a:buFont typeface="Calibri"/>
              <a:buNone/>
              <a:defRPr sz="3400" b="1" cap="small">
                <a:solidFill>
                  <a:srgbClr val="FF5A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>
            <a:spLocks noGrp="1"/>
          </p:cNvSpPr>
          <p:nvPr>
            <p:ph type="pic" idx="2"/>
          </p:nvPr>
        </p:nvSpPr>
        <p:spPr>
          <a:xfrm>
            <a:off x="1016000" y="2743200"/>
            <a:ext cx="3352800" cy="18288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9660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  <a:defRPr sz="2800" b="1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FF5A33"/>
              </a:buClr>
              <a:buSzPts val="2400"/>
              <a:buFont typeface="Noto Sans Symbols"/>
              <a:buChar char="❖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FF5A33"/>
              </a:buClr>
              <a:buSzPts val="2000"/>
              <a:buFont typeface="Noto Sans Symbols"/>
              <a:buChar char="⮚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F5A33"/>
              </a:buClr>
              <a:buSzPts val="1800"/>
              <a:buFont typeface="Noto Sans Symbols"/>
              <a:buChar char="✔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FF5A33"/>
              </a:buClr>
              <a:buSzPts val="1800"/>
              <a:buFont typeface="Noto Sans Symbols"/>
              <a:buChar char="▪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" name="Google Shape;2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" y="156573"/>
            <a:ext cx="1625602" cy="713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29;p23"/>
          <p:cNvCxnSpPr/>
          <p:nvPr/>
        </p:nvCxnSpPr>
        <p:spPr>
          <a:xfrm>
            <a:off x="609600" y="838200"/>
            <a:ext cx="10972800" cy="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8179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73588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83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203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989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28"/>
          <p:cNvSpPr/>
          <p:nvPr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28" descr="http://uconndigitalarts.com/wp-content/uploads/2013/04/original.jpg"/>
          <p:cNvPicPr preferRelativeResize="0"/>
          <p:nvPr/>
        </p:nvPicPr>
        <p:blipFill rotWithShape="1">
          <a:blip r:embed="rId2">
            <a:alphaModFix/>
          </a:blip>
          <a:srcRect t="43978" b="41310"/>
          <a:stretch/>
        </p:blipFill>
        <p:spPr>
          <a:xfrm flipH="1">
            <a:off x="3732707" y="2575401"/>
            <a:ext cx="4568091" cy="283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8" descr="C:\Users\powerpoint.vn\Downloads\1e2cd4b177168ad16ce2e7c504bba4d2.x400.jpeg"/>
          <p:cNvPicPr preferRelativeResize="0"/>
          <p:nvPr/>
        </p:nvPicPr>
        <p:blipFill rotWithShape="1">
          <a:blip r:embed="rId3">
            <a:alphaModFix/>
          </a:blip>
          <a:srcRect b="55710"/>
          <a:stretch/>
        </p:blipFill>
        <p:spPr>
          <a:xfrm>
            <a:off x="2568620" y="609600"/>
            <a:ext cx="7257961" cy="28280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8"/>
          <p:cNvSpPr txBox="1"/>
          <p:nvPr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US" sz="7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</a:t>
            </a:r>
            <a:r>
              <a:rPr lang="en-US" sz="11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8" descr="http://www.designofsignage.com/application/symbol/hands/image/600x600/hand-press-button-4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6752" y="3568725"/>
            <a:ext cx="3488947" cy="2616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786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13397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3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601644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372629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680468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">
  <p:cSld name="Title &amp;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/>
          <p:nvPr/>
        </p:nvSpPr>
        <p:spPr>
          <a:xfrm>
            <a:off x="2946400" y="274638"/>
            <a:ext cx="86360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Quattrocento Sans"/>
              <a:buNone/>
            </a:pPr>
            <a:r>
              <a:rPr lang="en-US" sz="3200" b="1" cap="small">
                <a:solidFill>
                  <a:srgbClr val="FF99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Click to edit Master title style</a:t>
            </a:r>
            <a:endParaRPr sz="3200" b="1" cap="small">
              <a:solidFill>
                <a:srgbClr val="FF99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33"/>
          <p:cNvSpPr txBox="1">
            <a:spLocks noGrp="1"/>
          </p:cNvSpPr>
          <p:nvPr>
            <p:ph type="body"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5" name="Google Shape;95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200" y="228601"/>
            <a:ext cx="2133600" cy="4849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33"/>
          <p:cNvCxnSpPr/>
          <p:nvPr/>
        </p:nvCxnSpPr>
        <p:spPr>
          <a:xfrm rot="10800000">
            <a:off x="711200" y="835152"/>
            <a:ext cx="10871200" cy="0"/>
          </a:xfrm>
          <a:prstGeom prst="straightConnector1">
            <a:avLst/>
          </a:prstGeom>
          <a:noFill/>
          <a:ln w="38100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3377998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4"/>
          <p:cNvSpPr txBox="1">
            <a:spLocks noGrp="1"/>
          </p:cNvSpPr>
          <p:nvPr>
            <p:ph type="title"/>
          </p:nvPr>
        </p:nvSpPr>
        <p:spPr>
          <a:xfrm>
            <a:off x="2336800" y="198438"/>
            <a:ext cx="9448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  <a:defRPr sz="2400" b="0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4"/>
          <p:cNvSpPr txBox="1">
            <a:spLocks noGrp="1"/>
          </p:cNvSpPr>
          <p:nvPr>
            <p:ph type="body" idx="1"/>
          </p:nvPr>
        </p:nvSpPr>
        <p:spPr>
          <a:xfrm>
            <a:off x="1727200" y="1066800"/>
            <a:ext cx="1036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4"/>
          <p:cNvSpPr txBox="1">
            <a:spLocks noGrp="1"/>
          </p:cNvSpPr>
          <p:nvPr>
            <p:ph type="body" idx="2"/>
          </p:nvPr>
        </p:nvSpPr>
        <p:spPr>
          <a:xfrm>
            <a:off x="6604000" y="1828800"/>
            <a:ext cx="53848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sldNum" idx="12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748899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5"/>
          <p:cNvSpPr txBox="1"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5"/>
          <p:cNvSpPr txBox="1">
            <a:spLocks noGrp="1"/>
          </p:cNvSpPr>
          <p:nvPr>
            <p:ph type="body"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05" name="Google Shape;105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200" y="228601"/>
            <a:ext cx="2133600" cy="484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281533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42" y="1219201"/>
            <a:ext cx="2984916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3689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05409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3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1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9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26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7983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7366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998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9526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7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18010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6831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5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5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  <p:sldLayoutId id="214748368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261" y="177803"/>
            <a:ext cx="1153148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/>
              <a:t>Tiêu đề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261" y="889000"/>
            <a:ext cx="1153148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6"/>
            <a:ext cx="3860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3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47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</p:sldLayoutIdLst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70271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261" y="177803"/>
            <a:ext cx="1153148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/>
              <a:t>Tiêu đề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261" y="889000"/>
            <a:ext cx="1153148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6"/>
            <a:ext cx="3860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3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109728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7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rgbClr val="FF5A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v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Ø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1230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9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2.jpeg"/><Relationship Id="rId4" Type="http://schemas.microsoft.com/office/2007/relationships/hdphoto" Target="../media/hdphoto5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slideLayout" Target="../slideLayouts/slideLayout7.xml"/><Relationship Id="rId7" Type="http://schemas.microsoft.com/office/2007/relationships/hdphoto" Target="../media/hdphoto6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notesSlide" Target="../notesSlides/notesSlide19.xml"/><Relationship Id="rId9" Type="http://schemas.microsoft.com/office/2007/relationships/hdphoto" Target="../media/hdphoto7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mẫu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Conceive Design Implement Operate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Các vấn đề</a:t>
            </a:r>
            <a:r>
              <a:rPr lang="en-US" dirty="0"/>
              <a:t> các </a:t>
            </a:r>
            <a:r>
              <a:rPr lang="en-US" dirty="0" err="1"/>
              <a:t>em</a:t>
            </a:r>
            <a:r>
              <a:rPr lang="vi-VN" dirty="0"/>
              <a:t> thường gặp khi học lập trình </a:t>
            </a:r>
            <a:r>
              <a:rPr lang="en-US" dirty="0"/>
              <a:t>Java?</a:t>
            </a:r>
          </a:p>
          <a:p>
            <a:r>
              <a:rPr lang="en-US" dirty="0"/>
              <a:t>Liệt kê các mục tiêu </a:t>
            </a:r>
            <a:r>
              <a:rPr lang="en-US" dirty="0" err="1"/>
              <a:t>môn</a:t>
            </a:r>
            <a:r>
              <a:rPr lang="en-US" dirty="0"/>
              <a:t> học </a:t>
            </a:r>
          </a:p>
        </p:txBody>
      </p:sp>
    </p:spTree>
    <p:extLst>
      <p:ext uri="{BB962C8B-B14F-4D97-AF65-F5344CB8AC3E}">
        <p14:creationId xmlns:p14="http://schemas.microsoft.com/office/powerpoint/2010/main" val="158326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Trình bày các kiến thức cần chuẩn bị để thực hiện dự án mẫu Java</a:t>
            </a:r>
          </a:p>
          <a:p>
            <a:r>
              <a:rPr lang="en-US" dirty="0"/>
              <a:t>Trình bày nội dung về “tài liệu dự án”, vì </a:t>
            </a:r>
            <a:r>
              <a:rPr lang="en-US" dirty="0" err="1"/>
              <a:t>sao</a:t>
            </a:r>
            <a:r>
              <a:rPr lang="en-US" dirty="0"/>
              <a:t> cần có tài liệu dự án?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49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F0E36-1396-4AD9-A966-CD40C11627C1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Roboto Lt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Roboto Lt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Chuyên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đề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1770524" y="2971801"/>
            <a:ext cx="4554076" cy="299719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Phân</a:t>
            </a:r>
            <a:r>
              <a:rPr lang="en-US" b="0" dirty="0"/>
              <a:t> </a:t>
            </a:r>
            <a:r>
              <a:rPr lang="en-US" b="0" dirty="0" err="1"/>
              <a:t>nhóm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Bốc</a:t>
            </a:r>
            <a:r>
              <a:rPr lang="en-US" b="0" dirty="0"/>
              <a:t> </a:t>
            </a:r>
            <a:r>
              <a:rPr lang="en-US" b="0" dirty="0" err="1"/>
              <a:t>thăm</a:t>
            </a:r>
            <a:r>
              <a:rPr lang="en-US" b="0" dirty="0"/>
              <a:t> </a:t>
            </a:r>
            <a:r>
              <a:rPr lang="en-US" b="0" dirty="0" err="1"/>
              <a:t>chuyên</a:t>
            </a:r>
            <a:r>
              <a:rPr lang="en-US" b="0" dirty="0"/>
              <a:t> </a:t>
            </a:r>
            <a:r>
              <a:rPr lang="en-US" b="0" dirty="0" err="1"/>
              <a:t>đề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Thảo</a:t>
            </a:r>
            <a:r>
              <a:rPr lang="en-US" b="0" dirty="0"/>
              <a:t> </a:t>
            </a:r>
            <a:r>
              <a:rPr lang="en-US" b="0" dirty="0" err="1"/>
              <a:t>luận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bày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1309998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486400" y="1066800"/>
            <a:ext cx="5181600" cy="5791200"/>
            <a:chOff x="2057400" y="1367692"/>
            <a:chExt cx="4713619" cy="5461000"/>
          </a:xfrm>
        </p:grpSpPr>
        <p:pic>
          <p:nvPicPr>
            <p:cNvPr id="14" name="Picture 2" descr="C:\Users\powerpoint.vn\Downloads\gd_d469b81f6980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57400" y="1367692"/>
              <a:ext cx="4713619" cy="546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318926">
              <a:off x="2515809" y="2358218"/>
              <a:ext cx="1523321" cy="377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1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7399" y="3273701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</a:t>
              </a:r>
              <a:r>
                <a:rPr kumimoji="0" lang="vi-V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2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21136819">
              <a:off x="4284283" y="1939913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vi-V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3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93715">
              <a:off x="4253803" y="2890740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4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Chia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70524" y="889000"/>
            <a:ext cx="3868276" cy="3640963"/>
          </a:xfrm>
        </p:spPr>
        <p:txBody>
          <a:bodyPr>
            <a:normAutofit/>
          </a:bodyPr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lab </a:t>
            </a:r>
            <a:r>
              <a:rPr lang="en-US" dirty="0" err="1"/>
              <a:t>hoặc</a:t>
            </a:r>
            <a:r>
              <a:rPr lang="en-US" dirty="0"/>
              <a:t> GV </a:t>
            </a:r>
            <a:r>
              <a:rPr lang="en-US" dirty="0" err="1"/>
              <a:t>giao</a:t>
            </a:r>
            <a:r>
              <a:rPr lang="en-US" dirty="0"/>
              <a:t>.</a:t>
            </a:r>
          </a:p>
          <a:p>
            <a:r>
              <a:rPr lang="en-US" dirty="0"/>
              <a:t>Chọn 1-3 nhóm lên thuyết trình</a:t>
            </a:r>
          </a:p>
        </p:txBody>
      </p:sp>
      <p:pic>
        <p:nvPicPr>
          <p:cNvPr id="6" name="Picture 2" descr="C:\Users\powerpoint.vn\Downloads\64215-Latino student group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4605688"/>
            <a:ext cx="3352800" cy="22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719281" y="4529964"/>
            <a:ext cx="2286000" cy="2377343"/>
            <a:chOff x="3425952" y="4513804"/>
            <a:chExt cx="2286000" cy="2377343"/>
          </a:xfrm>
        </p:grpSpPr>
        <p:pic>
          <p:nvPicPr>
            <p:cNvPr id="11" name="Picture 3" descr="C:\Users\powerpoint.vn\Downloads\Students-Lined-Up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6573"/>
            <a:stretch/>
          </p:blipFill>
          <p:spPr bwMode="auto">
            <a:xfrm>
              <a:off x="3564492" y="4513804"/>
              <a:ext cx="2147460" cy="234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11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03504 w 725424"/>
                <a:gd name="connsiteY22" fmla="*/ 377952 h 2279904"/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37795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51104 w 725424"/>
                <a:gd name="connsiteY9" fmla="*/ 1280160 h 2279904"/>
                <a:gd name="connsiteX10" fmla="*/ 451104 w 725424"/>
                <a:gd name="connsiteY10" fmla="*/ 1280160 h 2279904"/>
                <a:gd name="connsiteX11" fmla="*/ 566928 w 725424"/>
                <a:gd name="connsiteY11" fmla="*/ 1365504 h 2279904"/>
                <a:gd name="connsiteX12" fmla="*/ 597408 w 725424"/>
                <a:gd name="connsiteY12" fmla="*/ 1426464 h 2279904"/>
                <a:gd name="connsiteX13" fmla="*/ 609600 w 725424"/>
                <a:gd name="connsiteY13" fmla="*/ 1548384 h 2279904"/>
                <a:gd name="connsiteX14" fmla="*/ 560832 w 725424"/>
                <a:gd name="connsiteY14" fmla="*/ 1719072 h 2279904"/>
                <a:gd name="connsiteX15" fmla="*/ 603504 w 725424"/>
                <a:gd name="connsiteY15" fmla="*/ 1932432 h 2279904"/>
                <a:gd name="connsiteX16" fmla="*/ 676656 w 725424"/>
                <a:gd name="connsiteY16" fmla="*/ 2133600 h 2279904"/>
                <a:gd name="connsiteX17" fmla="*/ 652272 w 725424"/>
                <a:gd name="connsiteY17" fmla="*/ 2279904 h 2279904"/>
                <a:gd name="connsiteX18" fmla="*/ 335280 w 725424"/>
                <a:gd name="connsiteY18" fmla="*/ 2249424 h 2279904"/>
                <a:gd name="connsiteX19" fmla="*/ 0 w 725424"/>
                <a:gd name="connsiteY19" fmla="*/ 1493520 h 2279904"/>
                <a:gd name="connsiteX20" fmla="*/ 146304 w 725424"/>
                <a:gd name="connsiteY20" fmla="*/ 420624 h 2279904"/>
                <a:gd name="connsiteX21" fmla="*/ 304800 w 725424"/>
                <a:gd name="connsiteY21" fmla="*/ 18288 h 2279904"/>
                <a:gd name="connsiteX22" fmla="*/ 725424 w 725424"/>
                <a:gd name="connsiteY22" fmla="*/ 0 h 2279904"/>
                <a:gd name="connsiteX23" fmla="*/ 660273 w 725424"/>
                <a:gd name="connsiteY23" fmla="*/ 360807 h 2279904"/>
                <a:gd name="connsiteX24" fmla="*/ 603504 w 725424"/>
                <a:gd name="connsiteY2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65963 w 725424"/>
                <a:gd name="connsiteY9" fmla="*/ 113995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597408 w 725424"/>
                <a:gd name="connsiteY14" fmla="*/ 1426464 h 2279904"/>
                <a:gd name="connsiteX15" fmla="*/ 609600 w 725424"/>
                <a:gd name="connsiteY15" fmla="*/ 1548384 h 2279904"/>
                <a:gd name="connsiteX16" fmla="*/ 560832 w 725424"/>
                <a:gd name="connsiteY16" fmla="*/ 1719072 h 2279904"/>
                <a:gd name="connsiteX17" fmla="*/ 603504 w 725424"/>
                <a:gd name="connsiteY17" fmla="*/ 1932432 h 2279904"/>
                <a:gd name="connsiteX18" fmla="*/ 676656 w 725424"/>
                <a:gd name="connsiteY18" fmla="*/ 2133600 h 2279904"/>
                <a:gd name="connsiteX19" fmla="*/ 652272 w 725424"/>
                <a:gd name="connsiteY19" fmla="*/ 2279904 h 2279904"/>
                <a:gd name="connsiteX20" fmla="*/ 335280 w 725424"/>
                <a:gd name="connsiteY20" fmla="*/ 2249424 h 2279904"/>
                <a:gd name="connsiteX21" fmla="*/ 0 w 725424"/>
                <a:gd name="connsiteY21" fmla="*/ 1493520 h 2279904"/>
                <a:gd name="connsiteX22" fmla="*/ 146304 w 725424"/>
                <a:gd name="connsiteY22" fmla="*/ 420624 h 2279904"/>
                <a:gd name="connsiteX23" fmla="*/ 304800 w 725424"/>
                <a:gd name="connsiteY23" fmla="*/ 18288 h 2279904"/>
                <a:gd name="connsiteX24" fmla="*/ 725424 w 725424"/>
                <a:gd name="connsiteY24" fmla="*/ 0 h 2279904"/>
                <a:gd name="connsiteX25" fmla="*/ 660273 w 725424"/>
                <a:gd name="connsiteY25" fmla="*/ 360807 h 2279904"/>
                <a:gd name="connsiteX26" fmla="*/ 603504 w 725424"/>
                <a:gd name="connsiteY26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0268 w 725424"/>
                <a:gd name="connsiteY16" fmla="*/ 1447419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7888 w 725424"/>
                <a:gd name="connsiteY16" fmla="*/ 1453134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35508 w 725424"/>
                <a:gd name="connsiteY16" fmla="*/ 1395222 h 2279904"/>
                <a:gd name="connsiteX17" fmla="*/ 627888 w 725424"/>
                <a:gd name="connsiteY17" fmla="*/ 1453134 h 2279904"/>
                <a:gd name="connsiteX18" fmla="*/ 609600 w 725424"/>
                <a:gd name="connsiteY18" fmla="*/ 1548384 h 2279904"/>
                <a:gd name="connsiteX19" fmla="*/ 560832 w 725424"/>
                <a:gd name="connsiteY19" fmla="*/ 1719072 h 2279904"/>
                <a:gd name="connsiteX20" fmla="*/ 603504 w 725424"/>
                <a:gd name="connsiteY20" fmla="*/ 1932432 h 2279904"/>
                <a:gd name="connsiteX21" fmla="*/ 676656 w 725424"/>
                <a:gd name="connsiteY21" fmla="*/ 2133600 h 2279904"/>
                <a:gd name="connsiteX22" fmla="*/ 652272 w 725424"/>
                <a:gd name="connsiteY22" fmla="*/ 2279904 h 2279904"/>
                <a:gd name="connsiteX23" fmla="*/ 335280 w 725424"/>
                <a:gd name="connsiteY23" fmla="*/ 2249424 h 2279904"/>
                <a:gd name="connsiteX24" fmla="*/ 0 w 725424"/>
                <a:gd name="connsiteY24" fmla="*/ 1493520 h 2279904"/>
                <a:gd name="connsiteX25" fmla="*/ 146304 w 725424"/>
                <a:gd name="connsiteY25" fmla="*/ 420624 h 2279904"/>
                <a:gd name="connsiteX26" fmla="*/ 304800 w 725424"/>
                <a:gd name="connsiteY26" fmla="*/ 18288 h 2279904"/>
                <a:gd name="connsiteX27" fmla="*/ 725424 w 725424"/>
                <a:gd name="connsiteY27" fmla="*/ 0 h 2279904"/>
                <a:gd name="connsiteX28" fmla="*/ 660273 w 725424"/>
                <a:gd name="connsiteY28" fmla="*/ 360807 h 2279904"/>
                <a:gd name="connsiteX29" fmla="*/ 603504 w 725424"/>
                <a:gd name="connsiteY29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1104 w 725424"/>
                <a:gd name="connsiteY12" fmla="*/ 128016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41223 w 725424"/>
                <a:gd name="connsiteY16" fmla="*/ 1343787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52272 w 725424"/>
                <a:gd name="connsiteY25" fmla="*/ 2279904 h 2279904"/>
                <a:gd name="connsiteX26" fmla="*/ 335280 w 725424"/>
                <a:gd name="connsiteY26" fmla="*/ 2249424 h 2279904"/>
                <a:gd name="connsiteX27" fmla="*/ 0 w 725424"/>
                <a:gd name="connsiteY27" fmla="*/ 1493520 h 2279904"/>
                <a:gd name="connsiteX28" fmla="*/ 146304 w 725424"/>
                <a:gd name="connsiteY28" fmla="*/ 420624 h 2279904"/>
                <a:gd name="connsiteX29" fmla="*/ 304800 w 725424"/>
                <a:gd name="connsiteY29" fmla="*/ 18288 h 2279904"/>
                <a:gd name="connsiteX30" fmla="*/ 725424 w 725424"/>
                <a:gd name="connsiteY30" fmla="*/ 0 h 2279904"/>
                <a:gd name="connsiteX31" fmla="*/ 660273 w 725424"/>
                <a:gd name="connsiteY31" fmla="*/ 360807 h 2279904"/>
                <a:gd name="connsiteX32" fmla="*/ 603504 w 725424"/>
                <a:gd name="connsiteY32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9798 w 725424"/>
                <a:gd name="connsiteY25" fmla="*/ 2204847 h 2279904"/>
                <a:gd name="connsiteX26" fmla="*/ 652272 w 725424"/>
                <a:gd name="connsiteY26" fmla="*/ 2279904 h 2279904"/>
                <a:gd name="connsiteX27" fmla="*/ 335280 w 725424"/>
                <a:gd name="connsiteY27" fmla="*/ 2249424 h 2279904"/>
                <a:gd name="connsiteX28" fmla="*/ 0 w 725424"/>
                <a:gd name="connsiteY28" fmla="*/ 1493520 h 2279904"/>
                <a:gd name="connsiteX29" fmla="*/ 146304 w 725424"/>
                <a:gd name="connsiteY29" fmla="*/ 420624 h 2279904"/>
                <a:gd name="connsiteX30" fmla="*/ 304800 w 725424"/>
                <a:gd name="connsiteY30" fmla="*/ 18288 h 2279904"/>
                <a:gd name="connsiteX31" fmla="*/ 725424 w 725424"/>
                <a:gd name="connsiteY31" fmla="*/ 0 h 2279904"/>
                <a:gd name="connsiteX32" fmla="*/ 660273 w 725424"/>
                <a:gd name="connsiteY32" fmla="*/ 360807 h 2279904"/>
                <a:gd name="connsiteX33" fmla="*/ 603504 w 725424"/>
                <a:gd name="connsiteY3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52272 w 725424"/>
                <a:gd name="connsiteY27" fmla="*/ 2279904 h 2279904"/>
                <a:gd name="connsiteX28" fmla="*/ 335280 w 725424"/>
                <a:gd name="connsiteY28" fmla="*/ 2249424 h 2279904"/>
                <a:gd name="connsiteX29" fmla="*/ 0 w 725424"/>
                <a:gd name="connsiteY29" fmla="*/ 1493520 h 2279904"/>
                <a:gd name="connsiteX30" fmla="*/ 146304 w 725424"/>
                <a:gd name="connsiteY30" fmla="*/ 420624 h 2279904"/>
                <a:gd name="connsiteX31" fmla="*/ 304800 w 725424"/>
                <a:gd name="connsiteY31" fmla="*/ 18288 h 2279904"/>
                <a:gd name="connsiteX32" fmla="*/ 725424 w 725424"/>
                <a:gd name="connsiteY32" fmla="*/ 0 h 2279904"/>
                <a:gd name="connsiteX33" fmla="*/ 660273 w 725424"/>
                <a:gd name="connsiteY33" fmla="*/ 360807 h 2279904"/>
                <a:gd name="connsiteX34" fmla="*/ 603504 w 725424"/>
                <a:gd name="connsiteY3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64083 w 725424"/>
                <a:gd name="connsiteY27" fmla="*/ 2254377 h 2279904"/>
                <a:gd name="connsiteX28" fmla="*/ 652272 w 725424"/>
                <a:gd name="connsiteY28" fmla="*/ 2279904 h 2279904"/>
                <a:gd name="connsiteX29" fmla="*/ 335280 w 725424"/>
                <a:gd name="connsiteY29" fmla="*/ 2249424 h 2279904"/>
                <a:gd name="connsiteX30" fmla="*/ 0 w 725424"/>
                <a:gd name="connsiteY30" fmla="*/ 1493520 h 2279904"/>
                <a:gd name="connsiteX31" fmla="*/ 146304 w 725424"/>
                <a:gd name="connsiteY31" fmla="*/ 420624 h 2279904"/>
                <a:gd name="connsiteX32" fmla="*/ 304800 w 725424"/>
                <a:gd name="connsiteY32" fmla="*/ 18288 h 2279904"/>
                <a:gd name="connsiteX33" fmla="*/ 725424 w 725424"/>
                <a:gd name="connsiteY33" fmla="*/ 0 h 2279904"/>
                <a:gd name="connsiteX34" fmla="*/ 660273 w 725424"/>
                <a:gd name="connsiteY34" fmla="*/ 360807 h 2279904"/>
                <a:gd name="connsiteX35" fmla="*/ 603504 w 725424"/>
                <a:gd name="connsiteY35" fmla="*/ 412242 h 2279904"/>
                <a:gd name="connsiteX0" fmla="*/ 603504 w 725424"/>
                <a:gd name="connsiteY0" fmla="*/ 412242 h 2300859"/>
                <a:gd name="connsiteX1" fmla="*/ 566928 w 725424"/>
                <a:gd name="connsiteY1" fmla="*/ 505968 h 2300859"/>
                <a:gd name="connsiteX2" fmla="*/ 566928 w 725424"/>
                <a:gd name="connsiteY2" fmla="*/ 652272 h 2300859"/>
                <a:gd name="connsiteX3" fmla="*/ 542544 w 725424"/>
                <a:gd name="connsiteY3" fmla="*/ 780288 h 2300859"/>
                <a:gd name="connsiteX4" fmla="*/ 525018 w 725424"/>
                <a:gd name="connsiteY4" fmla="*/ 894969 h 2300859"/>
                <a:gd name="connsiteX5" fmla="*/ 451104 w 725424"/>
                <a:gd name="connsiteY5" fmla="*/ 877824 h 2300859"/>
                <a:gd name="connsiteX6" fmla="*/ 433578 w 725424"/>
                <a:gd name="connsiteY6" fmla="*/ 911352 h 2300859"/>
                <a:gd name="connsiteX7" fmla="*/ 457200 w 725424"/>
                <a:gd name="connsiteY7" fmla="*/ 950976 h 2300859"/>
                <a:gd name="connsiteX8" fmla="*/ 488061 w 725424"/>
                <a:gd name="connsiteY8" fmla="*/ 1060704 h 2300859"/>
                <a:gd name="connsiteX9" fmla="*/ 471678 w 725424"/>
                <a:gd name="connsiteY9" fmla="*/ 1143762 h 2300859"/>
                <a:gd name="connsiteX10" fmla="*/ 469773 w 725424"/>
                <a:gd name="connsiteY10" fmla="*/ 1178052 h 2300859"/>
                <a:gd name="connsiteX11" fmla="*/ 451104 w 725424"/>
                <a:gd name="connsiteY11" fmla="*/ 1280160 h 2300859"/>
                <a:gd name="connsiteX12" fmla="*/ 456819 w 725424"/>
                <a:gd name="connsiteY12" fmla="*/ 1272540 h 2300859"/>
                <a:gd name="connsiteX13" fmla="*/ 486918 w 725424"/>
                <a:gd name="connsiteY13" fmla="*/ 1328547 h 2300859"/>
                <a:gd name="connsiteX14" fmla="*/ 568833 w 725424"/>
                <a:gd name="connsiteY14" fmla="*/ 1352169 h 2300859"/>
                <a:gd name="connsiteX15" fmla="*/ 601218 w 725424"/>
                <a:gd name="connsiteY15" fmla="*/ 1345692 h 2300859"/>
                <a:gd name="connsiteX16" fmla="*/ 635508 w 725424"/>
                <a:gd name="connsiteY16" fmla="*/ 1338072 h 2300859"/>
                <a:gd name="connsiteX17" fmla="*/ 658368 w 725424"/>
                <a:gd name="connsiteY17" fmla="*/ 1357122 h 2300859"/>
                <a:gd name="connsiteX18" fmla="*/ 639318 w 725424"/>
                <a:gd name="connsiteY18" fmla="*/ 1400937 h 2300859"/>
                <a:gd name="connsiteX19" fmla="*/ 627888 w 725424"/>
                <a:gd name="connsiteY19" fmla="*/ 1453134 h 2300859"/>
                <a:gd name="connsiteX20" fmla="*/ 603885 w 725424"/>
                <a:gd name="connsiteY20" fmla="*/ 1540764 h 2300859"/>
                <a:gd name="connsiteX21" fmla="*/ 580263 w 725424"/>
                <a:gd name="connsiteY21" fmla="*/ 1608582 h 2300859"/>
                <a:gd name="connsiteX22" fmla="*/ 560832 w 725424"/>
                <a:gd name="connsiteY22" fmla="*/ 1719072 h 2300859"/>
                <a:gd name="connsiteX23" fmla="*/ 603504 w 725424"/>
                <a:gd name="connsiteY23" fmla="*/ 1932432 h 2300859"/>
                <a:gd name="connsiteX24" fmla="*/ 676656 w 725424"/>
                <a:gd name="connsiteY24" fmla="*/ 2133600 h 2300859"/>
                <a:gd name="connsiteX25" fmla="*/ 662178 w 725424"/>
                <a:gd name="connsiteY25" fmla="*/ 2151507 h 2300859"/>
                <a:gd name="connsiteX26" fmla="*/ 669798 w 725424"/>
                <a:gd name="connsiteY26" fmla="*/ 2204847 h 2300859"/>
                <a:gd name="connsiteX27" fmla="*/ 664083 w 725424"/>
                <a:gd name="connsiteY27" fmla="*/ 2254377 h 2300859"/>
                <a:gd name="connsiteX28" fmla="*/ 652272 w 725424"/>
                <a:gd name="connsiteY28" fmla="*/ 2279904 h 2300859"/>
                <a:gd name="connsiteX29" fmla="*/ 337185 w 725424"/>
                <a:gd name="connsiteY29" fmla="*/ 2300859 h 2300859"/>
                <a:gd name="connsiteX30" fmla="*/ 0 w 725424"/>
                <a:gd name="connsiteY30" fmla="*/ 1493520 h 2300859"/>
                <a:gd name="connsiteX31" fmla="*/ 146304 w 725424"/>
                <a:gd name="connsiteY31" fmla="*/ 420624 h 2300859"/>
                <a:gd name="connsiteX32" fmla="*/ 304800 w 725424"/>
                <a:gd name="connsiteY32" fmla="*/ 18288 h 2300859"/>
                <a:gd name="connsiteX33" fmla="*/ 725424 w 725424"/>
                <a:gd name="connsiteY33" fmla="*/ 0 h 2300859"/>
                <a:gd name="connsiteX34" fmla="*/ 660273 w 725424"/>
                <a:gd name="connsiteY34" fmla="*/ 360807 h 2300859"/>
                <a:gd name="connsiteX35" fmla="*/ 603504 w 725424"/>
                <a:gd name="connsiteY35" fmla="*/ 412242 h 230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25424" h="2300859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5008978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fcea488c_0_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/>
              <a:t>Chuyên đề 1</a:t>
            </a:r>
            <a:endParaRPr dirty="0"/>
          </a:p>
        </p:txBody>
      </p:sp>
      <p:sp>
        <p:nvSpPr>
          <p:cNvPr id="155" name="Google Shape;155;g114fcea488c_0_4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55600" algn="l" rtl="0">
              <a:spcBef>
                <a:spcPts val="0"/>
              </a:spcBef>
              <a:spcAft>
                <a:spcPts val="0"/>
              </a:spcAft>
              <a:buSzPts val="3000"/>
              <a:buFont typeface="Quattrocento Sans"/>
              <a:buChar char="❑"/>
            </a:pPr>
            <a:r>
              <a:rPr lang="en-US" sz="3000" dirty="0" err="1">
                <a:highlight>
                  <a:srgbClr val="FFFFFF"/>
                </a:highlight>
              </a:rPr>
              <a:t>Môn</a:t>
            </a:r>
            <a:r>
              <a:rPr lang="en-US" sz="3000" dirty="0">
                <a:highlight>
                  <a:srgbClr val="FFFFFF"/>
                </a:highlight>
              </a:rPr>
              <a:t> dự án mẫu có thể thực hiện </a:t>
            </a:r>
            <a:r>
              <a:rPr lang="en-US" sz="3000" dirty="0" err="1">
                <a:highlight>
                  <a:srgbClr val="FFFFFF"/>
                </a:highlight>
              </a:rPr>
              <a:t>theo</a:t>
            </a:r>
            <a:r>
              <a:rPr lang="en-US" sz="3000" dirty="0">
                <a:highlight>
                  <a:srgbClr val="FFFFFF"/>
                </a:highlight>
              </a:rPr>
              <a:t> mô hình (quy trình) phát triển phần mềm nào? Tại </a:t>
            </a:r>
            <a:r>
              <a:rPr lang="en-US" sz="3000" dirty="0" err="1">
                <a:highlight>
                  <a:srgbClr val="FFFFFF"/>
                </a:highlight>
              </a:rPr>
              <a:t>sao</a:t>
            </a:r>
            <a:r>
              <a:rPr lang="en-US" sz="3000" dirty="0">
                <a:highlight>
                  <a:srgbClr val="FFFFFF"/>
                </a:highlight>
              </a:rPr>
              <a:t>?</a:t>
            </a:r>
            <a:endParaRPr sz="3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fcea488c_0_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/>
              <a:t>Chuyên đề 2</a:t>
            </a:r>
            <a:endParaRPr dirty="0"/>
          </a:p>
        </p:txBody>
      </p:sp>
      <p:sp>
        <p:nvSpPr>
          <p:cNvPr id="155" name="Google Shape;155;g114fcea488c_0_4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55600" algn="l" rtl="0">
              <a:spcBef>
                <a:spcPts val="0"/>
              </a:spcBef>
              <a:spcAft>
                <a:spcPts val="0"/>
              </a:spcAft>
              <a:buSzPts val="3000"/>
              <a:buFont typeface="Quattrocento Sans"/>
              <a:buChar char="❑"/>
            </a:pPr>
            <a:r>
              <a:rPr lang="en-US" sz="3000" dirty="0">
                <a:highlight>
                  <a:srgbClr val="FFFFFF"/>
                </a:highlight>
              </a:rPr>
              <a:t>Cài đặt sản phẩm mục tiêu “</a:t>
            </a:r>
            <a:r>
              <a:rPr lang="en-US" sz="3000" dirty="0" err="1">
                <a:highlight>
                  <a:srgbClr val="FFFFFF"/>
                </a:highlight>
              </a:rPr>
              <a:t>edusys</a:t>
            </a:r>
            <a:r>
              <a:rPr lang="en-US" sz="3000" dirty="0">
                <a:highlight>
                  <a:srgbClr val="FFFFFF"/>
                </a:highlight>
              </a:rPr>
              <a:t>”</a:t>
            </a:r>
          </a:p>
          <a:p>
            <a:pPr marL="342900" lvl="0" indent="-355600" algn="l" rtl="0">
              <a:spcBef>
                <a:spcPts val="0"/>
              </a:spcBef>
              <a:spcAft>
                <a:spcPts val="0"/>
              </a:spcAft>
              <a:buSzPts val="3000"/>
              <a:buFont typeface="Quattrocento Sans"/>
              <a:buChar char="❑"/>
            </a:pPr>
            <a:r>
              <a:rPr lang="en-US" sz="3000" dirty="0">
                <a:highlight>
                  <a:srgbClr val="FFFFFF"/>
                </a:highlight>
              </a:rPr>
              <a:t>Hoàn thành mục 1.1 và 1.2 trong tài liệu dự án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lang="en-US" sz="3000" dirty="0">
              <a:highlight>
                <a:srgbClr val="FFFFFF"/>
              </a:highlight>
            </a:endParaRPr>
          </a:p>
          <a:p>
            <a:pPr marL="342900" lvl="0" indent="-355600" algn="l" rtl="0">
              <a:spcBef>
                <a:spcPts val="0"/>
              </a:spcBef>
              <a:spcAft>
                <a:spcPts val="0"/>
              </a:spcAft>
              <a:buSzPts val="3000"/>
              <a:buFont typeface="Quattrocento Sans"/>
              <a:buChar char="❑"/>
            </a:pPr>
            <a:endParaRPr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A6360F-35B6-9384-A2B8-BA831EAD3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2" y="2614612"/>
            <a:ext cx="61626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64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Phần 2</a:t>
            </a:r>
            <a:br>
              <a:rPr lang="en-US" dirty="0"/>
            </a:br>
            <a:r>
              <a:rPr lang="en-US" dirty="0"/>
              <a:t>Phân tích dự án</a:t>
            </a:r>
          </a:p>
        </p:txBody>
      </p:sp>
    </p:spTree>
    <p:extLst>
      <p:ext uri="{BB962C8B-B14F-4D97-AF65-F5344CB8AC3E}">
        <p14:creationId xmlns:p14="http://schemas.microsoft.com/office/powerpoint/2010/main" val="3347774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086600" cy="5257800"/>
          </a:xfrm>
        </p:spPr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use case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pic>
        <p:nvPicPr>
          <p:cNvPr id="2" name="Picture 2" descr="D:\Pictures\PNG\present.png">
            <a:extLst>
              <a:ext uri="{FF2B5EF4-FFF2-40B4-BE49-F238E27FC236}">
                <a16:creationId xmlns:a16="http://schemas.microsoft.com/office/drawing/2014/main" id="{3C32A472-6B8B-B67C-F3BD-66C15768E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13716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09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F0E36-1396-4AD9-A966-CD40C11627C1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Roboto Lt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Roboto Lt"/>
              <a:cs typeface="+mn-cs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524000"/>
            <a:ext cx="6642538" cy="9144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Thảo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luận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105772482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Liệt kê các Yêu cầu về bảo mật của </a:t>
            </a:r>
            <a:r>
              <a:rPr lang="en-US" dirty="0" err="1"/>
              <a:t>LapTrinhCity</a:t>
            </a:r>
            <a:r>
              <a:rPr lang="en-US" dirty="0"/>
              <a:t> là gì? Giải thích vì </a:t>
            </a:r>
            <a:r>
              <a:rPr lang="en-US" dirty="0" err="1"/>
              <a:t>sao</a:t>
            </a:r>
            <a:r>
              <a:rPr lang="en-US" dirty="0"/>
              <a:t> cần có các yêu cầu này.</a:t>
            </a:r>
          </a:p>
          <a:p>
            <a:r>
              <a:rPr lang="en-US" dirty="0"/>
              <a:t>Trên cửa sổ giao diện chính sản phẩm mục tiêu có những thành phần nào?</a:t>
            </a:r>
          </a:p>
        </p:txBody>
      </p:sp>
    </p:spTree>
    <p:extLst>
      <p:ext uri="{BB962C8B-B14F-4D97-AF65-F5344CB8AC3E}">
        <p14:creationId xmlns:p14="http://schemas.microsoft.com/office/powerpoint/2010/main" val="383553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1524000" y="3853740"/>
            <a:ext cx="8763000" cy="224226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42" name="Picture 2" descr="http://themyndset.com/wp-content/uploads/2012/04/time-running-clock-Fotolia_11803550_Subscription_XL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94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28802" y="278476"/>
            <a:ext cx="2514599" cy="45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/>
          <p:cNvSpPr>
            <a:spLocks noGrp="1"/>
          </p:cNvSpPr>
          <p:nvPr>
            <p:ph idx="4294967295"/>
          </p:nvPr>
        </p:nvSpPr>
        <p:spPr>
          <a:xfrm>
            <a:off x="4301064" y="4698999"/>
            <a:ext cx="296966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cap="small" dirty="0" err="1">
                <a:solidFill>
                  <a:schemeClr val="bg1"/>
                </a:solidFill>
              </a:rPr>
              <a:t>Điểm</a:t>
            </a:r>
            <a:r>
              <a:rPr lang="en-US" sz="3600" b="1" cap="small" dirty="0">
                <a:solidFill>
                  <a:schemeClr val="bg1"/>
                </a:solidFill>
              </a:rPr>
              <a:t> </a:t>
            </a:r>
            <a:r>
              <a:rPr lang="en-US" sz="3600" b="1" cap="small" dirty="0" err="1">
                <a:solidFill>
                  <a:schemeClr val="bg1"/>
                </a:solidFill>
              </a:rPr>
              <a:t>danh</a:t>
            </a:r>
            <a:endParaRPr lang="en-US" sz="3600" b="1" cap="small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newperspectivesradioshow.files.wordpress.com/2011/03/clock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0600" y="304800"/>
            <a:ext cx="2362200" cy="226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119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Dự án mẫu Java có các thực thể nào tham gia? </a:t>
            </a:r>
          </a:p>
          <a:p>
            <a:r>
              <a:rPr lang="en-US" dirty="0"/>
              <a:t>Liệt kê các yêu cầu nghiệp vụ (chức năng)</a:t>
            </a:r>
          </a:p>
        </p:txBody>
      </p:sp>
    </p:spTree>
    <p:extLst>
      <p:ext uri="{BB962C8B-B14F-4D97-AF65-F5344CB8AC3E}">
        <p14:creationId xmlns:p14="http://schemas.microsoft.com/office/powerpoint/2010/main" val="1046690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F0E36-1396-4AD9-A966-CD40C11627C1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Roboto Lt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Roboto Lt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Chuyên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đề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1770524" y="2971801"/>
            <a:ext cx="4554076" cy="299719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Phân</a:t>
            </a:r>
            <a:r>
              <a:rPr lang="en-US" b="0" dirty="0"/>
              <a:t> </a:t>
            </a:r>
            <a:r>
              <a:rPr lang="en-US" b="0" dirty="0" err="1"/>
              <a:t>nhóm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Bốc</a:t>
            </a:r>
            <a:r>
              <a:rPr lang="en-US" b="0" dirty="0"/>
              <a:t> </a:t>
            </a:r>
            <a:r>
              <a:rPr lang="en-US" b="0" dirty="0" err="1"/>
              <a:t>thăm</a:t>
            </a:r>
            <a:r>
              <a:rPr lang="en-US" b="0" dirty="0"/>
              <a:t> </a:t>
            </a:r>
            <a:r>
              <a:rPr lang="en-US" b="0" dirty="0" err="1"/>
              <a:t>chuyên</a:t>
            </a:r>
            <a:r>
              <a:rPr lang="en-US" b="0" dirty="0"/>
              <a:t> </a:t>
            </a:r>
            <a:r>
              <a:rPr lang="en-US" b="0" dirty="0" err="1"/>
              <a:t>đề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Thảo</a:t>
            </a:r>
            <a:r>
              <a:rPr lang="en-US" b="0" dirty="0"/>
              <a:t> </a:t>
            </a:r>
            <a:r>
              <a:rPr lang="en-US" b="0" dirty="0" err="1"/>
              <a:t>luận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bày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8905306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486400" y="1066800"/>
            <a:ext cx="5181600" cy="5791200"/>
            <a:chOff x="2057400" y="1367692"/>
            <a:chExt cx="4713619" cy="5461000"/>
          </a:xfrm>
        </p:grpSpPr>
        <p:pic>
          <p:nvPicPr>
            <p:cNvPr id="14" name="Picture 2" descr="C:\Users\powerpoint.vn\Downloads\gd_d469b81f6980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57400" y="1367692"/>
              <a:ext cx="4713619" cy="546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318926">
              <a:off x="2515809" y="2358218"/>
              <a:ext cx="1523321" cy="377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1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7399" y="3273701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</a:t>
              </a:r>
              <a:r>
                <a:rPr kumimoji="0" lang="vi-V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2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21136819">
              <a:off x="4284283" y="1939913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vi-V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3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93715">
              <a:off x="4253803" y="2890740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4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Chia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70524" y="889000"/>
            <a:ext cx="3868276" cy="3640963"/>
          </a:xfrm>
        </p:spPr>
        <p:txBody>
          <a:bodyPr>
            <a:normAutofit/>
          </a:bodyPr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lab </a:t>
            </a:r>
            <a:r>
              <a:rPr lang="en-US" dirty="0" err="1"/>
              <a:t>hoặc</a:t>
            </a:r>
            <a:r>
              <a:rPr lang="en-US" dirty="0"/>
              <a:t> GV </a:t>
            </a:r>
            <a:r>
              <a:rPr lang="en-US" dirty="0" err="1"/>
              <a:t>giao</a:t>
            </a:r>
            <a:r>
              <a:rPr lang="en-US" dirty="0"/>
              <a:t>.</a:t>
            </a:r>
          </a:p>
          <a:p>
            <a:r>
              <a:rPr lang="en-US" dirty="0"/>
              <a:t>Chọn 1-3 nhóm lên thuyết trình</a:t>
            </a:r>
          </a:p>
        </p:txBody>
      </p:sp>
      <p:pic>
        <p:nvPicPr>
          <p:cNvPr id="6" name="Picture 2" descr="C:\Users\powerpoint.vn\Downloads\64215-Latino student group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4605688"/>
            <a:ext cx="3352800" cy="22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719281" y="4529964"/>
            <a:ext cx="2286000" cy="2377343"/>
            <a:chOff x="3425952" y="4513804"/>
            <a:chExt cx="2286000" cy="2377343"/>
          </a:xfrm>
        </p:grpSpPr>
        <p:pic>
          <p:nvPicPr>
            <p:cNvPr id="11" name="Picture 3" descr="C:\Users\powerpoint.vn\Downloads\Students-Lined-Up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6573"/>
            <a:stretch/>
          </p:blipFill>
          <p:spPr bwMode="auto">
            <a:xfrm>
              <a:off x="3564492" y="4513804"/>
              <a:ext cx="2147460" cy="234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11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03504 w 725424"/>
                <a:gd name="connsiteY22" fmla="*/ 377952 h 2279904"/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37795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51104 w 725424"/>
                <a:gd name="connsiteY9" fmla="*/ 1280160 h 2279904"/>
                <a:gd name="connsiteX10" fmla="*/ 451104 w 725424"/>
                <a:gd name="connsiteY10" fmla="*/ 1280160 h 2279904"/>
                <a:gd name="connsiteX11" fmla="*/ 566928 w 725424"/>
                <a:gd name="connsiteY11" fmla="*/ 1365504 h 2279904"/>
                <a:gd name="connsiteX12" fmla="*/ 597408 w 725424"/>
                <a:gd name="connsiteY12" fmla="*/ 1426464 h 2279904"/>
                <a:gd name="connsiteX13" fmla="*/ 609600 w 725424"/>
                <a:gd name="connsiteY13" fmla="*/ 1548384 h 2279904"/>
                <a:gd name="connsiteX14" fmla="*/ 560832 w 725424"/>
                <a:gd name="connsiteY14" fmla="*/ 1719072 h 2279904"/>
                <a:gd name="connsiteX15" fmla="*/ 603504 w 725424"/>
                <a:gd name="connsiteY15" fmla="*/ 1932432 h 2279904"/>
                <a:gd name="connsiteX16" fmla="*/ 676656 w 725424"/>
                <a:gd name="connsiteY16" fmla="*/ 2133600 h 2279904"/>
                <a:gd name="connsiteX17" fmla="*/ 652272 w 725424"/>
                <a:gd name="connsiteY17" fmla="*/ 2279904 h 2279904"/>
                <a:gd name="connsiteX18" fmla="*/ 335280 w 725424"/>
                <a:gd name="connsiteY18" fmla="*/ 2249424 h 2279904"/>
                <a:gd name="connsiteX19" fmla="*/ 0 w 725424"/>
                <a:gd name="connsiteY19" fmla="*/ 1493520 h 2279904"/>
                <a:gd name="connsiteX20" fmla="*/ 146304 w 725424"/>
                <a:gd name="connsiteY20" fmla="*/ 420624 h 2279904"/>
                <a:gd name="connsiteX21" fmla="*/ 304800 w 725424"/>
                <a:gd name="connsiteY21" fmla="*/ 18288 h 2279904"/>
                <a:gd name="connsiteX22" fmla="*/ 725424 w 725424"/>
                <a:gd name="connsiteY22" fmla="*/ 0 h 2279904"/>
                <a:gd name="connsiteX23" fmla="*/ 660273 w 725424"/>
                <a:gd name="connsiteY23" fmla="*/ 360807 h 2279904"/>
                <a:gd name="connsiteX24" fmla="*/ 603504 w 725424"/>
                <a:gd name="connsiteY2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65963 w 725424"/>
                <a:gd name="connsiteY9" fmla="*/ 113995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597408 w 725424"/>
                <a:gd name="connsiteY14" fmla="*/ 1426464 h 2279904"/>
                <a:gd name="connsiteX15" fmla="*/ 609600 w 725424"/>
                <a:gd name="connsiteY15" fmla="*/ 1548384 h 2279904"/>
                <a:gd name="connsiteX16" fmla="*/ 560832 w 725424"/>
                <a:gd name="connsiteY16" fmla="*/ 1719072 h 2279904"/>
                <a:gd name="connsiteX17" fmla="*/ 603504 w 725424"/>
                <a:gd name="connsiteY17" fmla="*/ 1932432 h 2279904"/>
                <a:gd name="connsiteX18" fmla="*/ 676656 w 725424"/>
                <a:gd name="connsiteY18" fmla="*/ 2133600 h 2279904"/>
                <a:gd name="connsiteX19" fmla="*/ 652272 w 725424"/>
                <a:gd name="connsiteY19" fmla="*/ 2279904 h 2279904"/>
                <a:gd name="connsiteX20" fmla="*/ 335280 w 725424"/>
                <a:gd name="connsiteY20" fmla="*/ 2249424 h 2279904"/>
                <a:gd name="connsiteX21" fmla="*/ 0 w 725424"/>
                <a:gd name="connsiteY21" fmla="*/ 1493520 h 2279904"/>
                <a:gd name="connsiteX22" fmla="*/ 146304 w 725424"/>
                <a:gd name="connsiteY22" fmla="*/ 420624 h 2279904"/>
                <a:gd name="connsiteX23" fmla="*/ 304800 w 725424"/>
                <a:gd name="connsiteY23" fmla="*/ 18288 h 2279904"/>
                <a:gd name="connsiteX24" fmla="*/ 725424 w 725424"/>
                <a:gd name="connsiteY24" fmla="*/ 0 h 2279904"/>
                <a:gd name="connsiteX25" fmla="*/ 660273 w 725424"/>
                <a:gd name="connsiteY25" fmla="*/ 360807 h 2279904"/>
                <a:gd name="connsiteX26" fmla="*/ 603504 w 725424"/>
                <a:gd name="connsiteY26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0268 w 725424"/>
                <a:gd name="connsiteY16" fmla="*/ 1447419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7888 w 725424"/>
                <a:gd name="connsiteY16" fmla="*/ 1453134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35508 w 725424"/>
                <a:gd name="connsiteY16" fmla="*/ 1395222 h 2279904"/>
                <a:gd name="connsiteX17" fmla="*/ 627888 w 725424"/>
                <a:gd name="connsiteY17" fmla="*/ 1453134 h 2279904"/>
                <a:gd name="connsiteX18" fmla="*/ 609600 w 725424"/>
                <a:gd name="connsiteY18" fmla="*/ 1548384 h 2279904"/>
                <a:gd name="connsiteX19" fmla="*/ 560832 w 725424"/>
                <a:gd name="connsiteY19" fmla="*/ 1719072 h 2279904"/>
                <a:gd name="connsiteX20" fmla="*/ 603504 w 725424"/>
                <a:gd name="connsiteY20" fmla="*/ 1932432 h 2279904"/>
                <a:gd name="connsiteX21" fmla="*/ 676656 w 725424"/>
                <a:gd name="connsiteY21" fmla="*/ 2133600 h 2279904"/>
                <a:gd name="connsiteX22" fmla="*/ 652272 w 725424"/>
                <a:gd name="connsiteY22" fmla="*/ 2279904 h 2279904"/>
                <a:gd name="connsiteX23" fmla="*/ 335280 w 725424"/>
                <a:gd name="connsiteY23" fmla="*/ 2249424 h 2279904"/>
                <a:gd name="connsiteX24" fmla="*/ 0 w 725424"/>
                <a:gd name="connsiteY24" fmla="*/ 1493520 h 2279904"/>
                <a:gd name="connsiteX25" fmla="*/ 146304 w 725424"/>
                <a:gd name="connsiteY25" fmla="*/ 420624 h 2279904"/>
                <a:gd name="connsiteX26" fmla="*/ 304800 w 725424"/>
                <a:gd name="connsiteY26" fmla="*/ 18288 h 2279904"/>
                <a:gd name="connsiteX27" fmla="*/ 725424 w 725424"/>
                <a:gd name="connsiteY27" fmla="*/ 0 h 2279904"/>
                <a:gd name="connsiteX28" fmla="*/ 660273 w 725424"/>
                <a:gd name="connsiteY28" fmla="*/ 360807 h 2279904"/>
                <a:gd name="connsiteX29" fmla="*/ 603504 w 725424"/>
                <a:gd name="connsiteY29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1104 w 725424"/>
                <a:gd name="connsiteY12" fmla="*/ 128016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41223 w 725424"/>
                <a:gd name="connsiteY16" fmla="*/ 1343787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52272 w 725424"/>
                <a:gd name="connsiteY25" fmla="*/ 2279904 h 2279904"/>
                <a:gd name="connsiteX26" fmla="*/ 335280 w 725424"/>
                <a:gd name="connsiteY26" fmla="*/ 2249424 h 2279904"/>
                <a:gd name="connsiteX27" fmla="*/ 0 w 725424"/>
                <a:gd name="connsiteY27" fmla="*/ 1493520 h 2279904"/>
                <a:gd name="connsiteX28" fmla="*/ 146304 w 725424"/>
                <a:gd name="connsiteY28" fmla="*/ 420624 h 2279904"/>
                <a:gd name="connsiteX29" fmla="*/ 304800 w 725424"/>
                <a:gd name="connsiteY29" fmla="*/ 18288 h 2279904"/>
                <a:gd name="connsiteX30" fmla="*/ 725424 w 725424"/>
                <a:gd name="connsiteY30" fmla="*/ 0 h 2279904"/>
                <a:gd name="connsiteX31" fmla="*/ 660273 w 725424"/>
                <a:gd name="connsiteY31" fmla="*/ 360807 h 2279904"/>
                <a:gd name="connsiteX32" fmla="*/ 603504 w 725424"/>
                <a:gd name="connsiteY32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9798 w 725424"/>
                <a:gd name="connsiteY25" fmla="*/ 2204847 h 2279904"/>
                <a:gd name="connsiteX26" fmla="*/ 652272 w 725424"/>
                <a:gd name="connsiteY26" fmla="*/ 2279904 h 2279904"/>
                <a:gd name="connsiteX27" fmla="*/ 335280 w 725424"/>
                <a:gd name="connsiteY27" fmla="*/ 2249424 h 2279904"/>
                <a:gd name="connsiteX28" fmla="*/ 0 w 725424"/>
                <a:gd name="connsiteY28" fmla="*/ 1493520 h 2279904"/>
                <a:gd name="connsiteX29" fmla="*/ 146304 w 725424"/>
                <a:gd name="connsiteY29" fmla="*/ 420624 h 2279904"/>
                <a:gd name="connsiteX30" fmla="*/ 304800 w 725424"/>
                <a:gd name="connsiteY30" fmla="*/ 18288 h 2279904"/>
                <a:gd name="connsiteX31" fmla="*/ 725424 w 725424"/>
                <a:gd name="connsiteY31" fmla="*/ 0 h 2279904"/>
                <a:gd name="connsiteX32" fmla="*/ 660273 w 725424"/>
                <a:gd name="connsiteY32" fmla="*/ 360807 h 2279904"/>
                <a:gd name="connsiteX33" fmla="*/ 603504 w 725424"/>
                <a:gd name="connsiteY3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52272 w 725424"/>
                <a:gd name="connsiteY27" fmla="*/ 2279904 h 2279904"/>
                <a:gd name="connsiteX28" fmla="*/ 335280 w 725424"/>
                <a:gd name="connsiteY28" fmla="*/ 2249424 h 2279904"/>
                <a:gd name="connsiteX29" fmla="*/ 0 w 725424"/>
                <a:gd name="connsiteY29" fmla="*/ 1493520 h 2279904"/>
                <a:gd name="connsiteX30" fmla="*/ 146304 w 725424"/>
                <a:gd name="connsiteY30" fmla="*/ 420624 h 2279904"/>
                <a:gd name="connsiteX31" fmla="*/ 304800 w 725424"/>
                <a:gd name="connsiteY31" fmla="*/ 18288 h 2279904"/>
                <a:gd name="connsiteX32" fmla="*/ 725424 w 725424"/>
                <a:gd name="connsiteY32" fmla="*/ 0 h 2279904"/>
                <a:gd name="connsiteX33" fmla="*/ 660273 w 725424"/>
                <a:gd name="connsiteY33" fmla="*/ 360807 h 2279904"/>
                <a:gd name="connsiteX34" fmla="*/ 603504 w 725424"/>
                <a:gd name="connsiteY3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64083 w 725424"/>
                <a:gd name="connsiteY27" fmla="*/ 2254377 h 2279904"/>
                <a:gd name="connsiteX28" fmla="*/ 652272 w 725424"/>
                <a:gd name="connsiteY28" fmla="*/ 2279904 h 2279904"/>
                <a:gd name="connsiteX29" fmla="*/ 335280 w 725424"/>
                <a:gd name="connsiteY29" fmla="*/ 2249424 h 2279904"/>
                <a:gd name="connsiteX30" fmla="*/ 0 w 725424"/>
                <a:gd name="connsiteY30" fmla="*/ 1493520 h 2279904"/>
                <a:gd name="connsiteX31" fmla="*/ 146304 w 725424"/>
                <a:gd name="connsiteY31" fmla="*/ 420624 h 2279904"/>
                <a:gd name="connsiteX32" fmla="*/ 304800 w 725424"/>
                <a:gd name="connsiteY32" fmla="*/ 18288 h 2279904"/>
                <a:gd name="connsiteX33" fmla="*/ 725424 w 725424"/>
                <a:gd name="connsiteY33" fmla="*/ 0 h 2279904"/>
                <a:gd name="connsiteX34" fmla="*/ 660273 w 725424"/>
                <a:gd name="connsiteY34" fmla="*/ 360807 h 2279904"/>
                <a:gd name="connsiteX35" fmla="*/ 603504 w 725424"/>
                <a:gd name="connsiteY35" fmla="*/ 412242 h 2279904"/>
                <a:gd name="connsiteX0" fmla="*/ 603504 w 725424"/>
                <a:gd name="connsiteY0" fmla="*/ 412242 h 2300859"/>
                <a:gd name="connsiteX1" fmla="*/ 566928 w 725424"/>
                <a:gd name="connsiteY1" fmla="*/ 505968 h 2300859"/>
                <a:gd name="connsiteX2" fmla="*/ 566928 w 725424"/>
                <a:gd name="connsiteY2" fmla="*/ 652272 h 2300859"/>
                <a:gd name="connsiteX3" fmla="*/ 542544 w 725424"/>
                <a:gd name="connsiteY3" fmla="*/ 780288 h 2300859"/>
                <a:gd name="connsiteX4" fmla="*/ 525018 w 725424"/>
                <a:gd name="connsiteY4" fmla="*/ 894969 h 2300859"/>
                <a:gd name="connsiteX5" fmla="*/ 451104 w 725424"/>
                <a:gd name="connsiteY5" fmla="*/ 877824 h 2300859"/>
                <a:gd name="connsiteX6" fmla="*/ 433578 w 725424"/>
                <a:gd name="connsiteY6" fmla="*/ 911352 h 2300859"/>
                <a:gd name="connsiteX7" fmla="*/ 457200 w 725424"/>
                <a:gd name="connsiteY7" fmla="*/ 950976 h 2300859"/>
                <a:gd name="connsiteX8" fmla="*/ 488061 w 725424"/>
                <a:gd name="connsiteY8" fmla="*/ 1060704 h 2300859"/>
                <a:gd name="connsiteX9" fmla="*/ 471678 w 725424"/>
                <a:gd name="connsiteY9" fmla="*/ 1143762 h 2300859"/>
                <a:gd name="connsiteX10" fmla="*/ 469773 w 725424"/>
                <a:gd name="connsiteY10" fmla="*/ 1178052 h 2300859"/>
                <a:gd name="connsiteX11" fmla="*/ 451104 w 725424"/>
                <a:gd name="connsiteY11" fmla="*/ 1280160 h 2300859"/>
                <a:gd name="connsiteX12" fmla="*/ 456819 w 725424"/>
                <a:gd name="connsiteY12" fmla="*/ 1272540 h 2300859"/>
                <a:gd name="connsiteX13" fmla="*/ 486918 w 725424"/>
                <a:gd name="connsiteY13" fmla="*/ 1328547 h 2300859"/>
                <a:gd name="connsiteX14" fmla="*/ 568833 w 725424"/>
                <a:gd name="connsiteY14" fmla="*/ 1352169 h 2300859"/>
                <a:gd name="connsiteX15" fmla="*/ 601218 w 725424"/>
                <a:gd name="connsiteY15" fmla="*/ 1345692 h 2300859"/>
                <a:gd name="connsiteX16" fmla="*/ 635508 w 725424"/>
                <a:gd name="connsiteY16" fmla="*/ 1338072 h 2300859"/>
                <a:gd name="connsiteX17" fmla="*/ 658368 w 725424"/>
                <a:gd name="connsiteY17" fmla="*/ 1357122 h 2300859"/>
                <a:gd name="connsiteX18" fmla="*/ 639318 w 725424"/>
                <a:gd name="connsiteY18" fmla="*/ 1400937 h 2300859"/>
                <a:gd name="connsiteX19" fmla="*/ 627888 w 725424"/>
                <a:gd name="connsiteY19" fmla="*/ 1453134 h 2300859"/>
                <a:gd name="connsiteX20" fmla="*/ 603885 w 725424"/>
                <a:gd name="connsiteY20" fmla="*/ 1540764 h 2300859"/>
                <a:gd name="connsiteX21" fmla="*/ 580263 w 725424"/>
                <a:gd name="connsiteY21" fmla="*/ 1608582 h 2300859"/>
                <a:gd name="connsiteX22" fmla="*/ 560832 w 725424"/>
                <a:gd name="connsiteY22" fmla="*/ 1719072 h 2300859"/>
                <a:gd name="connsiteX23" fmla="*/ 603504 w 725424"/>
                <a:gd name="connsiteY23" fmla="*/ 1932432 h 2300859"/>
                <a:gd name="connsiteX24" fmla="*/ 676656 w 725424"/>
                <a:gd name="connsiteY24" fmla="*/ 2133600 h 2300859"/>
                <a:gd name="connsiteX25" fmla="*/ 662178 w 725424"/>
                <a:gd name="connsiteY25" fmla="*/ 2151507 h 2300859"/>
                <a:gd name="connsiteX26" fmla="*/ 669798 w 725424"/>
                <a:gd name="connsiteY26" fmla="*/ 2204847 h 2300859"/>
                <a:gd name="connsiteX27" fmla="*/ 664083 w 725424"/>
                <a:gd name="connsiteY27" fmla="*/ 2254377 h 2300859"/>
                <a:gd name="connsiteX28" fmla="*/ 652272 w 725424"/>
                <a:gd name="connsiteY28" fmla="*/ 2279904 h 2300859"/>
                <a:gd name="connsiteX29" fmla="*/ 337185 w 725424"/>
                <a:gd name="connsiteY29" fmla="*/ 2300859 h 2300859"/>
                <a:gd name="connsiteX30" fmla="*/ 0 w 725424"/>
                <a:gd name="connsiteY30" fmla="*/ 1493520 h 2300859"/>
                <a:gd name="connsiteX31" fmla="*/ 146304 w 725424"/>
                <a:gd name="connsiteY31" fmla="*/ 420624 h 2300859"/>
                <a:gd name="connsiteX32" fmla="*/ 304800 w 725424"/>
                <a:gd name="connsiteY32" fmla="*/ 18288 h 2300859"/>
                <a:gd name="connsiteX33" fmla="*/ 725424 w 725424"/>
                <a:gd name="connsiteY33" fmla="*/ 0 h 2300859"/>
                <a:gd name="connsiteX34" fmla="*/ 660273 w 725424"/>
                <a:gd name="connsiteY34" fmla="*/ 360807 h 2300859"/>
                <a:gd name="connsiteX35" fmla="*/ 603504 w 725424"/>
                <a:gd name="connsiteY35" fmla="*/ 412242 h 230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25424" h="2300859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7566423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fcea488c_0_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/>
              <a:t>Chuyên đề 1</a:t>
            </a:r>
            <a:endParaRPr dirty="0"/>
          </a:p>
        </p:txBody>
      </p:sp>
      <p:sp>
        <p:nvSpPr>
          <p:cNvPr id="155" name="Google Shape;155;g114fcea488c_0_4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55600" algn="l" rtl="0">
              <a:spcBef>
                <a:spcPts val="0"/>
              </a:spcBef>
              <a:spcAft>
                <a:spcPts val="0"/>
              </a:spcAft>
              <a:buSzPts val="3000"/>
              <a:buFont typeface="Quattrocento Sans"/>
              <a:buChar char="❑"/>
            </a:pPr>
            <a:r>
              <a:rPr lang="en-US" sz="3000" dirty="0">
                <a:highlight>
                  <a:srgbClr val="FFFFFF"/>
                </a:highlight>
              </a:rPr>
              <a:t>Xác định các yêu cầu chức năng, yêu cầu người dùng và </a:t>
            </a:r>
            <a:r>
              <a:rPr lang="en-US" sz="3200" dirty="0">
                <a:highlight>
                  <a:srgbClr val="FFFFFF"/>
                </a:highlight>
              </a:rPr>
              <a:t>m</a:t>
            </a:r>
            <a:r>
              <a:rPr lang="en-US" sz="3200" dirty="0"/>
              <a:t>ô hình hóa hệ thống sử dụng sơ đồ use case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790379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fcea488c_0_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/>
              <a:t>Chuyên đề 2</a:t>
            </a:r>
            <a:endParaRPr dirty="0"/>
          </a:p>
        </p:txBody>
      </p:sp>
      <p:sp>
        <p:nvSpPr>
          <p:cNvPr id="155" name="Google Shape;155;g114fcea488c_0_4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55600" algn="l" rtl="0">
              <a:spcBef>
                <a:spcPts val="0"/>
              </a:spcBef>
              <a:spcAft>
                <a:spcPts val="0"/>
              </a:spcAft>
              <a:buSzPts val="3000"/>
              <a:buFont typeface="Quattrocento Sans"/>
              <a:buChar char="❑"/>
            </a:pPr>
            <a:r>
              <a:rPr lang="en-US" sz="3000" dirty="0">
                <a:highlight>
                  <a:srgbClr val="FFFFFF"/>
                </a:highlight>
              </a:rPr>
              <a:t>Xác định các yêu cầu chức năng, yêu cầu người dùng và </a:t>
            </a:r>
            <a:r>
              <a:rPr lang="en-US" sz="3200" dirty="0">
                <a:highlight>
                  <a:srgbClr val="FFFFFF"/>
                </a:highlight>
              </a:rPr>
              <a:t>m</a:t>
            </a:r>
            <a:r>
              <a:rPr lang="en-US" sz="3200" dirty="0"/>
              <a:t>ô hình hóa sơ đồ quan hệ các thực thể</a:t>
            </a:r>
          </a:p>
          <a:p>
            <a:pPr marL="342900" lvl="0" indent="-355600" algn="l" rtl="0">
              <a:spcBef>
                <a:spcPts val="0"/>
              </a:spcBef>
              <a:spcAft>
                <a:spcPts val="0"/>
              </a:spcAft>
              <a:buSzPts val="3000"/>
              <a:buFont typeface="Quattrocento Sans"/>
              <a:buChar char="❑"/>
            </a:pPr>
            <a:r>
              <a:rPr lang="en-US" sz="3200" dirty="0"/>
              <a:t>Hoàn thành tài liệu mục 1.3 và 2.1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lang="en-US"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FA19F0-EE28-135A-E629-3E7AD6E66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307" y="2658900"/>
            <a:ext cx="5040493" cy="41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13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bài</a:t>
            </a:r>
            <a:r>
              <a:rPr lang="en-US" dirty="0"/>
              <a:t> online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EF69D-E57D-2027-7A20-ED5A6F6A9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Thiết kế hệ thống phần mềm</a:t>
            </a:r>
          </a:p>
          <a:p>
            <a:r>
              <a:rPr lang="en-US" dirty="0"/>
              <a:t>Thiết kế dữ liệu</a:t>
            </a:r>
          </a:p>
          <a:p>
            <a:r>
              <a:rPr lang="en-US" dirty="0"/>
              <a:t>Thiết kế giao diện</a:t>
            </a:r>
          </a:p>
        </p:txBody>
      </p:sp>
    </p:spTree>
    <p:extLst>
      <p:ext uri="{BB962C8B-B14F-4D97-AF65-F5344CB8AC3E}">
        <p14:creationId xmlns:p14="http://schemas.microsoft.com/office/powerpoint/2010/main" val="1333674215"/>
      </p:ext>
    </p:extLst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490826" y="844420"/>
            <a:ext cx="3386974" cy="570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C001891-DA5C-637F-57AC-A72F2190E7EA}"/>
              </a:ext>
            </a:extLst>
          </p:cNvPr>
          <p:cNvSpPr txBox="1">
            <a:spLocks/>
          </p:cNvSpPr>
          <p:nvPr/>
        </p:nvSpPr>
        <p:spPr>
          <a:xfrm>
            <a:off x="762000" y="12192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þ"/>
            </a:pPr>
            <a:r>
              <a:rPr lang="en-US" dirty="0"/>
              <a:t>Mục tiêu </a:t>
            </a:r>
            <a:r>
              <a:rPr lang="en-US" dirty="0" err="1"/>
              <a:t>môn</a:t>
            </a:r>
            <a:r>
              <a:rPr lang="en-US" dirty="0"/>
              <a:t> học</a:t>
            </a:r>
          </a:p>
          <a:p>
            <a:pPr>
              <a:buFont typeface="Wingdings" pitchFamily="2" charset="2"/>
              <a:buChar char="þ"/>
            </a:pPr>
            <a:r>
              <a:rPr lang="en-US" dirty="0"/>
              <a:t>Yêu cầu của công ty </a:t>
            </a:r>
            <a:r>
              <a:rPr lang="en-US" dirty="0" err="1"/>
              <a:t>LapTrinhCity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/>
              <a:t>Khảo sát sản </a:t>
            </a:r>
            <a:r>
              <a:rPr lang="en-US" dirty="0" err="1"/>
              <a:t>phầm</a:t>
            </a:r>
            <a:r>
              <a:rPr lang="en-US" dirty="0"/>
              <a:t> mục tiêu</a:t>
            </a:r>
          </a:p>
          <a:p>
            <a:pPr>
              <a:buFont typeface="Wingdings" pitchFamily="2" charset="2"/>
              <a:buChar char="þ"/>
            </a:pPr>
            <a:r>
              <a:rPr lang="en-US" dirty="0"/>
              <a:t>Công nghệ cần thiết </a:t>
            </a:r>
            <a:r>
              <a:rPr lang="en-US" dirty="0" err="1"/>
              <a:t>cho</a:t>
            </a:r>
            <a:r>
              <a:rPr lang="en-US" dirty="0"/>
              <a:t> dự án</a:t>
            </a:r>
          </a:p>
          <a:p>
            <a:pPr>
              <a:buFont typeface="Wingdings" pitchFamily="2" charset="2"/>
              <a:buChar char="þ"/>
            </a:pPr>
            <a:r>
              <a:rPr lang="en-US" dirty="0"/>
              <a:t>Mô tả quy trình thực hiện dự án</a:t>
            </a:r>
          </a:p>
          <a:p>
            <a:pPr>
              <a:buFont typeface="Wingdings" pitchFamily="2" charset="2"/>
              <a:buChar char="þ"/>
            </a:pPr>
            <a:r>
              <a:rPr lang="en-US" dirty="0"/>
              <a:t>Cấu trúc của tài liệu dự án</a:t>
            </a:r>
          </a:p>
          <a:p>
            <a:pPr>
              <a:buFont typeface="Wingdings" pitchFamily="2" charset="2"/>
              <a:buChar char="þ"/>
            </a:pPr>
            <a:r>
              <a:rPr lang="en-US" dirty="0"/>
              <a:t>Mô hình hóa hệ thống sử dụng sơ đồ use case</a:t>
            </a:r>
          </a:p>
          <a:p>
            <a:pPr>
              <a:buFont typeface="Wingdings" pitchFamily="2" charset="2"/>
              <a:buChar char="þ"/>
            </a:pPr>
            <a:r>
              <a:rPr lang="en-US" dirty="0"/>
              <a:t>Xác định các thực thể và mối quan hệ giữa các thực thể</a:t>
            </a:r>
          </a:p>
          <a:p>
            <a:pPr>
              <a:buFont typeface="Wingdings" pitchFamily="2" charset="2"/>
              <a:buChar char="þ"/>
            </a:pPr>
            <a:r>
              <a:rPr lang="en-US" dirty="0"/>
              <a:t>Xác định các chức năng </a:t>
            </a:r>
            <a:r>
              <a:rPr lang="en-US" dirty="0" err="1"/>
              <a:t>theo</a:t>
            </a:r>
            <a:r>
              <a:rPr lang="en-US" dirty="0"/>
              <a:t> yêu cầu của khách hàng</a:t>
            </a:r>
          </a:p>
          <a:p>
            <a:pPr>
              <a:buFont typeface="Wingdings" pitchFamily="2" charset="2"/>
              <a:buChar char="þ"/>
            </a:pPr>
            <a:r>
              <a:rPr lang="en-US" dirty="0"/>
              <a:t>Giới thiệu nội dung bài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6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þ"/>
            </a:pPr>
            <a:r>
              <a:rPr lang="en-US" dirty="0"/>
              <a:t>Mục tiêu </a:t>
            </a:r>
            <a:r>
              <a:rPr lang="en-US" dirty="0" err="1"/>
              <a:t>môn</a:t>
            </a:r>
            <a:r>
              <a:rPr lang="en-US" dirty="0"/>
              <a:t> học</a:t>
            </a:r>
          </a:p>
          <a:p>
            <a:pPr>
              <a:buFont typeface="Wingdings" pitchFamily="2" charset="2"/>
              <a:buChar char="þ"/>
            </a:pPr>
            <a:r>
              <a:rPr lang="en-US" dirty="0"/>
              <a:t>Yêu cầu của công ty </a:t>
            </a:r>
            <a:r>
              <a:rPr lang="en-US" dirty="0" err="1"/>
              <a:t>LapTrinhCity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/>
              <a:t>Khảo sát sản </a:t>
            </a:r>
            <a:r>
              <a:rPr lang="en-US" dirty="0" err="1"/>
              <a:t>phầm</a:t>
            </a:r>
            <a:r>
              <a:rPr lang="en-US" dirty="0"/>
              <a:t> mục tiêu</a:t>
            </a:r>
          </a:p>
          <a:p>
            <a:pPr>
              <a:buFont typeface="Wingdings" pitchFamily="2" charset="2"/>
              <a:buChar char="þ"/>
            </a:pPr>
            <a:r>
              <a:rPr lang="en-US" dirty="0"/>
              <a:t>Công nghệ cần thiết </a:t>
            </a:r>
            <a:r>
              <a:rPr lang="en-US" dirty="0" err="1"/>
              <a:t>cho</a:t>
            </a:r>
            <a:r>
              <a:rPr lang="en-US" dirty="0"/>
              <a:t> dự án</a:t>
            </a:r>
          </a:p>
          <a:p>
            <a:pPr>
              <a:buFont typeface="Wingdings" pitchFamily="2" charset="2"/>
              <a:buChar char="þ"/>
            </a:pPr>
            <a:r>
              <a:rPr lang="en-US" dirty="0"/>
              <a:t>Mô tả quy trình thực hiện dự án</a:t>
            </a:r>
          </a:p>
          <a:p>
            <a:pPr>
              <a:buFont typeface="Wingdings" pitchFamily="2" charset="2"/>
              <a:buChar char="þ"/>
            </a:pPr>
            <a:r>
              <a:rPr lang="en-US" dirty="0"/>
              <a:t>Cấu trúc của tài liệu dự án</a:t>
            </a:r>
          </a:p>
          <a:p>
            <a:pPr>
              <a:buFont typeface="Wingdings" pitchFamily="2" charset="2"/>
              <a:buChar char="þ"/>
            </a:pPr>
            <a:r>
              <a:rPr lang="en-US" dirty="0"/>
              <a:t>Mô hình hóa hệ thống sử dụng sơ đồ use case</a:t>
            </a:r>
          </a:p>
          <a:p>
            <a:pPr>
              <a:buFont typeface="Wingdings" pitchFamily="2" charset="2"/>
              <a:buChar char="þ"/>
            </a:pPr>
            <a:r>
              <a:rPr lang="en-US" dirty="0"/>
              <a:t>Xác định các thực thể và mối quan hệ giữa các thực thể</a:t>
            </a:r>
          </a:p>
          <a:p>
            <a:pPr>
              <a:buFont typeface="Wingdings" pitchFamily="2" charset="2"/>
              <a:buChar char="þ"/>
            </a:pPr>
            <a:r>
              <a:rPr lang="en-US" dirty="0"/>
              <a:t>Xác định các chức năng </a:t>
            </a:r>
            <a:r>
              <a:rPr lang="en-US" dirty="0" err="1"/>
              <a:t>theo</a:t>
            </a:r>
            <a:r>
              <a:rPr lang="en-US" dirty="0"/>
              <a:t> yêu cầu của khách hàng</a:t>
            </a:r>
          </a:p>
          <a:p>
            <a:pPr>
              <a:buFont typeface="Wingdings" pitchFamily="2" charset="2"/>
              <a:buChar char="þ"/>
            </a:pPr>
            <a:r>
              <a:rPr lang="en-US" dirty="0"/>
              <a:t>Giới thiệu nội dung bài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40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Phần 1</a:t>
            </a:r>
            <a:br>
              <a:rPr lang="en-US" dirty="0"/>
            </a:br>
            <a:r>
              <a:rPr lang="en-US" dirty="0"/>
              <a:t>Mục tiêu </a:t>
            </a:r>
            <a:r>
              <a:rPr lang="en-US" dirty="0" err="1"/>
              <a:t>môn</a:t>
            </a:r>
            <a:r>
              <a:rPr lang="en-US" dirty="0"/>
              <a:t> học</a:t>
            </a:r>
          </a:p>
        </p:txBody>
      </p:sp>
    </p:spTree>
    <p:extLst>
      <p:ext uri="{BB962C8B-B14F-4D97-AF65-F5344CB8AC3E}">
        <p14:creationId xmlns:p14="http://schemas.microsoft.com/office/powerpoint/2010/main" val="257499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F0E36-1396-4AD9-A966-CD40C11627C1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Roboto Lt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Roboto Lt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447800"/>
            <a:ext cx="6718738" cy="1066800"/>
          </a:xfrm>
        </p:spPr>
        <p:txBody>
          <a:bodyPr>
            <a:noAutofit/>
          </a:bodyPr>
          <a:lstStyle/>
          <a:p>
            <a:pPr algn="l"/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Giới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thiệu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môn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770524" y="3068176"/>
            <a:ext cx="8611726" cy="3485024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0" dirty="0"/>
              <a:t>Syllabus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/>
              <a:t>Assignment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/>
              <a:t>Qui </a:t>
            </a:r>
            <a:r>
              <a:rPr lang="en-US" b="0" dirty="0" err="1"/>
              <a:t>định</a:t>
            </a:r>
            <a:r>
              <a:rPr lang="en-US" b="0" dirty="0"/>
              <a:t> </a:t>
            </a:r>
            <a:r>
              <a:rPr lang="en-US" b="0" dirty="0" err="1"/>
              <a:t>nộp</a:t>
            </a:r>
            <a:r>
              <a:rPr lang="en-US" b="0" dirty="0"/>
              <a:t> </a:t>
            </a:r>
            <a:r>
              <a:rPr lang="en-US" b="0" dirty="0" err="1"/>
              <a:t>bài</a:t>
            </a:r>
            <a:r>
              <a:rPr lang="en-US" b="0" dirty="0"/>
              <a:t>: lab, assignment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/>
              <a:t>Qui </a:t>
            </a:r>
            <a:r>
              <a:rPr lang="en-US" b="0" dirty="0" err="1"/>
              <a:t>định</a:t>
            </a:r>
            <a:r>
              <a:rPr lang="en-US" b="0" dirty="0"/>
              <a:t> </a:t>
            </a:r>
            <a:r>
              <a:rPr lang="en-US" b="0" dirty="0" err="1"/>
              <a:t>về</a:t>
            </a:r>
            <a:r>
              <a:rPr lang="en-US" b="0" dirty="0"/>
              <a:t> </a:t>
            </a:r>
            <a:r>
              <a:rPr lang="en-US" b="0" dirty="0" err="1"/>
              <a:t>điểm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Nội</a:t>
            </a:r>
            <a:r>
              <a:rPr lang="en-US" b="0" dirty="0"/>
              <a:t> qui </a:t>
            </a:r>
            <a:r>
              <a:rPr lang="en-US" b="0" dirty="0" err="1"/>
              <a:t>lớp</a:t>
            </a:r>
            <a:r>
              <a:rPr lang="en-US" b="0" dirty="0"/>
              <a:t> </a:t>
            </a:r>
            <a:r>
              <a:rPr lang="en-US" b="0" dirty="0" err="1"/>
              <a:t>học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3326068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/>
          <p:nvPr/>
        </p:nvSpPr>
        <p:spPr>
          <a:xfrm>
            <a:off x="3919557" y="2967335"/>
            <a:ext cx="61280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1" i="0" u="none" strike="noStrike" kern="0" cap="small" spc="0" normalizeH="0" baseline="0" noProof="0">
                <a:ln>
                  <a:noFill/>
                </a:ln>
                <a:solidFill>
                  <a:srgbClr val="FFA15D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Review bài học online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cxnSp>
        <p:nvCxnSpPr>
          <p:cNvPr id="129" name="Google Shape;129;p3"/>
          <p:cNvCxnSpPr/>
          <p:nvPr/>
        </p:nvCxnSpPr>
        <p:spPr>
          <a:xfrm>
            <a:off x="762000" y="3886200"/>
            <a:ext cx="10744200" cy="0"/>
          </a:xfrm>
          <a:prstGeom prst="straightConnector1">
            <a:avLst/>
          </a:prstGeom>
          <a:noFill/>
          <a:ln w="76200" cap="flat" cmpd="thinThick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70" y="1143000"/>
            <a:ext cx="2543530" cy="3781953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585826" cy="5257800"/>
          </a:xfrm>
        </p:spPr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 </a:t>
            </a:r>
            <a:r>
              <a:rPr lang="en-US" dirty="0" err="1"/>
              <a:t>LapTrinhCity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/>
              <a:t>Khảo sát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/>
              <a:t>phẩm</a:t>
            </a:r>
            <a:r>
              <a:rPr lang="en-US" dirty="0"/>
              <a:t> mục tiêu</a:t>
            </a:r>
          </a:p>
        </p:txBody>
      </p:sp>
      <p:pic>
        <p:nvPicPr>
          <p:cNvPr id="2" name="Picture 2" descr="D:\Pictures\PNG\present.png">
            <a:extLst>
              <a:ext uri="{FF2B5EF4-FFF2-40B4-BE49-F238E27FC236}">
                <a16:creationId xmlns:a16="http://schemas.microsoft.com/office/drawing/2014/main" id="{57DA4FE4-59FF-2B46-9769-000C518A8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13716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63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585826" cy="5257800"/>
          </a:xfrm>
        </p:spPr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en-US" dirty="0"/>
              <a:t>Công nghệ cần thiết </a:t>
            </a:r>
            <a:r>
              <a:rPr lang="en-US" dirty="0" err="1"/>
              <a:t>cho</a:t>
            </a:r>
            <a:r>
              <a:rPr lang="en-US" dirty="0"/>
              <a:t> dự án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pic>
        <p:nvPicPr>
          <p:cNvPr id="2" name="Picture 2" descr="D:\Pictures\PNG\present.png">
            <a:extLst>
              <a:ext uri="{FF2B5EF4-FFF2-40B4-BE49-F238E27FC236}">
                <a16:creationId xmlns:a16="http://schemas.microsoft.com/office/drawing/2014/main" id="{ACB524C6-CB3F-E19E-05F9-8C3301963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13716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35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F0E36-1396-4AD9-A966-CD40C11627C1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Roboto Lt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Roboto Lt"/>
              <a:cs typeface="+mn-cs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524000"/>
            <a:ext cx="6642538" cy="9144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Thảo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luận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406827240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10830</TotalTime>
  <Words>736</Words>
  <Application>Microsoft Macintosh PowerPoint</Application>
  <PresentationFormat>Widescreen</PresentationFormat>
  <Paragraphs>122</Paragraphs>
  <Slides>27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27</vt:i4>
      </vt:variant>
    </vt:vector>
  </HeadingPairs>
  <TitlesOfParts>
    <vt:vector size="44" baseType="lpstr">
      <vt:lpstr>Arial</vt:lpstr>
      <vt:lpstr>Arial Narrow</vt:lpstr>
      <vt:lpstr>Calibri</vt:lpstr>
      <vt:lpstr>Courier New</vt:lpstr>
      <vt:lpstr>Noto Sans Symbols</vt:lpstr>
      <vt:lpstr>Quattrocento Sans</vt:lpstr>
      <vt:lpstr>Roboto</vt:lpstr>
      <vt:lpstr>Roboto Lt</vt:lpstr>
      <vt:lpstr>Segoe UI</vt:lpstr>
      <vt:lpstr>Wingdings</vt:lpstr>
      <vt:lpstr>Custom Design</vt:lpstr>
      <vt:lpstr>1_Custom Design</vt:lpstr>
      <vt:lpstr>2_Custom Design</vt:lpstr>
      <vt:lpstr>3_Custom Design</vt:lpstr>
      <vt:lpstr>4_Custom Design</vt:lpstr>
      <vt:lpstr>5_Custom Design</vt:lpstr>
      <vt:lpstr>6_Custom Design</vt:lpstr>
      <vt:lpstr>Giới thiệu dự án mẫu</vt:lpstr>
      <vt:lpstr>PowerPoint Presentation</vt:lpstr>
      <vt:lpstr>Mục tiêu</vt:lpstr>
      <vt:lpstr>Phần 1 Mục tiêu môn học</vt:lpstr>
      <vt:lpstr>Giới thiệu môn học</vt:lpstr>
      <vt:lpstr>PowerPoint Presentation</vt:lpstr>
      <vt:lpstr>Nhắc lại các lý thuyết chính trong bài online</vt:lpstr>
      <vt:lpstr>Nhắc lại các lý thuyết chính trong bài online</vt:lpstr>
      <vt:lpstr>Thảo luận</vt:lpstr>
      <vt:lpstr>Câu hỏi - sinh viên trả lời</vt:lpstr>
      <vt:lpstr>Câu hỏi - sinh viên trả lời</vt:lpstr>
      <vt:lpstr>Chuyên đề</vt:lpstr>
      <vt:lpstr>Chia nhóm thuyết trình</vt:lpstr>
      <vt:lpstr>Chuyên đề 1</vt:lpstr>
      <vt:lpstr>Chuyên đề 2</vt:lpstr>
      <vt:lpstr>Phần 2 Phân tích dự án</vt:lpstr>
      <vt:lpstr>Nhắc lại các lý thuyết chính trong bài online</vt:lpstr>
      <vt:lpstr>Thảo luận</vt:lpstr>
      <vt:lpstr>Câu hỏi - sinh viên trả lời</vt:lpstr>
      <vt:lpstr>Câu hỏi - sinh viên trả lời</vt:lpstr>
      <vt:lpstr>Chuyên đề</vt:lpstr>
      <vt:lpstr>Chia nhóm thuyết trình</vt:lpstr>
      <vt:lpstr>Chuyên đề 1</vt:lpstr>
      <vt:lpstr>Chuyên đề 2</vt:lpstr>
      <vt:lpstr>Nội dung bài online 2</vt:lpstr>
      <vt:lpstr>Tổng kết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Tram Ta</cp:lastModifiedBy>
  <cp:revision>1546</cp:revision>
  <dcterms:created xsi:type="dcterms:W3CDTF">2013-04-23T08:05:33Z</dcterms:created>
  <dcterms:modified xsi:type="dcterms:W3CDTF">2023-12-08T03:12:25Z</dcterms:modified>
</cp:coreProperties>
</file>