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5" r:id="rId2"/>
    <p:sldMasterId id="2147483690" r:id="rId3"/>
    <p:sldMasterId id="2147483707" r:id="rId4"/>
    <p:sldMasterId id="2147483723" r:id="rId5"/>
  </p:sldMasterIdLst>
  <p:notesMasterIdLst>
    <p:notesMasterId r:id="rId33"/>
  </p:notesMasterIdLst>
  <p:sldIdLst>
    <p:sldId id="742" r:id="rId6"/>
    <p:sldId id="608" r:id="rId7"/>
    <p:sldId id="542" r:id="rId8"/>
    <p:sldId id="544" r:id="rId9"/>
    <p:sldId id="258" r:id="rId10"/>
    <p:sldId id="736" r:id="rId11"/>
    <p:sldId id="852" r:id="rId12"/>
    <p:sldId id="630" r:id="rId13"/>
    <p:sldId id="759" r:id="rId14"/>
    <p:sldId id="853" r:id="rId15"/>
    <p:sldId id="616" r:id="rId16"/>
    <p:sldId id="628" r:id="rId17"/>
    <p:sldId id="762" r:id="rId18"/>
    <p:sldId id="854" r:id="rId19"/>
    <p:sldId id="855" r:id="rId20"/>
    <p:sldId id="856" r:id="rId21"/>
    <p:sldId id="857" r:id="rId22"/>
    <p:sldId id="858" r:id="rId23"/>
    <p:sldId id="859" r:id="rId24"/>
    <p:sldId id="860" r:id="rId25"/>
    <p:sldId id="861" r:id="rId26"/>
    <p:sldId id="862" r:id="rId27"/>
    <p:sldId id="863" r:id="rId28"/>
    <p:sldId id="864" r:id="rId29"/>
    <p:sldId id="625" r:id="rId30"/>
    <p:sldId id="714" r:id="rId31"/>
    <p:sldId id="62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00"/>
    <a:srgbClr val="0000FF"/>
    <a:srgbClr val="F9F9F9"/>
    <a:srgbClr val="FF5A33"/>
    <a:srgbClr val="5C0000"/>
    <a:srgbClr val="FFD1D1"/>
    <a:srgbClr val="FFB9B9"/>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p:restoredTop sz="82206" autoAdjust="0"/>
  </p:normalViewPr>
  <p:slideViewPr>
    <p:cSldViewPr>
      <p:cViewPr varScale="1">
        <p:scale>
          <a:sx n="79" d="100"/>
          <a:sy n="79" d="100"/>
        </p:scale>
        <p:origin x="240" y="19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12/8/23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D6F88A-F17F-491B-A558-A5E9980DD53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7199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726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43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420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26</a:t>
            </a:fld>
            <a:endParaRPr lang="en-US"/>
          </a:p>
        </p:txBody>
      </p:sp>
    </p:spTree>
    <p:extLst>
      <p:ext uri="{BB962C8B-B14F-4D97-AF65-F5344CB8AC3E}">
        <p14:creationId xmlns:p14="http://schemas.microsoft.com/office/powerpoint/2010/main" val="140953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18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58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76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88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1300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9.jpeg"/><Relationship Id="rId4" Type="http://schemas.microsoft.com/office/2007/relationships/hdphoto" Target="../media/hdphoto4.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4.wdp"/></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a:p>
        </p:txBody>
      </p:sp>
      <p:sp>
        <p:nvSpPr>
          <p:cNvPr id="5" name="Title 4"/>
          <p:cNvSpPr>
            <a:spLocks noGrp="1"/>
          </p:cNvSpPr>
          <p:nvPr>
            <p:ph type="title" hasCustomPrompt="1"/>
          </p:nvPr>
        </p:nvSpPr>
        <p:spPr>
          <a:xfrm>
            <a:off x="5506720" y="4284596"/>
            <a:ext cx="6100064"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a:t>Logo</a:t>
            </a:r>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1"/>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nvGrpSpPr>
          <p:cNvPr id="12" name="Group 11"/>
          <p:cNvGrpSpPr/>
          <p:nvPr userDrawn="1"/>
        </p:nvGrpSpPr>
        <p:grpSpPr>
          <a:xfrm>
            <a:off x="6154060" y="1661428"/>
            <a:ext cx="6663633" cy="4439832"/>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600200" y="64405"/>
            <a:ext cx="3076576"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829996"/>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solidFill>
                  <a:prstClr val="black">
                    <a:tint val="75000"/>
                  </a:prstClr>
                </a:solidFill>
              </a:rPr>
              <a:pPr/>
              <a:t>12/8/23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606173"/>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solidFill>
                  <a:prstClr val="black">
                    <a:tint val="75000"/>
                  </a:prstClr>
                </a:solidFill>
              </a:rPr>
              <a:pPr/>
              <a:t>12/8/23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1422089"/>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2119834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3192" y="2054424"/>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14658" y="5864424"/>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93083" y="6550224"/>
            <a:ext cx="2198614"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884776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8"/>
            <a:ext cx="9347198"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56573"/>
            <a:ext cx="1625602" cy="713824"/>
          </a:xfrm>
          <a:prstGeom prst="rect">
            <a:avLst/>
          </a:prstGeom>
        </p:spPr>
      </p:pic>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98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658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13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000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4237913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642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6212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3663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922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927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989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536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130871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97237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76288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extLst>
      <p:ext uri="{BB962C8B-B14F-4D97-AF65-F5344CB8AC3E}">
        <p14:creationId xmlns:p14="http://schemas.microsoft.com/office/powerpoint/2010/main" val="206934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extLst>
      <p:ext uri="{BB962C8B-B14F-4D97-AF65-F5344CB8AC3E}">
        <p14:creationId xmlns:p14="http://schemas.microsoft.com/office/powerpoint/2010/main" val="35018534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708630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801571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3959457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543092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extLst>
      <p:ext uri="{BB962C8B-B14F-4D97-AF65-F5344CB8AC3E}">
        <p14:creationId xmlns:p14="http://schemas.microsoft.com/office/powerpoint/2010/main" val="123729860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57178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23330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3723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906210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extLst>
      <p:ext uri="{BB962C8B-B14F-4D97-AF65-F5344CB8AC3E}">
        <p14:creationId xmlns:p14="http://schemas.microsoft.com/office/powerpoint/2010/main" val="20247168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690588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extLst>
      <p:ext uri="{BB962C8B-B14F-4D97-AF65-F5344CB8AC3E}">
        <p14:creationId xmlns:p14="http://schemas.microsoft.com/office/powerpoint/2010/main" val="1852932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380819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12/8/23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pPr/>
              <a:t>‹#›</a:t>
            </a:fld>
            <a:endParaRPr lang="en-US"/>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nvGrpSpPr>
          <p:cNvPr id="12" name="Group 11"/>
          <p:cNvGrpSpPr/>
          <p:nvPr userDrawn="1"/>
        </p:nvGrpSpPr>
        <p:grpSpPr>
          <a:xfrm>
            <a:off x="5978309" y="1981200"/>
            <a:ext cx="7636092" cy="4120060"/>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22400" y="64405"/>
            <a:ext cx="4165600"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310033"/>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B6F3-B49F-4E82-9D41-75F73D848A25}" type="slidenum">
              <a:rPr lang="en-US" smtClean="0"/>
              <a:t>‹#›</a:t>
            </a:fld>
            <a:endParaRPr lang="en-US"/>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459513"/>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t>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9B6F3-B49F-4E82-9D41-75F73D848A25}" type="slidenum">
              <a:rPr lang="en-US" smtClean="0"/>
              <a:t>‹#›</a:t>
            </a:fld>
            <a:endParaRPr lang="en-US"/>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109392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Tree>
    <p:extLst>
      <p:ext uri="{BB962C8B-B14F-4D97-AF65-F5344CB8AC3E}">
        <p14:creationId xmlns:p14="http://schemas.microsoft.com/office/powerpoint/2010/main" val="149084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106812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theme" Target="../theme/theme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12/8/23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3" r:id="rId12"/>
    <p:sldLayoutId id="2147483684" r:id="rId13"/>
    <p:sldLayoutId id="214748366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solidFill>
                  <a:prstClr val="black">
                    <a:tint val="75000"/>
                  </a:prstClr>
                </a:solidFill>
              </a:rPr>
              <a:pPr/>
              <a:t>12/8/23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943429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12/8/23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4740003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24786144"/>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t>12/8/23</a:t>
            </a:fld>
            <a:endParaRPr lang="en-US"/>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t>‹#›</a:t>
            </a:fld>
            <a:endParaRPr lang="en-US"/>
          </a:p>
        </p:txBody>
      </p:sp>
    </p:spTree>
    <p:extLst>
      <p:ext uri="{BB962C8B-B14F-4D97-AF65-F5344CB8AC3E}">
        <p14:creationId xmlns:p14="http://schemas.microsoft.com/office/powerpoint/2010/main" val="260605536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51.xml"/><Relationship Id="rId5" Type="http://schemas.openxmlformats.org/officeDocument/2006/relationships/image" Target="../media/image27.jpeg"/><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2.jpeg"/><Relationship Id="rId4" Type="http://schemas.microsoft.com/office/2007/relationships/hdphoto" Target="../media/hdphoto5.wdp"/></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51.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51.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Layout" Target="../slideLayouts/slideLayout7.xml"/><Relationship Id="rId7" Type="http://schemas.microsoft.com/office/2007/relationships/hdphoto" Target="../media/hdphoto6.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notesSlide" Target="../notesSlides/notesSlide15.xml"/><Relationship Id="rId9" Type="http://schemas.microsoft.com/office/2007/relationships/hdphoto" Target="../media/hdphoto7.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err="1"/>
              <a:t>Lập</a:t>
            </a:r>
            <a:r>
              <a:rPr lang="en-US" dirty="0"/>
              <a:t> </a:t>
            </a:r>
            <a:r>
              <a:rPr lang="en-US" dirty="0" err="1"/>
              <a:t>trình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534" y="685800"/>
            <a:ext cx="2571750" cy="1619250"/>
          </a:xfrm>
          <a:prstGeom prst="rect">
            <a:avLst/>
          </a:prstGeom>
        </p:spPr>
      </p:pic>
      <p:sp>
        <p:nvSpPr>
          <p:cNvPr id="4" name="TextBox 3"/>
          <p:cNvSpPr txBox="1"/>
          <p:nvPr/>
        </p:nvSpPr>
        <p:spPr>
          <a:xfrm>
            <a:off x="8481161" y="1957992"/>
            <a:ext cx="3631122" cy="400110"/>
          </a:xfrm>
          <a:prstGeom prst="rect">
            <a:avLst/>
          </a:prstGeom>
          <a:noFill/>
        </p:spPr>
        <p:txBody>
          <a:bodyPr wrap="none" rtlCol="0">
            <a:spAutoFit/>
          </a:bodyPr>
          <a:lstStyle/>
          <a:p>
            <a:r>
              <a:rPr lang="en-US" sz="2000" dirty="0">
                <a:latin typeface="Arial Narrow" panose="020B0606020202030204" pitchFamily="34" charset="0"/>
              </a:rPr>
              <a:t>Conceive Design Implement Operate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932" y="2406165"/>
            <a:ext cx="1693935" cy="2518699"/>
          </a:xfrm>
          <a:prstGeom prst="rect">
            <a:avLst/>
          </a:prstGeom>
        </p:spPr>
      </p:pic>
    </p:spTree>
    <p:extLst>
      <p:ext uri="{BB962C8B-B14F-4D97-AF65-F5344CB8AC3E}">
        <p14:creationId xmlns:p14="http://schemas.microsoft.com/office/powerpoint/2010/main" val="89375470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vi-VN" dirty="0"/>
              <a:t>Gọi phương thức prev() để hiển thị nhân viên trước nhân viên hiện tại của bảng tblNhanVien lên form. Hãy hoàn thiện mã cho phương thức này.</a:t>
            </a:r>
          </a:p>
          <a:p>
            <a:pPr marL="0" indent="0">
              <a:buNone/>
            </a:pPr>
            <a:r>
              <a:rPr lang="vi-VN" dirty="0"/>
              <a:t>    void prev(){</a:t>
            </a:r>
          </a:p>
          <a:p>
            <a:pPr marL="0" indent="0">
              <a:buNone/>
            </a:pPr>
            <a:r>
              <a:rPr lang="vi-VN" dirty="0"/>
              <a:t>        if(this.row &gt; 0){</a:t>
            </a:r>
          </a:p>
          <a:p>
            <a:pPr marL="0" indent="0">
              <a:buNone/>
            </a:pPr>
            <a:r>
              <a:rPr lang="vi-VN" dirty="0"/>
              <a:t>            this.[___];</a:t>
            </a:r>
          </a:p>
          <a:p>
            <a:pPr marL="0" indent="0">
              <a:buNone/>
            </a:pPr>
            <a:r>
              <a:rPr lang="vi-VN" dirty="0"/>
              <a:t>            this.edit();</a:t>
            </a:r>
          </a:p>
          <a:p>
            <a:pPr marL="0" indent="0">
              <a:buNone/>
            </a:pPr>
            <a:r>
              <a:rPr lang="vi-VN" dirty="0"/>
              <a:t>        }</a:t>
            </a:r>
          </a:p>
          <a:p>
            <a:pPr marL="0" indent="0">
              <a:buNone/>
            </a:pPr>
            <a:r>
              <a:rPr lang="vi-VN" dirty="0"/>
              <a:t>   }</a:t>
            </a:r>
            <a:endParaRPr lang="en-US" dirty="0"/>
          </a:p>
        </p:txBody>
      </p:sp>
    </p:spTree>
    <p:extLst>
      <p:ext uri="{BB962C8B-B14F-4D97-AF65-F5344CB8AC3E}">
        <p14:creationId xmlns:p14="http://schemas.microsoft.com/office/powerpoint/2010/main" val="247578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32130999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05008978"/>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1</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indent="-342900">
              <a:spcBef>
                <a:spcPct val="20000"/>
              </a:spcBef>
              <a:buSzTx/>
              <a:buFont typeface="Wingdings" pitchFamily="2" charset="2"/>
              <a:buChar char="q"/>
              <a:defRPr/>
            </a:pPr>
            <a:r>
              <a:rPr lang="en-US" i="1" kern="1200" dirty="0">
                <a:solidFill>
                  <a:prstClr val="black"/>
                </a:solidFill>
                <a:latin typeface="Segoe UI" pitchFamily="34" charset="0"/>
                <a:ea typeface="+mn-ea"/>
                <a:cs typeface="Segoe UI" pitchFamily="34" charset="0"/>
              </a:rPr>
              <a:t>Thực hiện các công việc liên quan form </a:t>
            </a:r>
            <a:r>
              <a:rPr lang="en-US" i="1" kern="1200" dirty="0" err="1">
                <a:solidFill>
                  <a:prstClr val="black"/>
                </a:solidFill>
                <a:latin typeface="Segoe UI" pitchFamily="34" charset="0"/>
                <a:ea typeface="+mn-ea"/>
                <a:cs typeface="Segoe UI" pitchFamily="34" charset="0"/>
              </a:rPr>
              <a:t>nhanvien</a:t>
            </a:r>
            <a:endParaRPr lang="en-US" i="1" kern="1200" dirty="0">
              <a:solidFill>
                <a:prstClr val="black"/>
              </a:solidFill>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pic>
        <p:nvPicPr>
          <p:cNvPr id="4" name="Picture 3">
            <a:extLst>
              <a:ext uri="{FF2B5EF4-FFF2-40B4-BE49-F238E27FC236}">
                <a16:creationId xmlns:a16="http://schemas.microsoft.com/office/drawing/2014/main" id="{5540E420-E4D6-B54F-B759-7B9FB0B9F0BF}"/>
              </a:ext>
            </a:extLst>
          </p:cNvPr>
          <p:cNvPicPr>
            <a:picLocks noChangeAspect="1"/>
          </p:cNvPicPr>
          <p:nvPr/>
        </p:nvPicPr>
        <p:blipFill>
          <a:blip r:embed="rId3"/>
          <a:stretch>
            <a:fillRect/>
          </a:stretch>
        </p:blipFill>
        <p:spPr>
          <a:xfrm>
            <a:off x="3200400" y="2209800"/>
            <a:ext cx="4664881" cy="1949358"/>
          </a:xfrm>
          <a:prstGeom prst="rect">
            <a:avLst/>
          </a:prstGeom>
        </p:spPr>
      </p:pic>
    </p:spTree>
    <p:extLst>
      <p:ext uri="{BB962C8B-B14F-4D97-AF65-F5344CB8AC3E}">
        <p14:creationId xmlns:p14="http://schemas.microsoft.com/office/powerpoint/2010/main" val="319167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a:t>
            </a:r>
            <a:r>
              <a:rPr lang="en-US"/>
              <a:t>đề 2</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indent="-342900">
              <a:spcBef>
                <a:spcPct val="20000"/>
              </a:spcBef>
              <a:buSzTx/>
              <a:buFont typeface="Wingdings" pitchFamily="2" charset="2"/>
              <a:buChar char="q"/>
              <a:defRPr/>
            </a:pPr>
            <a:r>
              <a:rPr lang="en-US" i="1" kern="1200" dirty="0">
                <a:solidFill>
                  <a:prstClr val="black"/>
                </a:solidFill>
                <a:latin typeface="Segoe UI" pitchFamily="34" charset="0"/>
                <a:ea typeface="+mn-ea"/>
                <a:cs typeface="Segoe UI" pitchFamily="34" charset="0"/>
              </a:rPr>
              <a:t>Thực hiện các công việc liên quan </a:t>
            </a:r>
            <a:r>
              <a:rPr lang="en-US" i="1" kern="1200" dirty="0" err="1">
                <a:solidFill>
                  <a:prstClr val="black"/>
                </a:solidFill>
                <a:latin typeface="Segoe UI" pitchFamily="34" charset="0"/>
                <a:ea typeface="+mn-ea"/>
                <a:cs typeface="Segoe UI" pitchFamily="34" charset="0"/>
              </a:rPr>
              <a:t>Jtable</a:t>
            </a:r>
            <a:endParaRPr lang="en-US" i="1" kern="1200" dirty="0">
              <a:solidFill>
                <a:prstClr val="black"/>
              </a:solidFill>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pic>
        <p:nvPicPr>
          <p:cNvPr id="3" name="Picture 2">
            <a:extLst>
              <a:ext uri="{FF2B5EF4-FFF2-40B4-BE49-F238E27FC236}">
                <a16:creationId xmlns:a16="http://schemas.microsoft.com/office/drawing/2014/main" id="{D90A7E1F-E015-30D2-A68A-C1D70DC7BCDC}"/>
              </a:ext>
            </a:extLst>
          </p:cNvPr>
          <p:cNvPicPr>
            <a:picLocks noChangeAspect="1"/>
          </p:cNvPicPr>
          <p:nvPr/>
        </p:nvPicPr>
        <p:blipFill>
          <a:blip r:embed="rId3"/>
          <a:stretch>
            <a:fillRect/>
          </a:stretch>
        </p:blipFill>
        <p:spPr>
          <a:xfrm>
            <a:off x="3990975" y="2624137"/>
            <a:ext cx="4210050" cy="1609725"/>
          </a:xfrm>
          <a:prstGeom prst="rect">
            <a:avLst/>
          </a:prstGeom>
        </p:spPr>
      </p:pic>
    </p:spTree>
    <p:extLst>
      <p:ext uri="{BB962C8B-B14F-4D97-AF65-F5344CB8AC3E}">
        <p14:creationId xmlns:p14="http://schemas.microsoft.com/office/powerpoint/2010/main" val="1849961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4" y="4406901"/>
            <a:ext cx="10771716" cy="1362075"/>
          </a:xfrm>
        </p:spPr>
        <p:txBody>
          <a:bodyPr>
            <a:normAutofit fontScale="90000"/>
          </a:bodyPr>
          <a:lstStyle/>
          <a:p>
            <a:r>
              <a:rPr lang="en-US" dirty="0"/>
              <a:t>Phần 2</a:t>
            </a:r>
            <a:br>
              <a:rPr lang="en-US" dirty="0"/>
            </a:br>
            <a:r>
              <a:rPr lang="en-US" dirty="0"/>
              <a:t>Giải thích các method trong lâp trình nhân viên </a:t>
            </a:r>
            <a:br>
              <a:rPr lang="en-US" dirty="0"/>
            </a:br>
            <a:endParaRPr lang="en-US" dirty="0"/>
          </a:p>
        </p:txBody>
      </p:sp>
    </p:spTree>
    <p:extLst>
      <p:ext uri="{BB962C8B-B14F-4D97-AF65-F5344CB8AC3E}">
        <p14:creationId xmlns:p14="http://schemas.microsoft.com/office/powerpoint/2010/main" val="1148205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extLst>
      <p:ext uri="{BB962C8B-B14F-4D97-AF65-F5344CB8AC3E}">
        <p14:creationId xmlns:p14="http://schemas.microsoft.com/office/powerpoint/2010/main" val="374975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2688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10591800" cy="5562600"/>
          </a:xfrm>
        </p:spPr>
        <p:txBody>
          <a:bodyPr>
            <a:normAutofit/>
          </a:bodyPr>
          <a:lstStyle/>
          <a:p>
            <a:r>
              <a:rPr lang="en-US" dirty="0"/>
              <a:t>Giải thích logic các method, các bước xử lý từng method</a:t>
            </a:r>
          </a:p>
          <a:p>
            <a:r>
              <a:rPr lang="en-US" dirty="0"/>
              <a:t>Các </a:t>
            </a:r>
            <a:r>
              <a:rPr lang="en-US" dirty="0" err="1"/>
              <a:t>ràng</a:t>
            </a:r>
            <a:r>
              <a:rPr lang="en-US" dirty="0"/>
              <a:t> buộc toàn </a:t>
            </a:r>
            <a:r>
              <a:rPr lang="en-US" dirty="0" err="1"/>
              <a:t>vẹn</a:t>
            </a:r>
            <a:r>
              <a:rPr lang="en-US" dirty="0"/>
              <a:t> dữ liệu</a:t>
            </a:r>
          </a:p>
        </p:txBody>
      </p:sp>
    </p:spTree>
    <p:extLst>
      <p:ext uri="{BB962C8B-B14F-4D97-AF65-F5344CB8AC3E}">
        <p14:creationId xmlns:p14="http://schemas.microsoft.com/office/powerpoint/2010/main" val="340608399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143979940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vi-VN" dirty="0"/>
              <a:t>Phương thức insert() của NhanVienJDialog được gọi để thêm mới một nhân viên với dữ liệu từ form. Hãy hoàn thành mã cho phương thức này.</a:t>
            </a:r>
            <a:endParaRPr lang="en-US" dirty="0"/>
          </a:p>
          <a:p>
            <a:endParaRPr lang="en-US" dirty="0"/>
          </a:p>
        </p:txBody>
      </p:sp>
      <p:pic>
        <p:nvPicPr>
          <p:cNvPr id="6" name="Picture 5">
            <a:extLst>
              <a:ext uri="{FF2B5EF4-FFF2-40B4-BE49-F238E27FC236}">
                <a16:creationId xmlns:a16="http://schemas.microsoft.com/office/drawing/2014/main" id="{D570321D-C53E-6064-DD35-8A7FF9A75D3D}"/>
              </a:ext>
            </a:extLst>
          </p:cNvPr>
          <p:cNvPicPr>
            <a:picLocks noChangeAspect="1"/>
          </p:cNvPicPr>
          <p:nvPr/>
        </p:nvPicPr>
        <p:blipFill>
          <a:blip r:embed="rId2"/>
          <a:stretch>
            <a:fillRect/>
          </a:stretch>
        </p:blipFill>
        <p:spPr>
          <a:xfrm>
            <a:off x="3962400" y="2114550"/>
            <a:ext cx="4783423" cy="4743450"/>
          </a:xfrm>
          <a:prstGeom prst="rect">
            <a:avLst/>
          </a:prstGeom>
        </p:spPr>
      </p:pic>
    </p:spTree>
    <p:extLst>
      <p:ext uri="{BB962C8B-B14F-4D97-AF65-F5344CB8AC3E}">
        <p14:creationId xmlns:p14="http://schemas.microsoft.com/office/powerpoint/2010/main" val="392730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524000" y="3853740"/>
            <a:ext cx="8763000" cy="224226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242" name="Picture 2" descr="http://themyndset.com/wp-content/uploads/2012/04/time-running-clock-Fotolia_11803550_Subscription_XL.jp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6294" b="100000" l="0" r="100000"/>
                    </a14:imgEffect>
                  </a14:imgLayer>
                </a14:imgProps>
              </a:ext>
              <a:ext uri="{28A0092B-C50C-407E-A947-70E740481C1C}">
                <a14:useLocalDpi xmlns:a14="http://schemas.microsoft.com/office/drawing/2010/main"/>
              </a:ext>
            </a:extLst>
          </a:blip>
          <a:srcRect/>
          <a:stretch/>
        </p:blipFill>
        <p:spPr bwMode="auto">
          <a:xfrm>
            <a:off x="1828802" y="278476"/>
            <a:ext cx="2514599" cy="45922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4294967295"/>
          </p:nvPr>
        </p:nvSpPr>
        <p:spPr>
          <a:xfrm>
            <a:off x="4301064" y="4698999"/>
            <a:ext cx="2969660" cy="609600"/>
          </a:xfrm>
          <a:prstGeom prst="rect">
            <a:avLst/>
          </a:prstGeom>
        </p:spPr>
        <p:txBody>
          <a:bodyPr>
            <a:noAutofit/>
          </a:bodyPr>
          <a:lstStyle/>
          <a:p>
            <a:pPr marL="0" indent="0" algn="ctr">
              <a:buNone/>
            </a:pPr>
            <a:r>
              <a:rPr lang="en-US" sz="3600" b="1" cap="small" dirty="0" err="1">
                <a:solidFill>
                  <a:schemeClr val="bg1"/>
                </a:solidFill>
              </a:rPr>
              <a:t>Điểm</a:t>
            </a:r>
            <a:r>
              <a:rPr lang="en-US" sz="3600" b="1" cap="small" dirty="0">
                <a:solidFill>
                  <a:schemeClr val="bg1"/>
                </a:solidFill>
              </a:rPr>
              <a:t> </a:t>
            </a:r>
            <a:r>
              <a:rPr lang="en-US" sz="3600" b="1" cap="small" dirty="0" err="1">
                <a:solidFill>
                  <a:schemeClr val="bg1"/>
                </a:solidFill>
              </a:rPr>
              <a:t>danh</a:t>
            </a:r>
            <a:endParaRPr lang="en-US" sz="3600" b="1" cap="small" dirty="0">
              <a:solidFill>
                <a:schemeClr val="bg1"/>
              </a:solidFill>
            </a:endParaRPr>
          </a:p>
        </p:txBody>
      </p:sp>
      <p:pic>
        <p:nvPicPr>
          <p:cNvPr id="2050" name="Picture 2" descr="http://newperspectivesradioshow.files.wordpress.com/2011/03/clock.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800600" y="304800"/>
            <a:ext cx="2362200" cy="226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1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vi-VN" dirty="0"/>
              <a:t>Phương thức delete() của NhanVienJDialog được gọi để xóa nhân viên đang xem trên form. Hãy hoàn thành mã cho phương thức này</a:t>
            </a:r>
            <a:endParaRPr lang="en-US" dirty="0"/>
          </a:p>
        </p:txBody>
      </p:sp>
      <p:pic>
        <p:nvPicPr>
          <p:cNvPr id="5" name="Picture 4">
            <a:extLst>
              <a:ext uri="{FF2B5EF4-FFF2-40B4-BE49-F238E27FC236}">
                <a16:creationId xmlns:a16="http://schemas.microsoft.com/office/drawing/2014/main" id="{59B6769C-DB5A-2BF8-2D81-188035A6CE4A}"/>
              </a:ext>
            </a:extLst>
          </p:cNvPr>
          <p:cNvPicPr>
            <a:picLocks noChangeAspect="1"/>
          </p:cNvPicPr>
          <p:nvPr/>
        </p:nvPicPr>
        <p:blipFill>
          <a:blip r:embed="rId2"/>
          <a:stretch>
            <a:fillRect/>
          </a:stretch>
        </p:blipFill>
        <p:spPr>
          <a:xfrm>
            <a:off x="3468784" y="2252662"/>
            <a:ext cx="4913216" cy="4605338"/>
          </a:xfrm>
          <a:prstGeom prst="rect">
            <a:avLst/>
          </a:prstGeom>
        </p:spPr>
      </p:pic>
    </p:spTree>
    <p:extLst>
      <p:ext uri="{BB962C8B-B14F-4D97-AF65-F5344CB8AC3E}">
        <p14:creationId xmlns:p14="http://schemas.microsoft.com/office/powerpoint/2010/main" val="3586037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19520769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36963442"/>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1</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indent="-342900">
              <a:spcBef>
                <a:spcPct val="20000"/>
              </a:spcBef>
              <a:buSzTx/>
              <a:buFont typeface="Wingdings" pitchFamily="2" charset="2"/>
              <a:buChar char="q"/>
              <a:defRPr/>
            </a:pPr>
            <a:r>
              <a:rPr lang="en-US" i="1" kern="1200" dirty="0">
                <a:solidFill>
                  <a:prstClr val="black"/>
                </a:solidFill>
                <a:latin typeface="Segoe UI" pitchFamily="34" charset="0"/>
                <a:ea typeface="+mn-ea"/>
                <a:cs typeface="Segoe UI" pitchFamily="34" charset="0"/>
              </a:rPr>
              <a:t>Thực hiện các công việc CRUD </a:t>
            </a:r>
            <a:r>
              <a:rPr lang="en-US" i="1" kern="1200" dirty="0" err="1">
                <a:solidFill>
                  <a:prstClr val="black"/>
                </a:solidFill>
                <a:latin typeface="Segoe UI" pitchFamily="34" charset="0"/>
                <a:ea typeface="+mn-ea"/>
                <a:cs typeface="Segoe UI" pitchFamily="34" charset="0"/>
              </a:rPr>
              <a:t>nhanvien</a:t>
            </a:r>
            <a:endParaRPr lang="en-US" i="1" kern="1200" dirty="0">
              <a:solidFill>
                <a:prstClr val="black"/>
              </a:solidFill>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pic>
        <p:nvPicPr>
          <p:cNvPr id="3" name="Picture 2">
            <a:extLst>
              <a:ext uri="{FF2B5EF4-FFF2-40B4-BE49-F238E27FC236}">
                <a16:creationId xmlns:a16="http://schemas.microsoft.com/office/drawing/2014/main" id="{E9C1AB1F-794D-1019-64F4-6C6EF2C7D8F7}"/>
              </a:ext>
            </a:extLst>
          </p:cNvPr>
          <p:cNvPicPr>
            <a:picLocks noChangeAspect="1"/>
          </p:cNvPicPr>
          <p:nvPr/>
        </p:nvPicPr>
        <p:blipFill>
          <a:blip r:embed="rId3"/>
          <a:stretch>
            <a:fillRect/>
          </a:stretch>
        </p:blipFill>
        <p:spPr>
          <a:xfrm>
            <a:off x="3705225" y="2366962"/>
            <a:ext cx="4781550" cy="2124075"/>
          </a:xfrm>
          <a:prstGeom prst="rect">
            <a:avLst/>
          </a:prstGeom>
        </p:spPr>
      </p:pic>
    </p:spTree>
    <p:extLst>
      <p:ext uri="{BB962C8B-B14F-4D97-AF65-F5344CB8AC3E}">
        <p14:creationId xmlns:p14="http://schemas.microsoft.com/office/powerpoint/2010/main" val="384385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2</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indent="-342900">
              <a:spcBef>
                <a:spcPct val="20000"/>
              </a:spcBef>
              <a:buSzTx/>
              <a:buFont typeface="Wingdings" pitchFamily="2" charset="2"/>
              <a:buChar char="q"/>
              <a:defRPr/>
            </a:pPr>
            <a:r>
              <a:rPr lang="en-US" i="1" kern="1200" dirty="0">
                <a:solidFill>
                  <a:prstClr val="black"/>
                </a:solidFill>
                <a:latin typeface="Segoe UI" pitchFamily="34" charset="0"/>
                <a:ea typeface="+mn-ea"/>
                <a:cs typeface="Segoe UI" pitchFamily="34" charset="0"/>
              </a:rPr>
              <a:t>Thực hiện các công việc </a:t>
            </a:r>
            <a:r>
              <a:rPr lang="en-US" i="1" dirty="0">
                <a:solidFill>
                  <a:prstClr val="black"/>
                </a:solidFill>
              </a:rPr>
              <a:t>xử lý </a:t>
            </a:r>
            <a:r>
              <a:rPr lang="en-US" i="1" dirty="0" err="1">
                <a:solidFill>
                  <a:prstClr val="black"/>
                </a:solidFill>
              </a:rPr>
              <a:t>trạng</a:t>
            </a:r>
            <a:r>
              <a:rPr lang="en-US" i="1" dirty="0">
                <a:solidFill>
                  <a:prstClr val="black"/>
                </a:solidFill>
              </a:rPr>
              <a:t> thái </a:t>
            </a:r>
            <a:r>
              <a:rPr lang="en-US" i="1" dirty="0" err="1">
                <a:solidFill>
                  <a:prstClr val="black"/>
                </a:solidFill>
              </a:rPr>
              <a:t>cho</a:t>
            </a:r>
            <a:r>
              <a:rPr lang="en-US" i="1" kern="1200" dirty="0">
                <a:solidFill>
                  <a:prstClr val="black"/>
                </a:solidFill>
                <a:latin typeface="Segoe UI" pitchFamily="34" charset="0"/>
                <a:ea typeface="+mn-ea"/>
                <a:cs typeface="Segoe UI" pitchFamily="34" charset="0"/>
              </a:rPr>
              <a:t> </a:t>
            </a:r>
            <a:r>
              <a:rPr lang="en-US" i="1" kern="1200" dirty="0" err="1">
                <a:solidFill>
                  <a:prstClr val="black"/>
                </a:solidFill>
                <a:latin typeface="Segoe UI" pitchFamily="34" charset="0"/>
                <a:ea typeface="+mn-ea"/>
                <a:cs typeface="Segoe UI" pitchFamily="34" charset="0"/>
              </a:rPr>
              <a:t>nhanvien</a:t>
            </a:r>
            <a:endParaRPr lang="en-US" i="1" kern="1200" dirty="0">
              <a:solidFill>
                <a:prstClr val="black"/>
              </a:solidFill>
              <a:latin typeface="Segoe UI" pitchFamily="34" charset="0"/>
              <a:ea typeface="+mn-ea"/>
              <a:cs typeface="Segoe UI" pitchFamily="34" charset="0"/>
            </a:endParaRPr>
          </a:p>
          <a:p>
            <a:pPr marL="342900" indent="-342900">
              <a:spcBef>
                <a:spcPct val="20000"/>
              </a:spcBef>
              <a:buSzTx/>
              <a:buFont typeface="Wingdings" pitchFamily="2" charset="2"/>
              <a:buChar char="q"/>
              <a:defRPr/>
            </a:pPr>
            <a:endParaRPr lang="en-US" i="1" dirty="0">
              <a:solidFill>
                <a:prstClr val="black"/>
              </a:solidFill>
            </a:endParaRPr>
          </a:p>
          <a:p>
            <a:pPr marL="342900" indent="-342900">
              <a:spcBef>
                <a:spcPct val="20000"/>
              </a:spcBef>
              <a:buSzTx/>
              <a:buFont typeface="Wingdings" pitchFamily="2" charset="2"/>
              <a:buChar char="q"/>
              <a:defRPr/>
            </a:pPr>
            <a:endParaRPr lang="en-US" i="1" dirty="0">
              <a:solidFill>
                <a:prstClr val="black"/>
              </a:solidFill>
            </a:endParaRPr>
          </a:p>
          <a:p>
            <a:pPr marL="342900" indent="-342900">
              <a:spcBef>
                <a:spcPct val="20000"/>
              </a:spcBef>
              <a:buSzTx/>
              <a:buFont typeface="Wingdings" pitchFamily="2" charset="2"/>
              <a:buChar char="q"/>
              <a:defRPr/>
            </a:pPr>
            <a:endParaRPr lang="en-US" i="1" dirty="0">
              <a:solidFill>
                <a:prstClr val="black"/>
              </a:solidFill>
            </a:endParaRPr>
          </a:p>
          <a:p>
            <a:pPr marL="342900" indent="-342900">
              <a:spcBef>
                <a:spcPct val="20000"/>
              </a:spcBef>
              <a:buSzTx/>
              <a:buFont typeface="Wingdings" pitchFamily="2" charset="2"/>
              <a:buChar char="q"/>
              <a:defRPr/>
            </a:pPr>
            <a:endParaRPr lang="en-US" i="1" dirty="0">
              <a:solidFill>
                <a:prstClr val="black"/>
              </a:solidFill>
            </a:endParaRPr>
          </a:p>
          <a:p>
            <a:pPr marL="0" indent="0">
              <a:spcBef>
                <a:spcPct val="20000"/>
              </a:spcBef>
              <a:buSzTx/>
              <a:buNone/>
              <a:defRPr/>
            </a:pPr>
            <a:endParaRPr lang="en-US" i="1" dirty="0">
              <a:solidFill>
                <a:prstClr val="black"/>
              </a:solidFill>
            </a:endParaRPr>
          </a:p>
          <a:p>
            <a:pPr marL="342900" indent="-342900">
              <a:spcBef>
                <a:spcPct val="20000"/>
              </a:spcBef>
              <a:buSzTx/>
              <a:buFont typeface="Wingdings" pitchFamily="2" charset="2"/>
              <a:buChar char="q"/>
              <a:defRPr/>
            </a:pPr>
            <a:r>
              <a:rPr lang="en-US" i="1" dirty="0">
                <a:solidFill>
                  <a:prstClr val="black"/>
                </a:solidFill>
              </a:rPr>
              <a:t>Hoàn thành báo cáo mục 4.5.3</a:t>
            </a:r>
            <a:endParaRPr lang="en-US" i="1" kern="1200" dirty="0">
              <a:solidFill>
                <a:prstClr val="black"/>
              </a:solidFill>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pic>
        <p:nvPicPr>
          <p:cNvPr id="4" name="Picture 3">
            <a:extLst>
              <a:ext uri="{FF2B5EF4-FFF2-40B4-BE49-F238E27FC236}">
                <a16:creationId xmlns:a16="http://schemas.microsoft.com/office/drawing/2014/main" id="{985B9776-C8C8-A954-F896-D1E66842738C}"/>
              </a:ext>
            </a:extLst>
          </p:cNvPr>
          <p:cNvPicPr>
            <a:picLocks noChangeAspect="1"/>
          </p:cNvPicPr>
          <p:nvPr/>
        </p:nvPicPr>
        <p:blipFill>
          <a:blip r:embed="rId3"/>
          <a:stretch>
            <a:fillRect/>
          </a:stretch>
        </p:blipFill>
        <p:spPr>
          <a:xfrm>
            <a:off x="3400425" y="1600200"/>
            <a:ext cx="5391150" cy="2686050"/>
          </a:xfrm>
          <a:prstGeom prst="rect">
            <a:avLst/>
          </a:prstGeom>
        </p:spPr>
      </p:pic>
      <p:pic>
        <p:nvPicPr>
          <p:cNvPr id="6" name="Picture 5">
            <a:extLst>
              <a:ext uri="{FF2B5EF4-FFF2-40B4-BE49-F238E27FC236}">
                <a16:creationId xmlns:a16="http://schemas.microsoft.com/office/drawing/2014/main" id="{857C18DB-B1B8-681A-CA88-DFF569DFA519}"/>
              </a:ext>
            </a:extLst>
          </p:cNvPr>
          <p:cNvPicPr>
            <a:picLocks noChangeAspect="1"/>
          </p:cNvPicPr>
          <p:nvPr/>
        </p:nvPicPr>
        <p:blipFill>
          <a:blip r:embed="rId4"/>
          <a:stretch>
            <a:fillRect/>
          </a:stretch>
        </p:blipFill>
        <p:spPr>
          <a:xfrm>
            <a:off x="6629400" y="4203483"/>
            <a:ext cx="2867025" cy="2642160"/>
          </a:xfrm>
          <a:prstGeom prst="rect">
            <a:avLst/>
          </a:prstGeom>
        </p:spPr>
      </p:pic>
    </p:spTree>
    <p:extLst>
      <p:ext uri="{BB962C8B-B14F-4D97-AF65-F5344CB8AC3E}">
        <p14:creationId xmlns:p14="http://schemas.microsoft.com/office/powerpoint/2010/main" val="2081365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33600" y="289719"/>
            <a:ext cx="9271686" cy="487362"/>
          </a:xfrm>
        </p:spPr>
        <p:txBody>
          <a:bodyPr/>
          <a:lstStyle/>
          <a:p>
            <a:r>
              <a:rPr lang="en-US" dirty="0"/>
              <a:t>Nội dung bài online 6</a:t>
            </a:r>
          </a:p>
        </p:txBody>
      </p:sp>
      <p:sp>
        <p:nvSpPr>
          <p:cNvPr id="6" name="Content Placeholder 5">
            <a:extLst>
              <a:ext uri="{FF2B5EF4-FFF2-40B4-BE49-F238E27FC236}">
                <a16:creationId xmlns:a16="http://schemas.microsoft.com/office/drawing/2014/main" id="{9F7EF69D-E57D-2027-7A20-ED5A6F6A9A39}"/>
              </a:ext>
            </a:extLst>
          </p:cNvPr>
          <p:cNvSpPr>
            <a:spLocks noGrp="1"/>
          </p:cNvSpPr>
          <p:nvPr>
            <p:ph idx="1"/>
          </p:nvPr>
        </p:nvSpPr>
        <p:spPr/>
        <p:txBody>
          <a:bodyPr/>
          <a:lstStyle/>
          <a:p>
            <a:pPr>
              <a:buFont typeface="Wingdings" pitchFamily="2" charset="2"/>
              <a:buChar char="þ"/>
            </a:pPr>
            <a:r>
              <a:rPr lang="vi-VN" dirty="0"/>
              <a:t>Lập trình </a:t>
            </a:r>
            <a:r>
              <a:rPr lang="en-US" dirty="0"/>
              <a:t>quản lý chuyên đề</a:t>
            </a:r>
            <a:endParaRPr lang="vi-VN" dirty="0"/>
          </a:p>
          <a:p>
            <a:pPr>
              <a:buFont typeface="Wingdings" pitchFamily="2" charset="2"/>
              <a:buChar char="þ"/>
            </a:pPr>
            <a:r>
              <a:rPr lang="vi-VN" dirty="0"/>
              <a:t>Lập trình </a:t>
            </a:r>
            <a:r>
              <a:rPr lang="en-US" dirty="0"/>
              <a:t>quản lý người học</a:t>
            </a:r>
          </a:p>
          <a:p>
            <a:pPr>
              <a:buFont typeface="Wingdings" pitchFamily="2" charset="2"/>
              <a:buChar char="þ"/>
            </a:pPr>
            <a:r>
              <a:rPr lang="vi-VN" dirty="0"/>
              <a:t>Lập trình </a:t>
            </a:r>
            <a:r>
              <a:rPr lang="en-US" dirty="0"/>
              <a:t>quản lý khóa học</a:t>
            </a:r>
          </a:p>
          <a:p>
            <a:pPr>
              <a:buFont typeface="Wingdings" pitchFamily="2" charset="2"/>
              <a:buChar char="þ"/>
            </a:pPr>
            <a:endParaRPr lang="vi-VN" dirty="0"/>
          </a:p>
          <a:p>
            <a:endParaRPr lang="en-US" dirty="0"/>
          </a:p>
          <a:p>
            <a:endParaRPr lang="vi-VN" dirty="0"/>
          </a:p>
        </p:txBody>
      </p:sp>
    </p:spTree>
    <p:extLst>
      <p:ext uri="{BB962C8B-B14F-4D97-AF65-F5344CB8AC3E}">
        <p14:creationId xmlns:p14="http://schemas.microsoft.com/office/powerpoint/2010/main" val="13336742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8195426" y="844420"/>
            <a:ext cx="3386974" cy="57025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a:t>Tổng kết</a:t>
            </a:r>
            <a:endParaRPr lang="en-US" dirty="0"/>
          </a:p>
        </p:txBody>
      </p:sp>
      <p:sp>
        <p:nvSpPr>
          <p:cNvPr id="7" name="Content Placeholder 4">
            <a:extLst>
              <a:ext uri="{FF2B5EF4-FFF2-40B4-BE49-F238E27FC236}">
                <a16:creationId xmlns:a16="http://schemas.microsoft.com/office/drawing/2014/main" id="{E511407C-EB25-E1BE-EECB-17DC6E009335}"/>
              </a:ext>
            </a:extLst>
          </p:cNvPr>
          <p:cNvSpPr>
            <a:spLocks noGrp="1"/>
          </p:cNvSpPr>
          <p:nvPr>
            <p:ph idx="1"/>
          </p:nvPr>
        </p:nvSpPr>
        <p:spPr>
          <a:xfrm>
            <a:off x="609600" y="1066800"/>
            <a:ext cx="10972800" cy="5257800"/>
          </a:xfrm>
        </p:spPr>
        <p:txBody>
          <a:bodyPr/>
          <a:lstStyle/>
          <a:p>
            <a:pPr>
              <a:buFont typeface="Wingdings" pitchFamily="2" charset="2"/>
              <a:buChar char="þ"/>
            </a:pPr>
            <a:r>
              <a:rPr lang="en-US" dirty="0"/>
              <a:t>Tổng quan các chức năng quản lý </a:t>
            </a:r>
          </a:p>
          <a:p>
            <a:pPr>
              <a:buFont typeface="Wingdings" pitchFamily="2" charset="2"/>
              <a:buChar char="þ"/>
            </a:pPr>
            <a:r>
              <a:rPr lang="en-US" dirty="0"/>
              <a:t>Lập trình chức năng Nhân Viên </a:t>
            </a:r>
          </a:p>
          <a:p>
            <a:pPr>
              <a:buFont typeface="Wingdings" pitchFamily="2" charset="2"/>
              <a:buChar char="þ"/>
            </a:pPr>
            <a:r>
              <a:rPr lang="en-US" dirty="0"/>
              <a:t>Giải thích các method trong lâp trình nhân viên </a:t>
            </a:r>
          </a:p>
          <a:p>
            <a:pPr>
              <a:buFont typeface="Wingdings" pitchFamily="2" charset="2"/>
              <a:buChar char="þ"/>
            </a:pPr>
            <a:r>
              <a:rPr lang="en-US" dirty="0"/>
              <a:t>Giới thiệu nội dung bài 6</a:t>
            </a:r>
          </a:p>
          <a:p>
            <a:endParaRPr lang="en-US" dirty="0"/>
          </a:p>
        </p:txBody>
      </p:sp>
    </p:spTree>
    <p:extLst>
      <p:ext uri="{BB962C8B-B14F-4D97-AF65-F5344CB8AC3E}">
        <p14:creationId xmlns:p14="http://schemas.microsoft.com/office/powerpoint/2010/main" val="34660908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2787345" y="12700"/>
            <a:ext cx="9404656" cy="6832600"/>
          </a:xfrm>
          <a:prstGeom prst="rect">
            <a:avLst/>
          </a:prstGeom>
        </p:spPr>
      </p:pic>
      <p:sp>
        <p:nvSpPr>
          <p:cNvPr id="14" name="Rectangle 13"/>
          <p:cNvSpPr/>
          <p:nvPr/>
        </p:nvSpPr>
        <p:spPr>
          <a:xfrm>
            <a:off x="2275344" y="4724400"/>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10668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pPr>
              <a:buFont typeface="Wingdings" pitchFamily="2" charset="2"/>
              <a:buChar char="þ"/>
            </a:pPr>
            <a:r>
              <a:rPr lang="en-US" dirty="0"/>
              <a:t>Tổng quan các chức năng quản lý </a:t>
            </a:r>
          </a:p>
          <a:p>
            <a:pPr>
              <a:buFont typeface="Wingdings" pitchFamily="2" charset="2"/>
              <a:buChar char="þ"/>
            </a:pPr>
            <a:r>
              <a:rPr lang="en-US" dirty="0"/>
              <a:t>Lập trình chức năng Nhân Viên </a:t>
            </a:r>
          </a:p>
          <a:p>
            <a:pPr>
              <a:buFont typeface="Wingdings" pitchFamily="2" charset="2"/>
              <a:buChar char="þ"/>
            </a:pPr>
            <a:r>
              <a:rPr lang="en-US" dirty="0"/>
              <a:t>Giải thích các method </a:t>
            </a:r>
            <a:r>
              <a:rPr lang="en-US" dirty="0" err="1"/>
              <a:t>trong</a:t>
            </a:r>
            <a:r>
              <a:rPr lang="en-US" dirty="0"/>
              <a:t> </a:t>
            </a:r>
            <a:r>
              <a:rPr lang="en-US" dirty="0" err="1"/>
              <a:t>lập</a:t>
            </a:r>
            <a:r>
              <a:rPr lang="en-US" dirty="0"/>
              <a:t> trình nhân viên </a:t>
            </a:r>
          </a:p>
          <a:p>
            <a:pPr>
              <a:buFont typeface="Wingdings" pitchFamily="2" charset="2"/>
              <a:buChar char="þ"/>
            </a:pPr>
            <a:r>
              <a:rPr lang="en-US" dirty="0"/>
              <a:t>Giới thiệu nội dung bài 6</a:t>
            </a:r>
          </a:p>
          <a:p>
            <a:endParaRPr lang="en-US" dirty="0"/>
          </a:p>
        </p:txBody>
      </p:sp>
    </p:spTree>
    <p:extLst>
      <p:ext uri="{BB962C8B-B14F-4D97-AF65-F5344CB8AC3E}">
        <p14:creationId xmlns:p14="http://schemas.microsoft.com/office/powerpoint/2010/main" val="35116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Phần 1</a:t>
            </a:r>
            <a:br>
              <a:rPr lang="en-US" dirty="0"/>
            </a:br>
            <a:r>
              <a:rPr lang="en-US" dirty="0"/>
              <a:t>Tổng quan các chức năng quản lý </a:t>
            </a:r>
            <a:br>
              <a:rPr lang="en-US" dirty="0"/>
            </a:br>
            <a:r>
              <a:rPr lang="en-US" dirty="0"/>
              <a:t>Lập trình chức năng Nhân Viên</a:t>
            </a:r>
            <a:br>
              <a:rPr lang="en-US" dirty="0"/>
            </a:br>
            <a:endParaRPr lang="en-US" dirty="0"/>
          </a:p>
        </p:txBody>
      </p:sp>
    </p:spTree>
    <p:extLst>
      <p:ext uri="{BB962C8B-B14F-4D97-AF65-F5344CB8AC3E}">
        <p14:creationId xmlns:p14="http://schemas.microsoft.com/office/powerpoint/2010/main" val="257499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2688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10591800" cy="5562600"/>
          </a:xfrm>
        </p:spPr>
        <p:txBody>
          <a:bodyPr>
            <a:normAutofit/>
          </a:bodyPr>
          <a:lstStyle/>
          <a:p>
            <a:r>
              <a:rPr lang="en-US" dirty="0"/>
              <a:t>Giải thích </a:t>
            </a:r>
            <a:r>
              <a:rPr lang="en-US" b="1" dirty="0"/>
              <a:t>Controllers:</a:t>
            </a:r>
            <a:r>
              <a:rPr lang="en-US" dirty="0"/>
              <a:t> </a:t>
            </a:r>
            <a:r>
              <a:rPr lang="en-US" dirty="0" err="1"/>
              <a:t>NhanVienJDialog</a:t>
            </a:r>
            <a:r>
              <a:rPr lang="en-US" dirty="0"/>
              <a:t>, </a:t>
            </a:r>
            <a:r>
              <a:rPr lang="en-US" dirty="0" err="1"/>
              <a:t>NguoiHocJDialog</a:t>
            </a:r>
            <a:r>
              <a:rPr lang="en-US" dirty="0"/>
              <a:t>, </a:t>
            </a:r>
            <a:r>
              <a:rPr lang="en-US" dirty="0" err="1"/>
              <a:t>ChuyenDeJDialog</a:t>
            </a:r>
            <a:r>
              <a:rPr lang="en-US" dirty="0"/>
              <a:t>, </a:t>
            </a:r>
            <a:r>
              <a:rPr lang="en-US" dirty="0" err="1"/>
              <a:t>HocVienJDialog</a:t>
            </a:r>
            <a:r>
              <a:rPr lang="en-US" dirty="0"/>
              <a:t>, </a:t>
            </a:r>
            <a:r>
              <a:rPr lang="en-US" dirty="0" err="1"/>
              <a:t>KhoaHocJDialog</a:t>
            </a:r>
            <a:endParaRPr lang="en-US" dirty="0"/>
          </a:p>
          <a:p>
            <a:pPr marL="0" indent="0">
              <a:buNone/>
            </a:pPr>
            <a:endParaRPr lang="en-US" dirty="0"/>
          </a:p>
        </p:txBody>
      </p:sp>
    </p:spTree>
    <p:extLst>
      <p:ext uri="{BB962C8B-B14F-4D97-AF65-F5344CB8AC3E}">
        <p14:creationId xmlns:p14="http://schemas.microsoft.com/office/powerpoint/2010/main" val="14300009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2688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10591800" cy="5562600"/>
          </a:xfrm>
        </p:spPr>
        <p:txBody>
          <a:bodyPr>
            <a:normAutofit/>
          </a:bodyPr>
          <a:lstStyle/>
          <a:p>
            <a:r>
              <a:rPr lang="en-US" dirty="0"/>
              <a:t>Phân tích </a:t>
            </a:r>
            <a:r>
              <a:rPr lang="en-US" dirty="0" err="1"/>
              <a:t>NhanVienJDialog</a:t>
            </a:r>
            <a:endParaRPr lang="en-US" dirty="0"/>
          </a:p>
          <a:p>
            <a:r>
              <a:rPr lang="en-US" dirty="0"/>
              <a:t>Xác định các DAO </a:t>
            </a:r>
            <a:r>
              <a:rPr lang="en-US" dirty="0" err="1"/>
              <a:t>cho</a:t>
            </a:r>
            <a:r>
              <a:rPr lang="en-US" dirty="0"/>
              <a:t> lập trình nhân viên</a:t>
            </a:r>
          </a:p>
          <a:p>
            <a:r>
              <a:rPr lang="en-US" dirty="0"/>
              <a:t>Các mã xử lý </a:t>
            </a:r>
            <a:r>
              <a:rPr lang="en-US" dirty="0" err="1"/>
              <a:t>cho</a:t>
            </a:r>
            <a:r>
              <a:rPr lang="en-US" dirty="0"/>
              <a:t> chức năng nhân viên</a:t>
            </a:r>
          </a:p>
          <a:p>
            <a:pPr marL="0" indent="0">
              <a:buNone/>
            </a:pPr>
            <a:endParaRPr lang="en-US" dirty="0"/>
          </a:p>
        </p:txBody>
      </p:sp>
    </p:spTree>
    <p:extLst>
      <p:ext uri="{BB962C8B-B14F-4D97-AF65-F5344CB8AC3E}">
        <p14:creationId xmlns:p14="http://schemas.microsoft.com/office/powerpoint/2010/main" val="262144933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40682724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vi-VN" dirty="0"/>
              <a:t>Phương thức selectBySql(String sql, Object...args) của NhanVienDAO cho phép truy vấn danh sách nhân viên tùy thuộc vào câu lệnh SQL và các giá trị cung cấp cho các vị trí d</a:t>
            </a:r>
            <a:r>
              <a:rPr lang="en-US" dirty="0"/>
              <a:t>ấ</a:t>
            </a:r>
            <a:r>
              <a:rPr lang="vi-VN" dirty="0"/>
              <a:t>u ? trong câu lệnh SQL. Phương thức selectById() sử dụng phương thức selectBySql() để truy vấn một nhân viên theo mã nhân viên. Hãy hoàn thiện phương thức này:</a:t>
            </a:r>
            <a:endParaRPr lang="en-US" dirty="0"/>
          </a:p>
          <a:p>
            <a:endParaRPr lang="en-US" dirty="0"/>
          </a:p>
        </p:txBody>
      </p:sp>
      <p:pic>
        <p:nvPicPr>
          <p:cNvPr id="5" name="Picture 4">
            <a:extLst>
              <a:ext uri="{FF2B5EF4-FFF2-40B4-BE49-F238E27FC236}">
                <a16:creationId xmlns:a16="http://schemas.microsoft.com/office/drawing/2014/main" id="{11577D3D-6606-6466-1221-C06B5F3603DD}"/>
              </a:ext>
            </a:extLst>
          </p:cNvPr>
          <p:cNvPicPr>
            <a:picLocks noChangeAspect="1"/>
          </p:cNvPicPr>
          <p:nvPr/>
        </p:nvPicPr>
        <p:blipFill>
          <a:blip r:embed="rId2"/>
          <a:stretch>
            <a:fillRect/>
          </a:stretch>
        </p:blipFill>
        <p:spPr>
          <a:xfrm>
            <a:off x="2262637" y="3962400"/>
            <a:ext cx="7666726" cy="2257425"/>
          </a:xfrm>
          <a:prstGeom prst="rect">
            <a:avLst/>
          </a:prstGeom>
        </p:spPr>
      </p:pic>
    </p:spTree>
    <p:extLst>
      <p:ext uri="{BB962C8B-B14F-4D97-AF65-F5344CB8AC3E}">
        <p14:creationId xmlns:p14="http://schemas.microsoft.com/office/powerpoint/2010/main" val="3446062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12837</TotalTime>
  <Words>617</Words>
  <Application>Microsoft Macintosh PowerPoint</Application>
  <PresentationFormat>Widescreen</PresentationFormat>
  <Paragraphs>103</Paragraphs>
  <Slides>27</Slides>
  <Notes>15</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27</vt:i4>
      </vt:variant>
    </vt:vector>
  </HeadingPairs>
  <TitlesOfParts>
    <vt:vector size="42" baseType="lpstr">
      <vt:lpstr>Arial</vt:lpstr>
      <vt:lpstr>Arial Narrow</vt:lpstr>
      <vt:lpstr>Calibri</vt:lpstr>
      <vt:lpstr>Courier New</vt:lpstr>
      <vt:lpstr>Noto Sans Symbols</vt:lpstr>
      <vt:lpstr>Quattrocento Sans</vt:lpstr>
      <vt:lpstr>Roboto</vt:lpstr>
      <vt:lpstr>Roboto Lt</vt:lpstr>
      <vt:lpstr>Segoe UI</vt:lpstr>
      <vt:lpstr>Wingdings</vt:lpstr>
      <vt:lpstr>Custom Design</vt:lpstr>
      <vt:lpstr>1_Custom Design</vt:lpstr>
      <vt:lpstr>2_Custom Design</vt:lpstr>
      <vt:lpstr>3_Custom Design</vt:lpstr>
      <vt:lpstr>5_Custom Design</vt:lpstr>
      <vt:lpstr>Lập trình các chức năng quản lý</vt:lpstr>
      <vt:lpstr>PowerPoint Presentation</vt:lpstr>
      <vt:lpstr>Mục tiêu</vt:lpstr>
      <vt:lpstr>Phần 1 Tổng quan các chức năng quản lý  Lập trình chức năng Nhân Viên </vt:lpstr>
      <vt:lpstr>PowerPoint Presentation</vt:lpstr>
      <vt:lpstr>Nhắc lại các lý thuyết chính trong bài online</vt:lpstr>
      <vt:lpstr>Nhắc lại các lý thuyết chính trong bài online</vt:lpstr>
      <vt:lpstr>Thảo luận</vt:lpstr>
      <vt:lpstr>Câu hỏi - sinh viên trả lời</vt:lpstr>
      <vt:lpstr>Câu hỏi - sinh viên trả lời</vt:lpstr>
      <vt:lpstr>Chuyên đề</vt:lpstr>
      <vt:lpstr>Chia nhóm thuyết trình</vt:lpstr>
      <vt:lpstr>Chuyên đề 1</vt:lpstr>
      <vt:lpstr>Chuyên đề 2</vt:lpstr>
      <vt:lpstr>Phần 2 Giải thích các method trong lâp trình nhân viên  </vt:lpstr>
      <vt:lpstr>PowerPoint Presentation</vt:lpstr>
      <vt:lpstr>Nhắc lại các lý thuyết chính trong bài online</vt:lpstr>
      <vt:lpstr>Thảo luận</vt:lpstr>
      <vt:lpstr>Câu hỏi - sinh viên trả lời</vt:lpstr>
      <vt:lpstr>Câu hỏi - sinh viên trả lời</vt:lpstr>
      <vt:lpstr>Chuyên đề</vt:lpstr>
      <vt:lpstr>Chia nhóm thuyết trình</vt:lpstr>
      <vt:lpstr>Chuyên đề 1</vt:lpstr>
      <vt:lpstr>Chuyên đề 2</vt:lpstr>
      <vt:lpstr>Nội dung bài online 6</vt:lpstr>
      <vt:lpstr>Tổng kết</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1670</cp:revision>
  <dcterms:created xsi:type="dcterms:W3CDTF">2013-04-23T08:05:33Z</dcterms:created>
  <dcterms:modified xsi:type="dcterms:W3CDTF">2023-12-08T03:18:34Z</dcterms:modified>
</cp:coreProperties>
</file>