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85" r:id="rId2"/>
    <p:sldMasterId id="2147483690" r:id="rId3"/>
    <p:sldMasterId id="2147483707" r:id="rId4"/>
    <p:sldMasterId id="2147483723" r:id="rId5"/>
  </p:sldMasterIdLst>
  <p:notesMasterIdLst>
    <p:notesMasterId r:id="rId33"/>
  </p:notesMasterIdLst>
  <p:sldIdLst>
    <p:sldId id="742" r:id="rId6"/>
    <p:sldId id="608" r:id="rId7"/>
    <p:sldId id="542" r:id="rId8"/>
    <p:sldId id="544" r:id="rId9"/>
    <p:sldId id="258" r:id="rId10"/>
    <p:sldId id="736" r:id="rId11"/>
    <p:sldId id="852" r:id="rId12"/>
    <p:sldId id="630" r:id="rId13"/>
    <p:sldId id="759" r:id="rId14"/>
    <p:sldId id="853" r:id="rId15"/>
    <p:sldId id="616" r:id="rId16"/>
    <p:sldId id="628" r:id="rId17"/>
    <p:sldId id="762" r:id="rId18"/>
    <p:sldId id="854" r:id="rId19"/>
    <p:sldId id="855" r:id="rId20"/>
    <p:sldId id="856" r:id="rId21"/>
    <p:sldId id="857" r:id="rId22"/>
    <p:sldId id="858" r:id="rId23"/>
    <p:sldId id="859" r:id="rId24"/>
    <p:sldId id="860" r:id="rId25"/>
    <p:sldId id="861" r:id="rId26"/>
    <p:sldId id="862" r:id="rId27"/>
    <p:sldId id="863" r:id="rId28"/>
    <p:sldId id="864" r:id="rId29"/>
    <p:sldId id="625" r:id="rId30"/>
    <p:sldId id="714" r:id="rId31"/>
    <p:sldId id="62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00"/>
    <a:srgbClr val="0000FF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2206" autoAdjust="0"/>
  </p:normalViewPr>
  <p:slideViewPr>
    <p:cSldViewPr>
      <p:cViewPr varScale="1">
        <p:scale>
          <a:sx n="78" d="100"/>
          <a:sy n="78" d="100"/>
        </p:scale>
        <p:origin x="43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1991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7267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4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420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33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58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76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88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30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jpeg"/><Relationship Id="rId4" Type="http://schemas.microsoft.com/office/2007/relationships/hdphoto" Target="../media/hdphoto4.wdp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5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9.jpeg"/><Relationship Id="rId4" Type="http://schemas.microsoft.com/office/2007/relationships/hdphoto" Target="../media/hdphoto4.wdp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829996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06173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422089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9834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4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98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658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113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000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13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6422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99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3663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22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8927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9895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536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30871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237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7628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0693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0185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8630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0157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959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543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729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1785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23330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72350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06210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2471685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90588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2932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310033"/>
      </p:ext>
    </p:extLst>
  </p:cSld>
  <p:clrMapOvr>
    <a:masterClrMapping/>
  </p:clrMapOvr>
  <p:transition spd="slow"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59513"/>
      </p:ext>
    </p:extLst>
  </p:cSld>
  <p:clrMapOvr>
    <a:masterClrMapping/>
  </p:clrMapOvr>
  <p:transition spd="slow"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1093927"/>
      </p:ext>
    </p:extLst>
  </p:cSld>
  <p:clrMapOvr>
    <a:masterClrMapping/>
  </p:clrMapOvr>
  <p:transition spd="slow"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49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812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43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0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4786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2.jpeg"/><Relationship Id="rId4" Type="http://schemas.microsoft.com/office/2007/relationships/hdphoto" Target="../media/hdphoto5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microsoft.com/office/2007/relationships/hdphoto" Target="../media/hdphoto6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notesSlide" Target="../notesSlides/notesSlide15.xml"/><Relationship Id="rId9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 Narrow" panose="020B0606020202030204" pitchFamily="34" charset="0"/>
              </a:rPr>
              <a:t>Conceive Design Implement Operate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5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Hãy điền vào ô trống</a:t>
            </a:r>
            <a:r>
              <a:rPr lang="en-US" dirty="0"/>
              <a:t> và giải thích vì </a:t>
            </a:r>
            <a:r>
              <a:rPr lang="en-US" dirty="0" err="1"/>
              <a:t>sao</a:t>
            </a:r>
            <a:r>
              <a:rPr lang="vi-VN" dirty="0"/>
              <a:t> để hoàn thiện lớp NguoiHocDAO</a:t>
            </a:r>
          </a:p>
          <a:p>
            <a:pPr marL="0" indent="0">
              <a:buNone/>
            </a:pPr>
            <a:r>
              <a:rPr lang="vi-VN" dirty="0"/>
              <a:t>public class NguoiHocDAO extends EduSysDAO&lt;[___], [___]&gt;{</a:t>
            </a:r>
            <a:endParaRPr lang="en-US" dirty="0"/>
          </a:p>
          <a:p>
            <a:pPr marL="0" indent="0">
              <a:buNone/>
            </a:pPr>
            <a:r>
              <a:rPr lang="vi-VN" dirty="0"/>
              <a:t>     ...</a:t>
            </a:r>
          </a:p>
          <a:p>
            <a:pPr marL="0" indent="0">
              <a:buNone/>
            </a:pPr>
            <a:r>
              <a:rPr lang="vi-V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783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vi-VN" dirty="0"/>
              <a:t>Thêm JFileChooser vào giao diện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Hiển thị hộp thoại chọn fileChooser để chọn 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191675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</a:t>
            </a:r>
            <a:r>
              <a:rPr lang="en-US"/>
              <a:t>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vi-VN" dirty="0"/>
              <a:t>Copy file vào thư mục logos để lưu trữ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Hiển thị hình ảnh trên form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/>
              <a:t>Hoàn thành chức năng quản lý người học</a:t>
            </a:r>
            <a:endParaRPr lang="vi-V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184996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771716" cy="1362075"/>
          </a:xfrm>
        </p:spPr>
        <p:txBody>
          <a:bodyPr>
            <a:normAutofit fontScale="90000"/>
          </a:bodyPr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Quản lý khóa học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0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975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1832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591800" cy="5562600"/>
          </a:xfrm>
        </p:spPr>
        <p:txBody>
          <a:bodyPr>
            <a:normAutofit/>
          </a:bodyPr>
          <a:lstStyle/>
          <a:p>
            <a:r>
              <a:rPr lang="en-US" dirty="0"/>
              <a:t>Phân tích Mô hình ứng dụng quản lý khóa học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DA42B9-BC05-D312-7C66-6FD43E48A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10416977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8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14397994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Hãy</a:t>
            </a:r>
            <a:r>
              <a:rPr lang="en-US" dirty="0"/>
              <a:t> điền vào ô trống để hoàn thiện lớp thực thể </a:t>
            </a:r>
            <a:r>
              <a:rPr lang="en-US" dirty="0" err="1"/>
              <a:t>KhoaHoc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8B802-B29B-2F00-3AFC-DC22C7480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828800"/>
            <a:ext cx="4705350" cy="430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0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Hãy điền vào ô trống</a:t>
            </a:r>
            <a:r>
              <a:rPr lang="en-US" dirty="0"/>
              <a:t> và giải thích vì </a:t>
            </a:r>
            <a:r>
              <a:rPr lang="en-US" dirty="0" err="1"/>
              <a:t>sao</a:t>
            </a:r>
            <a:r>
              <a:rPr lang="vi-VN" dirty="0"/>
              <a:t> để hoàn thiện câu lệnh sql update một KhoaHoc theo mã</a:t>
            </a:r>
          </a:p>
          <a:p>
            <a:pPr marL="0" indent="0">
              <a:buNone/>
            </a:pPr>
            <a:r>
              <a:rPr lang="vi-VN" dirty="0"/>
              <a:t>"UPDATE KhoaHoc [___] MaCD=?, HocPhi=?, ThoiLuong=?, NgayKG=?, GhiChu=?, MaNV=? WHERE [___]=?"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37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5207694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6963442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i="1" dirty="0">
                <a:solidFill>
                  <a:prstClr val="black"/>
                </a:solidFill>
              </a:rPr>
              <a:t>Hoàn thành chức năng quản lý khóa học</a:t>
            </a:r>
            <a:endParaRPr lang="en-US" i="1" kern="1200" dirty="0">
              <a:solidFill>
                <a:prstClr val="black"/>
              </a:solidFill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384385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lang="en-US" i="1" dirty="0">
                <a:solidFill>
                  <a:prstClr val="black"/>
                </a:solidFill>
              </a:rPr>
              <a:t>Hoàn thành báo cáo mục 4.5.3</a:t>
            </a:r>
            <a:endParaRPr lang="en-US" i="1" kern="1200" dirty="0">
              <a:solidFill>
                <a:prstClr val="black"/>
              </a:solidFill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081365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33600" y="289719"/>
            <a:ext cx="9271686" cy="487362"/>
          </a:xfrm>
        </p:spPr>
        <p:txBody>
          <a:bodyPr/>
          <a:lstStyle/>
          <a:p>
            <a:r>
              <a:rPr lang="en-US" dirty="0"/>
              <a:t>Nội dung bài online 7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/>
              <a:t>Quản lý học viên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Báo cáo thống kê</a:t>
            </a:r>
          </a:p>
          <a:p>
            <a:pPr>
              <a:buFont typeface="Wingdings" pitchFamily="2" charset="2"/>
              <a:buChar char="þ"/>
            </a:pPr>
            <a:endParaRPr lang="vi-VN" dirty="0"/>
          </a:p>
          <a:p>
            <a:endParaRPr lang="en-US" dirty="0"/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E511407C-EB25-E1BE-EECB-17DC6E00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vi-VN" dirty="0"/>
              <a:t>Lập trình </a:t>
            </a:r>
            <a:r>
              <a:rPr lang="en-US" dirty="0"/>
              <a:t>quản lý chuyên đề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vi-VN" dirty="0"/>
              <a:t>Lập trình </a:t>
            </a:r>
            <a:r>
              <a:rPr lang="en-US" dirty="0"/>
              <a:t>quản lý người học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Lập trình </a:t>
            </a:r>
            <a:r>
              <a:rPr lang="en-US" dirty="0"/>
              <a:t>quản lý khóa học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Giới thiệu nội dung bài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0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vi-VN" dirty="0"/>
              <a:t>Lập trình </a:t>
            </a:r>
            <a:r>
              <a:rPr lang="en-US" dirty="0"/>
              <a:t>quản lý chuyên đề</a:t>
            </a:r>
            <a:endParaRPr lang="vi-VN" dirty="0"/>
          </a:p>
          <a:p>
            <a:pPr>
              <a:buFont typeface="Wingdings" pitchFamily="2" charset="2"/>
              <a:buChar char="þ"/>
            </a:pPr>
            <a:r>
              <a:rPr lang="vi-VN" dirty="0"/>
              <a:t>Lập trình </a:t>
            </a:r>
            <a:r>
              <a:rPr lang="en-US" dirty="0"/>
              <a:t>quản lý người học</a:t>
            </a:r>
          </a:p>
          <a:p>
            <a:pPr>
              <a:buFont typeface="Wingdings" pitchFamily="2" charset="2"/>
              <a:buChar char="þ"/>
            </a:pPr>
            <a:r>
              <a:rPr lang="vi-VN" dirty="0"/>
              <a:t>Lập trình </a:t>
            </a:r>
            <a:r>
              <a:rPr lang="en-US" dirty="0"/>
              <a:t>quản lý khóa học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Giới thiệu nội dung bài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Quản lý chuyên đề</a:t>
            </a:r>
            <a:br>
              <a:rPr lang="en-US" dirty="0"/>
            </a:br>
            <a:r>
              <a:rPr lang="en-US" dirty="0"/>
              <a:t>Quản lý người học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1070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591800" cy="5562600"/>
          </a:xfrm>
        </p:spPr>
        <p:txBody>
          <a:bodyPr>
            <a:normAutofit/>
          </a:bodyPr>
          <a:lstStyle/>
          <a:p>
            <a:r>
              <a:rPr lang="en-US" dirty="0"/>
              <a:t>Review Quản lý nhân viên</a:t>
            </a:r>
          </a:p>
          <a:p>
            <a:r>
              <a:rPr lang="en-US" dirty="0"/>
              <a:t>Phân tích Mô hình ứng dụng quản lý chuyên đề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757E2C-BFD9-8CC2-C5CF-5C0B5DA0C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5630"/>
            <a:ext cx="11004234" cy="46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0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0259420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591800" cy="5562600"/>
          </a:xfrm>
        </p:spPr>
        <p:txBody>
          <a:bodyPr>
            <a:normAutofit/>
          </a:bodyPr>
          <a:lstStyle/>
          <a:p>
            <a:r>
              <a:rPr lang="en-US" dirty="0"/>
              <a:t>Phân tích Mô hình ứng dụng quản lý người học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BA465353-BD15-7953-BE81-D8CB2EF5C687}"/>
              </a:ext>
            </a:extLst>
          </p:cNvPr>
          <p:cNvSpPr/>
          <p:nvPr/>
        </p:nvSpPr>
        <p:spPr>
          <a:xfrm>
            <a:off x="9511642" y="3245449"/>
            <a:ext cx="1447800" cy="993648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NguoiHoc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7201C2-2CA9-6D17-1524-7DF5E0E316A6}"/>
              </a:ext>
            </a:extLst>
          </p:cNvPr>
          <p:cNvSpPr/>
          <p:nvPr/>
        </p:nvSpPr>
        <p:spPr>
          <a:xfrm rot="16200000">
            <a:off x="7066921" y="3449886"/>
            <a:ext cx="261238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NguoiHocDAO</a:t>
            </a:r>
            <a:endParaRPr lang="en-US" sz="32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3BDCE-5B03-703E-1CCA-D96EF5468C01}"/>
              </a:ext>
            </a:extLst>
          </p:cNvPr>
          <p:cNvSpPr/>
          <p:nvPr/>
        </p:nvSpPr>
        <p:spPr>
          <a:xfrm rot="16200000">
            <a:off x="4624563" y="3449886"/>
            <a:ext cx="18991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Controller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D12229-736A-2EFE-240D-945E32CF5597}"/>
              </a:ext>
            </a:extLst>
          </p:cNvPr>
          <p:cNvCxnSpPr>
            <a:endCxn id="7" idx="0"/>
          </p:cNvCxnSpPr>
          <p:nvPr/>
        </p:nvCxnSpPr>
        <p:spPr>
          <a:xfrm>
            <a:off x="3241149" y="3742273"/>
            <a:ext cx="204058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9E5E62-71F4-B42B-630E-3D343048445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5866506" y="3742274"/>
            <a:ext cx="221421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F216BE-7F63-5D9D-2907-154489BBDCEA}"/>
              </a:ext>
            </a:extLst>
          </p:cNvPr>
          <p:cNvCxnSpPr>
            <a:stCxn id="6" idx="2"/>
            <a:endCxn id="5" idx="2"/>
          </p:cNvCxnSpPr>
          <p:nvPr/>
        </p:nvCxnSpPr>
        <p:spPr>
          <a:xfrm flipV="1">
            <a:off x="8665495" y="3742273"/>
            <a:ext cx="84614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8247FA-310C-6884-A9AC-BFBEA3D5C14F}"/>
              </a:ext>
            </a:extLst>
          </p:cNvPr>
          <p:cNvSpPr txBox="1"/>
          <p:nvPr/>
        </p:nvSpPr>
        <p:spPr>
          <a:xfrm>
            <a:off x="8749642" y="3307502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BAF4C-5A23-6365-E5C7-ED339AF44D20}"/>
              </a:ext>
            </a:extLst>
          </p:cNvPr>
          <p:cNvSpPr txBox="1"/>
          <p:nvPr/>
        </p:nvSpPr>
        <p:spPr>
          <a:xfrm>
            <a:off x="6311242" y="3307502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NguoiHoc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9FAEB5-733E-2D8C-4703-2403B8D3E461}"/>
              </a:ext>
            </a:extLst>
          </p:cNvPr>
          <p:cNvSpPr txBox="1"/>
          <p:nvPr/>
        </p:nvSpPr>
        <p:spPr>
          <a:xfrm>
            <a:off x="3491810" y="3307502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NguoiHoc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D55B5F-4DBE-2700-1F5D-66128BB54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1746"/>
            <a:ext cx="3269442" cy="2901054"/>
          </a:xfrm>
          <a:prstGeom prst="rect">
            <a:avLst/>
          </a:prstGeom>
        </p:spPr>
      </p:pic>
      <p:sp>
        <p:nvSpPr>
          <p:cNvPr id="15" name="Heart 14">
            <a:extLst>
              <a:ext uri="{FF2B5EF4-FFF2-40B4-BE49-F238E27FC236}">
                <a16:creationId xmlns:a16="http://schemas.microsoft.com/office/drawing/2014/main" id="{3D386F43-77B2-BED2-DCB7-CEF138A95E10}"/>
              </a:ext>
            </a:extLst>
          </p:cNvPr>
          <p:cNvSpPr/>
          <p:nvPr/>
        </p:nvSpPr>
        <p:spPr>
          <a:xfrm>
            <a:off x="2234942" y="2946104"/>
            <a:ext cx="266300" cy="286006"/>
          </a:xfrm>
          <a:prstGeom prst="hear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748103-E727-BB0B-6679-6216F2BB2EFE}"/>
              </a:ext>
            </a:extLst>
          </p:cNvPr>
          <p:cNvCxnSpPr>
            <a:endCxn id="7" idx="1"/>
          </p:cNvCxnSpPr>
          <p:nvPr/>
        </p:nvCxnSpPr>
        <p:spPr>
          <a:xfrm flipV="1">
            <a:off x="5574118" y="4691829"/>
            <a:ext cx="1" cy="1521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1E1521-CBB6-DDCF-C2D2-F382F4F77956}"/>
              </a:ext>
            </a:extLst>
          </p:cNvPr>
          <p:cNvCxnSpPr>
            <a:endCxn id="6" idx="1"/>
          </p:cNvCxnSpPr>
          <p:nvPr/>
        </p:nvCxnSpPr>
        <p:spPr>
          <a:xfrm flipV="1">
            <a:off x="8373110" y="5048465"/>
            <a:ext cx="3" cy="1164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3D56F3-0246-22E6-5FD5-89ECB5D7C993}"/>
              </a:ext>
            </a:extLst>
          </p:cNvPr>
          <p:cNvSpPr txBox="1"/>
          <p:nvPr/>
        </p:nvSpPr>
        <p:spPr>
          <a:xfrm>
            <a:off x="4844427" y="6260618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timKiem</a:t>
            </a:r>
            <a:r>
              <a:rPr lang="en-US" sz="24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B791A-CA06-B314-69E1-CE2F6BA93BA4}"/>
              </a:ext>
            </a:extLst>
          </p:cNvPr>
          <p:cNvSpPr txBox="1"/>
          <p:nvPr/>
        </p:nvSpPr>
        <p:spPr>
          <a:xfrm>
            <a:off x="7094554" y="6260618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</a:rPr>
              <a:t>selectByKeyword</a:t>
            </a:r>
            <a:r>
              <a:rPr lang="en-US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2144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Hãy điền vào ô trống</a:t>
            </a:r>
            <a:r>
              <a:rPr lang="en-US" dirty="0"/>
              <a:t> và giải thích vì </a:t>
            </a:r>
            <a:r>
              <a:rPr lang="en-US" dirty="0" err="1"/>
              <a:t>sao</a:t>
            </a:r>
            <a:r>
              <a:rPr lang="vi-VN" dirty="0"/>
              <a:t> để hoàn thiện câu lệnh sql insert một chuyên đề vào CSDL</a:t>
            </a:r>
          </a:p>
          <a:p>
            <a:pPr marL="0" indent="0">
              <a:buNone/>
            </a:pPr>
            <a:r>
              <a:rPr lang="vi-VN" dirty="0"/>
              <a:t>"INSERT INTO ChuyenDe (MaCD, TenCD, [___], ThoiLuong, [___], MoTa) VALUES (?, ?, ?, ?, ?, ?)"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2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12862</TotalTime>
  <Words>528</Words>
  <Application>Microsoft Office PowerPoint</Application>
  <PresentationFormat>Widescreen</PresentationFormat>
  <Paragraphs>104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42" baseType="lpstr">
      <vt:lpstr>Arial</vt:lpstr>
      <vt:lpstr>Arial Narrow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Wingdings</vt:lpstr>
      <vt:lpstr>Custom Design</vt:lpstr>
      <vt:lpstr>1_Custom Design</vt:lpstr>
      <vt:lpstr>2_Custom Design</vt:lpstr>
      <vt:lpstr>3_Custom Design</vt:lpstr>
      <vt:lpstr>5_Custom Design</vt:lpstr>
      <vt:lpstr>Lập trình các chức năng quản lý</vt:lpstr>
      <vt:lpstr>PowerPoint Presentation</vt:lpstr>
      <vt:lpstr>Mục tiêu</vt:lpstr>
      <vt:lpstr>Phần 1 Quản lý chuyên đề Quản lý người học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Quản lý khóa học  </vt:lpstr>
      <vt:lpstr>PowerPoint Presentation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Nội dung bài online 7</vt:lpstr>
      <vt:lpstr>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1682</cp:revision>
  <dcterms:created xsi:type="dcterms:W3CDTF">2013-04-23T08:05:33Z</dcterms:created>
  <dcterms:modified xsi:type="dcterms:W3CDTF">2023-12-06T08:27:28Z</dcterms:modified>
</cp:coreProperties>
</file>