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Source Code Pr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jFJG6ZE1SYZ+o5lhhO2lyogUD5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09bd4cfe4a_0_4"/>
          <p:cNvSpPr/>
          <p:nvPr/>
        </p:nvSpPr>
        <p:spPr>
          <a:xfrm rot="10800000">
            <a:off x="4226100" y="3911300"/>
            <a:ext cx="691800" cy="518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309bd4cfe4a_0_4"/>
          <p:cNvSpPr/>
          <p:nvPr/>
        </p:nvSpPr>
        <p:spPr>
          <a:xfrm>
            <a:off x="-25" y="0"/>
            <a:ext cx="9144000" cy="416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309bd4cfe4a_0_4"/>
          <p:cNvSpPr txBox="1"/>
          <p:nvPr>
            <p:ph type="ctrTitle"/>
          </p:nvPr>
        </p:nvSpPr>
        <p:spPr>
          <a:xfrm>
            <a:off x="411175" y="859067"/>
            <a:ext cx="8282400" cy="28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g309bd4cfe4a_0_4"/>
          <p:cNvSpPr txBox="1"/>
          <p:nvPr>
            <p:ph idx="1" type="subTitle"/>
          </p:nvPr>
        </p:nvSpPr>
        <p:spPr>
          <a:xfrm>
            <a:off x="411175" y="4531000"/>
            <a:ext cx="8282400" cy="16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g309bd4cfe4a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g309bd4cfe4a_0_46"/>
          <p:cNvCxnSpPr/>
          <p:nvPr/>
        </p:nvCxnSpPr>
        <p:spPr>
          <a:xfrm>
            <a:off x="413275" y="3984367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g309bd4cfe4a_0_46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g309bd4cfe4a_0_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g309bd4cfe4a_0_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9bd4cfe4a_0_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9bd4cfe4a_0_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g309bd4cfe4a_0_5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g309bd4cfe4a_0_5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309bd4cfe4a_0_5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309bd4cfe4a_0_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309bd4cfe4a_0_10"/>
          <p:cNvSpPr/>
          <p:nvPr/>
        </p:nvSpPr>
        <p:spPr>
          <a:xfrm>
            <a:off x="0" y="2089800"/>
            <a:ext cx="9144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g309bd4cfe4a_0_10"/>
          <p:cNvSpPr txBox="1"/>
          <p:nvPr>
            <p:ph type="title"/>
          </p:nvPr>
        </p:nvSpPr>
        <p:spPr>
          <a:xfrm>
            <a:off x="430800" y="2519600"/>
            <a:ext cx="8282400" cy="20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309bd4cfe4a_0_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g309bd4cfe4a_0_14"/>
          <p:cNvCxnSpPr/>
          <p:nvPr/>
        </p:nvCxnSpPr>
        <p:spPr>
          <a:xfrm>
            <a:off x="429200" y="1700769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g309bd4cfe4a_0_14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g309bd4cfe4a_0_14"/>
          <p:cNvSpPr txBox="1"/>
          <p:nvPr>
            <p:ph idx="1" type="body"/>
          </p:nvPr>
        </p:nvSpPr>
        <p:spPr>
          <a:xfrm>
            <a:off x="311700" y="1958433"/>
            <a:ext cx="8520600" cy="4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309bd4cfe4a_0_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g309bd4cfe4a_0_19"/>
          <p:cNvCxnSpPr/>
          <p:nvPr/>
        </p:nvCxnSpPr>
        <p:spPr>
          <a:xfrm>
            <a:off x="429200" y="1700769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g309bd4cfe4a_0_19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g309bd4cfe4a_0_19"/>
          <p:cNvSpPr txBox="1"/>
          <p:nvPr>
            <p:ph idx="1" type="body"/>
          </p:nvPr>
        </p:nvSpPr>
        <p:spPr>
          <a:xfrm>
            <a:off x="311700" y="1958433"/>
            <a:ext cx="3999900" cy="4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309bd4cfe4a_0_19"/>
          <p:cNvSpPr txBox="1"/>
          <p:nvPr>
            <p:ph idx="2" type="body"/>
          </p:nvPr>
        </p:nvSpPr>
        <p:spPr>
          <a:xfrm>
            <a:off x="4832400" y="1958433"/>
            <a:ext cx="3999900" cy="4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309bd4cfe4a_0_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09bd4cfe4a_0_25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g309bd4cfe4a_0_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g309bd4cfe4a_0_28"/>
          <p:cNvCxnSpPr/>
          <p:nvPr/>
        </p:nvCxnSpPr>
        <p:spPr>
          <a:xfrm>
            <a:off x="418675" y="1943716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g309bd4cfe4a_0_28"/>
          <p:cNvSpPr txBox="1"/>
          <p:nvPr>
            <p:ph type="title"/>
          </p:nvPr>
        </p:nvSpPr>
        <p:spPr>
          <a:xfrm>
            <a:off x="311700" y="8424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g309bd4cfe4a_0_28"/>
          <p:cNvSpPr txBox="1"/>
          <p:nvPr>
            <p:ph idx="1" type="body"/>
          </p:nvPr>
        </p:nvSpPr>
        <p:spPr>
          <a:xfrm>
            <a:off x="311700" y="2157605"/>
            <a:ext cx="2808000" cy="3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g309bd4cfe4a_0_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09bd4cfe4a_0_33"/>
          <p:cNvSpPr txBox="1"/>
          <p:nvPr>
            <p:ph type="title"/>
          </p:nvPr>
        </p:nvSpPr>
        <p:spPr>
          <a:xfrm>
            <a:off x="490250" y="705200"/>
            <a:ext cx="5678100" cy="54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g309bd4cfe4a_0_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09bd4cfe4a_0_36"/>
          <p:cNvSpPr/>
          <p:nvPr/>
        </p:nvSpPr>
        <p:spPr>
          <a:xfrm>
            <a:off x="4572000" y="233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g309bd4cfe4a_0_36"/>
          <p:cNvCxnSpPr/>
          <p:nvPr/>
        </p:nvCxnSpPr>
        <p:spPr>
          <a:xfrm>
            <a:off x="5029675" y="59940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g309bd4cfe4a_0_36"/>
          <p:cNvSpPr txBox="1"/>
          <p:nvPr>
            <p:ph type="title"/>
          </p:nvPr>
        </p:nvSpPr>
        <p:spPr>
          <a:xfrm>
            <a:off x="265500" y="1438333"/>
            <a:ext cx="40452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309bd4cfe4a_0_36"/>
          <p:cNvSpPr txBox="1"/>
          <p:nvPr>
            <p:ph idx="1" type="subTitle"/>
          </p:nvPr>
        </p:nvSpPr>
        <p:spPr>
          <a:xfrm>
            <a:off x="265500" y="38952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309bd4cfe4a_0_3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309bd4cfe4a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09bd4cfe4a_0_43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g309bd4cfe4a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09bd4cfe4a_0_0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309bd4cfe4a_0_0"/>
          <p:cNvSpPr txBox="1"/>
          <p:nvPr>
            <p:ph idx="1" type="body"/>
          </p:nvPr>
        </p:nvSpPr>
        <p:spPr>
          <a:xfrm>
            <a:off x="311700" y="1958433"/>
            <a:ext cx="85206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309bd4cfe4a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411175" y="859067"/>
            <a:ext cx="82824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Using OSINT as a "Poor Man's CRM"</a:t>
            </a:r>
            <a:endParaRPr/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411175" y="4531000"/>
            <a:ext cx="8282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400"/>
              <a:t>Enhancing Your CRM Skillset with Open Source Intelligence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Conclusion: OSINT as a Strategic CRM Asset</a:t>
            </a:r>
            <a:endParaRPr/>
          </a:p>
        </p:txBody>
      </p:sp>
      <p:sp>
        <p:nvSpPr>
          <p:cNvPr id="131" name="Google Shape;13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Conclusion: OSINT as a Strategic CRM Asset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Enhancing CRM with OSINT: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Enrich your CRM with open-source insights.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Key Takeaway: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OSINT offers a strategic, cost-effective way to enrich CRM insights.</a:t>
            </a:r>
            <a:endParaRPr/>
          </a:p>
        </p:txBody>
      </p:sp>
      <p:sp>
        <p:nvSpPr>
          <p:cNvPr id="132" name="Google Shape;132;p10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Conclusion: OSINT as a Strategic CRM Asset | Page 10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Thank You!</a:t>
            </a:r>
            <a:endParaRPr/>
          </a:p>
        </p:txBody>
      </p:sp>
      <p:sp>
        <p:nvSpPr>
          <p:cNvPr id="138" name="Google Shape;138;p11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or Discussions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Introduction to OSINT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Introduction to OSINT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What is OSINT?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Open Source Intelligence involves collecting and analyzing publicly available information.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Sources of OSINT: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Internet, Public Records, Academic Sources, News and Media.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Applications in CRM: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Enhances market trends understanding and enriches CRM knowledge.</a:t>
            </a:r>
            <a:endParaRPr/>
          </a:p>
        </p:txBody>
      </p:sp>
      <p:sp>
        <p:nvSpPr>
          <p:cNvPr id="76" name="Google Shape;76;p2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OSINT | Page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Basics of OSINT: Advanced Google Search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Basics of OSINT: Advanced Google Search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Using Advanced Search Operators: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" ": Search for an exact word or phrase.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site:: Search within a specific website.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filetype:: Search for specific file types.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Key Takeaway: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Mastery of search operators enhances research capabilities.</a:t>
            </a:r>
            <a:endParaRPr/>
          </a:p>
        </p:txBody>
      </p:sp>
      <p:sp>
        <p:nvSpPr>
          <p:cNvPr id="83" name="Google Shape;83;p3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 of OSINT: Advanced Google Search | Page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Organizing OSINT Data</a:t>
            </a:r>
            <a:endParaRPr/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Organizing OSINT Data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Tools for Data Management: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KeepNote, CherryTree, Joplin, Notion, OneNote, Greenshot.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Key Takeaway: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Proper organization of gathered data is crucial for successful OSINT.</a:t>
            </a:r>
            <a:endParaRPr/>
          </a:p>
        </p:txBody>
      </p:sp>
      <p:sp>
        <p:nvSpPr>
          <p:cNvPr id="90" name="Google Shape;90;p4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Organizing OSINT Data | Page 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Creating a Sock Puppet for OSINT</a:t>
            </a:r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Creating a Sock Puppet for OSINT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Steps: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Generate Fake Personal Information.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Create a Profile Picture using AI-generated faces.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Set up temporary email and phone numbers.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Key Takeaway: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Ethical guidelines must be followed when using fake identities.</a:t>
            </a:r>
            <a:endParaRPr/>
          </a:p>
        </p:txBody>
      </p:sp>
      <p:sp>
        <p:nvSpPr>
          <p:cNvPr id="97" name="Google Shape;97;p5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Sock Puppet for OSINT | Page 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Advanced Techniques: Reverse Image Search and Metadata</a:t>
            </a:r>
            <a:endParaRPr/>
          </a:p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Advanced Techniques: Reverse Image Search and Metadata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Techniques: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Reverse Image Search using profile pictures.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Extract metadata using Exif tools.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Key Takeaway: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These techniques reveal hidden information aiding CRM efforts.</a:t>
            </a:r>
            <a:endParaRPr/>
          </a:p>
        </p:txBody>
      </p:sp>
      <p:sp>
        <p:nvSpPr>
          <p:cNvPr id="104" name="Google Shape;104;p6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Techniques: Reverse Image Search and Metadata | Page 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Tools for Gathering and Verifying Information</a:t>
            </a:r>
            <a:endParaRPr/>
          </a:p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Tools for Gathering and Verifying Information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Verification Tools: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Hunter.io, Phonebook.cz, Clearbit Connect.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Key Takeaway: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Verification tools help validate information gathered.</a:t>
            </a:r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for Gathering and Verifying Information | Page 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Finding People and Contact Information</a:t>
            </a:r>
            <a:endParaRPr/>
          </a:p>
        </p:txBody>
      </p:sp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Finding People and Contact Information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General Tools: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Webmii, Epieos, WhitePages.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Social Media: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Use advanced search techniques on LinkedIn and Twitter.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Key Takeaway: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OSINT can uncover contact information essential for CRM.</a:t>
            </a:r>
            <a:endParaRPr/>
          </a:p>
        </p:txBody>
      </p:sp>
      <p:sp>
        <p:nvSpPr>
          <p:cNvPr id="118" name="Google Shape;118;p8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People and Contact Information | Page 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/>
              <a:t>Analyzing Social Media for CRM</a:t>
            </a:r>
            <a:endParaRPr/>
          </a:p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Analyzing Social Media for CRM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Techniques: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Use advanced search on social media.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Tools: Tweet Binder, Twitonomy.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Key Takeaway: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Social media is a rich source for CRM insights.</a:t>
            </a:r>
            <a:endParaRPr/>
          </a:p>
        </p:txBody>
      </p:sp>
      <p:sp>
        <p:nvSpPr>
          <p:cNvPr id="125" name="Google Shape;125;p9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Analyzing Social Media for CRM | Page 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