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9144000"/>
  <p:notesSz cx="6858000" cy="9144000"/>
  <p:embeddedFontLst>
    <p:embeddedFont>
      <p:font typeface="Source Code Pro"/>
      <p:regular r:id="rId17"/>
      <p:bold r:id="rId18"/>
      <p:italic r:id="rId19"/>
      <p:boldItalic r:id="rId20"/>
    </p:embeddedFont>
    <p:embeddedFont>
      <p:font typeface="Oswald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23" roundtripDataSignature="AMtx7mi7vGccx8zJ03yVvS6pHI6CI4X4/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CodePro-boldItalic.fntdata"/><Relationship Id="rId11" Type="http://schemas.openxmlformats.org/officeDocument/2006/relationships/slide" Target="slides/slide6.xml"/><Relationship Id="rId22" Type="http://schemas.openxmlformats.org/officeDocument/2006/relationships/font" Target="fonts/Oswald-bold.fntdata"/><Relationship Id="rId10" Type="http://schemas.openxmlformats.org/officeDocument/2006/relationships/slide" Target="slides/slide5.xml"/><Relationship Id="rId21" Type="http://schemas.openxmlformats.org/officeDocument/2006/relationships/font" Target="fonts/Oswald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SourceCodePr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SourceCodePro-italic.fntdata"/><Relationship Id="rId6" Type="http://schemas.openxmlformats.org/officeDocument/2006/relationships/slide" Target="slides/slide1.xml"/><Relationship Id="rId18" Type="http://schemas.openxmlformats.org/officeDocument/2006/relationships/font" Target="fonts/SourceCodePr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309bbef3628_0_4"/>
          <p:cNvSpPr/>
          <p:nvPr/>
        </p:nvSpPr>
        <p:spPr>
          <a:xfrm rot="10800000">
            <a:off x="4226100" y="3911300"/>
            <a:ext cx="691800" cy="5181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g309bbef3628_0_4"/>
          <p:cNvSpPr/>
          <p:nvPr/>
        </p:nvSpPr>
        <p:spPr>
          <a:xfrm>
            <a:off x="-25" y="0"/>
            <a:ext cx="9144000" cy="4165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g309bbef3628_0_4"/>
          <p:cNvSpPr txBox="1"/>
          <p:nvPr>
            <p:ph type="ctrTitle"/>
          </p:nvPr>
        </p:nvSpPr>
        <p:spPr>
          <a:xfrm>
            <a:off x="411175" y="859067"/>
            <a:ext cx="8282400" cy="281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g309bbef3628_0_4"/>
          <p:cNvSpPr txBox="1"/>
          <p:nvPr>
            <p:ph idx="1" type="subTitle"/>
          </p:nvPr>
        </p:nvSpPr>
        <p:spPr>
          <a:xfrm>
            <a:off x="411175" y="4531000"/>
            <a:ext cx="8282400" cy="168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g309bbef3628_0_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g309bbef3628_0_46"/>
          <p:cNvCxnSpPr/>
          <p:nvPr/>
        </p:nvCxnSpPr>
        <p:spPr>
          <a:xfrm>
            <a:off x="413275" y="3984367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g309bbef3628_0_46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g309bbef3628_0_46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g309bbef3628_0_4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09bbef3628_0_5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09bbef3628_0_5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0" name="Google Shape;60;g309bbef3628_0_53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61" name="Google Shape;61;g309bbef3628_0_5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g309bbef3628_0_5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g309bbef3628_0_5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309bbef3628_0_10"/>
          <p:cNvSpPr/>
          <p:nvPr/>
        </p:nvSpPr>
        <p:spPr>
          <a:xfrm>
            <a:off x="0" y="2089800"/>
            <a:ext cx="9144000" cy="267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g309bbef3628_0_10"/>
          <p:cNvSpPr txBox="1"/>
          <p:nvPr>
            <p:ph type="title"/>
          </p:nvPr>
        </p:nvSpPr>
        <p:spPr>
          <a:xfrm>
            <a:off x="430800" y="2519600"/>
            <a:ext cx="8282400" cy="202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g309bbef3628_0_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g309bbef3628_0_14"/>
          <p:cNvCxnSpPr/>
          <p:nvPr/>
        </p:nvCxnSpPr>
        <p:spPr>
          <a:xfrm>
            <a:off x="429200" y="1700769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g309bbef3628_0_14"/>
          <p:cNvSpPr txBox="1"/>
          <p:nvPr>
            <p:ph type="title"/>
          </p:nvPr>
        </p:nvSpPr>
        <p:spPr>
          <a:xfrm>
            <a:off x="311700" y="496667"/>
            <a:ext cx="8520600" cy="97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g309bbef3628_0_14"/>
          <p:cNvSpPr txBox="1"/>
          <p:nvPr>
            <p:ph idx="1" type="body"/>
          </p:nvPr>
        </p:nvSpPr>
        <p:spPr>
          <a:xfrm>
            <a:off x="311700" y="1958433"/>
            <a:ext cx="8520600" cy="41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g309bbef3628_0_1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g309bbef3628_0_19"/>
          <p:cNvCxnSpPr/>
          <p:nvPr/>
        </p:nvCxnSpPr>
        <p:spPr>
          <a:xfrm>
            <a:off x="429200" y="1700769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g309bbef3628_0_19"/>
          <p:cNvSpPr txBox="1"/>
          <p:nvPr>
            <p:ph type="title"/>
          </p:nvPr>
        </p:nvSpPr>
        <p:spPr>
          <a:xfrm>
            <a:off x="311700" y="496667"/>
            <a:ext cx="8520600" cy="97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g309bbef3628_0_19"/>
          <p:cNvSpPr txBox="1"/>
          <p:nvPr>
            <p:ph idx="1" type="body"/>
          </p:nvPr>
        </p:nvSpPr>
        <p:spPr>
          <a:xfrm>
            <a:off x="311700" y="1958433"/>
            <a:ext cx="3999900" cy="41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g309bbef3628_0_19"/>
          <p:cNvSpPr txBox="1"/>
          <p:nvPr>
            <p:ph idx="2" type="body"/>
          </p:nvPr>
        </p:nvSpPr>
        <p:spPr>
          <a:xfrm>
            <a:off x="4832400" y="1958433"/>
            <a:ext cx="3999900" cy="41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g309bbef3628_0_1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309bbef3628_0_25"/>
          <p:cNvSpPr txBox="1"/>
          <p:nvPr>
            <p:ph type="title"/>
          </p:nvPr>
        </p:nvSpPr>
        <p:spPr>
          <a:xfrm>
            <a:off x="311700" y="496667"/>
            <a:ext cx="8520600" cy="97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g309bbef3628_0_2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g309bbef3628_0_28"/>
          <p:cNvCxnSpPr/>
          <p:nvPr/>
        </p:nvCxnSpPr>
        <p:spPr>
          <a:xfrm>
            <a:off x="418675" y="1943716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g309bbef3628_0_28"/>
          <p:cNvSpPr txBox="1"/>
          <p:nvPr>
            <p:ph type="title"/>
          </p:nvPr>
        </p:nvSpPr>
        <p:spPr>
          <a:xfrm>
            <a:off x="311700" y="8424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g309bbef3628_0_28"/>
          <p:cNvSpPr txBox="1"/>
          <p:nvPr>
            <p:ph idx="1" type="body"/>
          </p:nvPr>
        </p:nvSpPr>
        <p:spPr>
          <a:xfrm>
            <a:off x="311700" y="2157605"/>
            <a:ext cx="2808000" cy="39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g309bbef3628_0_2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309bbef3628_0_33"/>
          <p:cNvSpPr txBox="1"/>
          <p:nvPr>
            <p:ph type="title"/>
          </p:nvPr>
        </p:nvSpPr>
        <p:spPr>
          <a:xfrm>
            <a:off x="490250" y="705200"/>
            <a:ext cx="5678100" cy="544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g309bbef3628_0_3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309bbef3628_0_36"/>
          <p:cNvSpPr/>
          <p:nvPr/>
        </p:nvSpPr>
        <p:spPr>
          <a:xfrm>
            <a:off x="4572000" y="233"/>
            <a:ext cx="457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g309bbef3628_0_36"/>
          <p:cNvCxnSpPr/>
          <p:nvPr/>
        </p:nvCxnSpPr>
        <p:spPr>
          <a:xfrm>
            <a:off x="5029675" y="59940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g309bbef3628_0_36"/>
          <p:cNvSpPr txBox="1"/>
          <p:nvPr>
            <p:ph type="title"/>
          </p:nvPr>
        </p:nvSpPr>
        <p:spPr>
          <a:xfrm>
            <a:off x="265500" y="1438333"/>
            <a:ext cx="4045200" cy="238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g309bbef3628_0_36"/>
          <p:cNvSpPr txBox="1"/>
          <p:nvPr>
            <p:ph idx="1" type="subTitle"/>
          </p:nvPr>
        </p:nvSpPr>
        <p:spPr>
          <a:xfrm>
            <a:off x="265500" y="3895201"/>
            <a:ext cx="4045200" cy="17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g309bbef3628_0_36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g309bbef3628_0_3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309bbef3628_0_43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g309bbef3628_0_4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309bbef3628_0_0"/>
          <p:cNvSpPr txBox="1"/>
          <p:nvPr>
            <p:ph type="title"/>
          </p:nvPr>
        </p:nvSpPr>
        <p:spPr>
          <a:xfrm>
            <a:off x="311700" y="496667"/>
            <a:ext cx="8520600" cy="978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g309bbef3628_0_0"/>
          <p:cNvSpPr txBox="1"/>
          <p:nvPr>
            <p:ph idx="1" type="body"/>
          </p:nvPr>
        </p:nvSpPr>
        <p:spPr>
          <a:xfrm>
            <a:off x="311700" y="1958433"/>
            <a:ext cx="8520600" cy="41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g309bbef3628_0_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"/>
          <p:cNvSpPr txBox="1"/>
          <p:nvPr>
            <p:ph type="ctrTitle"/>
          </p:nvPr>
        </p:nvSpPr>
        <p:spPr>
          <a:xfrm>
            <a:off x="411175" y="859067"/>
            <a:ext cx="8282400" cy="281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en-US" sz="4000"/>
              <a:t>Utiliser l'OSINT comme un "CRM du pauvre"</a:t>
            </a:r>
            <a:endParaRPr/>
          </a:p>
        </p:txBody>
      </p:sp>
      <p:sp>
        <p:nvSpPr>
          <p:cNvPr id="69" name="Google Shape;69;p1"/>
          <p:cNvSpPr txBox="1"/>
          <p:nvPr>
            <p:ph idx="1" type="subTitle"/>
          </p:nvPr>
        </p:nvSpPr>
        <p:spPr>
          <a:xfrm>
            <a:off x="411175" y="4531000"/>
            <a:ext cx="8282400" cy="16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rPr lang="en-US" sz="2400"/>
              <a:t>Améliorer vos compétences CRM avec l'intelligence open source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</a:pPr>
            <a:r>
              <a:rPr b="1" lang="en-US" sz="2200"/>
              <a:t>Conclusion : L'OSINT comme atout stratégique pour le CRM</a:t>
            </a:r>
            <a:endParaRPr/>
          </a:p>
        </p:txBody>
      </p:sp>
      <p:sp>
        <p:nvSpPr>
          <p:cNvPr id="131" name="Google Shape;131;p1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/>
              <a:t>Conclusion : L'OSINT comme atout stratégique pour le CRM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/>
              <a:t>Améliorer le CRM avec l'OSINT :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/>
              <a:t>- Enrichissez votre CRM avec des informations provenant de sources ouvertes.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/>
              <a:t>Point clé :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1200"/>
              </a:spcAft>
              <a:buClr>
                <a:schemeClr val="dk1"/>
              </a:buClr>
              <a:buSzPts val="1600"/>
              <a:buChar char="●"/>
            </a:pPr>
            <a:r>
              <a:rPr lang="en-US" sz="1600"/>
              <a:t>- L'OSINT offre un moyen stratégique et rentable d'enrichir les informations CRM.</a:t>
            </a:r>
            <a:endParaRPr/>
          </a:p>
        </p:txBody>
      </p:sp>
      <p:sp>
        <p:nvSpPr>
          <p:cNvPr id="132" name="Google Shape;132;p10"/>
          <p:cNvSpPr txBox="1"/>
          <p:nvPr/>
        </p:nvSpPr>
        <p:spPr>
          <a:xfrm>
            <a:off x="457200" y="621792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Conclusion : L'OSINT comme atout stratégique pour le CRM | Page 10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1"/>
          <p:cNvSpPr txBox="1"/>
          <p:nvPr>
            <p:ph type="title"/>
          </p:nvPr>
        </p:nvSpPr>
        <p:spPr>
          <a:xfrm>
            <a:off x="311700" y="496667"/>
            <a:ext cx="8520600" cy="97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1" lang="en-US" sz="3200"/>
              <a:t>Merci !</a:t>
            </a:r>
            <a:endParaRPr/>
          </a:p>
        </p:txBody>
      </p:sp>
      <p:sp>
        <p:nvSpPr>
          <p:cNvPr id="138" name="Google Shape;138;p11"/>
          <p:cNvSpPr txBox="1"/>
          <p:nvPr/>
        </p:nvSpPr>
        <p:spPr>
          <a:xfrm>
            <a:off x="914400" y="2743200"/>
            <a:ext cx="73152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Questions ou Discussions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</a:pPr>
            <a:r>
              <a:rPr b="1" lang="en-US" sz="2200"/>
              <a:t>Introduction à l'OSINT</a:t>
            </a:r>
            <a:endParaRPr/>
          </a:p>
        </p:txBody>
      </p:sp>
      <p:sp>
        <p:nvSpPr>
          <p:cNvPr id="75" name="Google Shape;75;p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/>
              <a:t>Introduction à l'OSINT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/>
              <a:t>Qu'est-ce que l'OSINT ?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/>
              <a:t>- L'intelligence open source consiste à collecter et analyser des informations publiquement accessibles.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/>
              <a:t>Sources de l'OSINT :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/>
              <a:t>- Internet, registres publics, sources académiques, actualités et médias.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/>
              <a:t>Applications dans le CRM :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1200"/>
              </a:spcAft>
              <a:buClr>
                <a:schemeClr val="dk1"/>
              </a:buClr>
              <a:buSzPts val="1600"/>
              <a:buChar char="●"/>
            </a:pPr>
            <a:r>
              <a:rPr lang="en-US" sz="1600"/>
              <a:t>- Améliore la compréhension des tendances du marché et enrichit les connaissances CRM.</a:t>
            </a:r>
            <a:endParaRPr/>
          </a:p>
        </p:txBody>
      </p:sp>
      <p:sp>
        <p:nvSpPr>
          <p:cNvPr id="76" name="Google Shape;76;p2"/>
          <p:cNvSpPr txBox="1"/>
          <p:nvPr/>
        </p:nvSpPr>
        <p:spPr>
          <a:xfrm>
            <a:off x="457200" y="621792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Introduction à l'OSINT | Page 2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</a:pPr>
            <a:r>
              <a:rPr b="1" lang="en-US" sz="2200"/>
              <a:t>Les bases de l'OSINT : Recherche Google avancée</a:t>
            </a:r>
            <a:endParaRPr/>
          </a:p>
        </p:txBody>
      </p:sp>
      <p:sp>
        <p:nvSpPr>
          <p:cNvPr id="82" name="Google Shape;82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/>
              <a:t>Les bases de l'OSINT : Recherche Google avancée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/>
              <a:t>Utilisation des opérateurs de recherche avancée :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/>
              <a:t>- " ": Recherche d'un mot ou d'une phrase exacte.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/>
              <a:t>- site:: Rechercher sur un site web spécifique.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/>
              <a:t>- filetype:: Rechercher des types de fichiers spécifiques.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/>
              <a:t>Point clé :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1200"/>
              </a:spcAft>
              <a:buClr>
                <a:schemeClr val="dk1"/>
              </a:buClr>
              <a:buSzPts val="1600"/>
              <a:buChar char="●"/>
            </a:pPr>
            <a:r>
              <a:rPr lang="en-US" sz="1600"/>
              <a:t>- La maîtrise des opérateurs de recherche améliore les capacités de recherche.</a:t>
            </a:r>
            <a:endParaRPr/>
          </a:p>
        </p:txBody>
      </p:sp>
      <p:sp>
        <p:nvSpPr>
          <p:cNvPr id="83" name="Google Shape;83;p3"/>
          <p:cNvSpPr txBox="1"/>
          <p:nvPr/>
        </p:nvSpPr>
        <p:spPr>
          <a:xfrm>
            <a:off x="457200" y="621792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 bases de l'OSINT : Recherche Google avancée | Page 3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</a:pPr>
            <a:r>
              <a:rPr b="1" lang="en-US" sz="2200"/>
              <a:t>Organiser les données OSINT</a:t>
            </a:r>
            <a:endParaRPr/>
          </a:p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/>
              <a:t>Organiser les données OSINT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/>
              <a:t>Outils pour la gestion des données :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/>
              <a:t>- KeepNote, CherryTree, Joplin, Notion, OneNote, Greenshot.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/>
              <a:t>Point clé :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1200"/>
              </a:spcAft>
              <a:buClr>
                <a:schemeClr val="dk1"/>
              </a:buClr>
              <a:buSzPts val="1600"/>
              <a:buChar char="●"/>
            </a:pPr>
            <a:r>
              <a:rPr lang="en-US" sz="1600"/>
              <a:t>- Une bonne organisation des données collectées est essentielle pour un OSINT réussi.</a:t>
            </a:r>
            <a:endParaRPr/>
          </a:p>
        </p:txBody>
      </p:sp>
      <p:sp>
        <p:nvSpPr>
          <p:cNvPr id="90" name="Google Shape;90;p4"/>
          <p:cNvSpPr txBox="1"/>
          <p:nvPr/>
        </p:nvSpPr>
        <p:spPr>
          <a:xfrm>
            <a:off x="457200" y="621792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Organiser les données OSINT | Page 4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</a:pPr>
            <a:r>
              <a:rPr b="1" lang="en-US" sz="2200"/>
              <a:t>Créer une "Sock Puppet"</a:t>
            </a:r>
            <a:endParaRPr/>
          </a:p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/>
              <a:t>Créer un compte factice pour l'OSINT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/>
              <a:t>Étapes :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/>
              <a:t>- Générer des informations personnelles factices.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/>
              <a:t>- Créer une photo de profil à l'aide de visages générés par l'IA.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/>
              <a:t>- Configurer des e-mails et numéros de téléphone temporaires.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/>
              <a:t>Point clé :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1200"/>
              </a:spcAft>
              <a:buClr>
                <a:schemeClr val="dk1"/>
              </a:buClr>
              <a:buSzPts val="1600"/>
              <a:buChar char="●"/>
            </a:pPr>
            <a:r>
              <a:rPr lang="en-US" sz="1600"/>
              <a:t>- Les directives éthiques doivent être suivies lors de l'utilisation de fausses identités.</a:t>
            </a:r>
            <a:endParaRPr/>
          </a:p>
        </p:txBody>
      </p:sp>
      <p:sp>
        <p:nvSpPr>
          <p:cNvPr id="97" name="Google Shape;97;p5"/>
          <p:cNvSpPr txBox="1"/>
          <p:nvPr/>
        </p:nvSpPr>
        <p:spPr>
          <a:xfrm>
            <a:off x="457200" y="621792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Créer une "Sock Puppet" | Page 5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</a:pPr>
            <a:r>
              <a:rPr b="1" lang="en-US" sz="2200"/>
              <a:t>Techniques avancées : Recherche d'image inversée et métadonnées</a:t>
            </a:r>
            <a:endParaRPr/>
          </a:p>
        </p:txBody>
      </p:sp>
      <p:sp>
        <p:nvSpPr>
          <p:cNvPr id="103" name="Google Shape;103;p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/>
              <a:t>Techniques avancées : Recherche d'image inversée et métadonnées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/>
              <a:t>Techniques :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/>
              <a:t>- Recherche d'image inversée en utilisant des photos de profil.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/>
              <a:t>- Extraire les métadonnées à l'aide d'outils Exif.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/>
              <a:t>Point clé :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1200"/>
              </a:spcAft>
              <a:buClr>
                <a:schemeClr val="dk1"/>
              </a:buClr>
              <a:buSzPts val="1600"/>
              <a:buChar char="●"/>
            </a:pPr>
            <a:r>
              <a:rPr lang="en-US" sz="1600"/>
              <a:t>- Ces techniques révèlent des informations cachées qui aident les efforts CRM.</a:t>
            </a:r>
            <a:endParaRPr/>
          </a:p>
        </p:txBody>
      </p:sp>
      <p:sp>
        <p:nvSpPr>
          <p:cNvPr id="104" name="Google Shape;104;p6"/>
          <p:cNvSpPr txBox="1"/>
          <p:nvPr/>
        </p:nvSpPr>
        <p:spPr>
          <a:xfrm>
            <a:off x="457200" y="621792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Techniques avancées : Recherche d'image inversée et métadonnées | Page 6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</a:pPr>
            <a:r>
              <a:rPr b="1" lang="en-US" sz="2200"/>
              <a:t>Outils pour la collecte et la vérification des informations</a:t>
            </a:r>
            <a:endParaRPr/>
          </a:p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/>
              <a:t>Outils pour la collecte et la vérification des informations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/>
              <a:t>Outils de vérification :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/>
              <a:t>- Hunter.io, Phonebook.cz, Clearbit Connect.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/>
              <a:t>Point clé :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1200"/>
              </a:spcAft>
              <a:buClr>
                <a:schemeClr val="dk1"/>
              </a:buClr>
              <a:buSzPts val="1600"/>
              <a:buChar char="●"/>
            </a:pPr>
            <a:r>
              <a:rPr lang="en-US" sz="1600"/>
              <a:t>- Les outils de vérification aident à valider les informations recueillies.</a:t>
            </a:r>
            <a:endParaRPr/>
          </a:p>
        </p:txBody>
      </p:sp>
      <p:sp>
        <p:nvSpPr>
          <p:cNvPr id="111" name="Google Shape;111;p7"/>
          <p:cNvSpPr txBox="1"/>
          <p:nvPr/>
        </p:nvSpPr>
        <p:spPr>
          <a:xfrm>
            <a:off x="457200" y="621792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Outils pour la collecte et la vérification des informations | Page 7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</a:pPr>
            <a:r>
              <a:rPr b="1" lang="en-US" sz="2200"/>
              <a:t>Trouver des personnes et des informations de contact</a:t>
            </a:r>
            <a:endParaRPr/>
          </a:p>
        </p:txBody>
      </p:sp>
      <p:sp>
        <p:nvSpPr>
          <p:cNvPr id="117" name="Google Shape;117;p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/>
              <a:t>Trouver des personnes et des informations de contact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/>
              <a:t>Outils généraux :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/>
              <a:t>- Webmii, Epieos, Pages Blanches.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/>
              <a:t>Réseaux sociaux :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/>
              <a:t>- Utiliser des techniques de recherche avancée sur LinkedIn et Twitter.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/>
              <a:t>Point clé :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1200"/>
              </a:spcAft>
              <a:buClr>
                <a:schemeClr val="dk1"/>
              </a:buClr>
              <a:buSzPts val="1600"/>
              <a:buChar char="●"/>
            </a:pPr>
            <a:r>
              <a:rPr lang="en-US" sz="1600"/>
              <a:t>- L'OSINT peut révéler des informations de contact essentielles pour le CRM.</a:t>
            </a:r>
            <a:endParaRPr/>
          </a:p>
        </p:txBody>
      </p:sp>
      <p:sp>
        <p:nvSpPr>
          <p:cNvPr id="118" name="Google Shape;118;p8"/>
          <p:cNvSpPr txBox="1"/>
          <p:nvPr/>
        </p:nvSpPr>
        <p:spPr>
          <a:xfrm>
            <a:off x="457200" y="621792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Trouver des personnes et des informations de contact | Page 8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</a:pPr>
            <a:r>
              <a:rPr b="1" lang="en-US" sz="2200"/>
              <a:t>Analyser les réseaux sociaux pour le CRM</a:t>
            </a:r>
            <a:endParaRPr/>
          </a:p>
        </p:txBody>
      </p:sp>
      <p:sp>
        <p:nvSpPr>
          <p:cNvPr id="124" name="Google Shape;124;p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/>
              <a:t>Analyser les réseaux sociaux pour le CRM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/>
              <a:t>Techniques :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/>
              <a:t>- Utiliser la recherche avancée sur les réseaux sociaux.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/>
              <a:t>- Outils : Tweet Binder, Twitonomy.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/>
              <a:t>Point clé :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1200"/>
              </a:spcAft>
              <a:buClr>
                <a:schemeClr val="dk1"/>
              </a:buClr>
              <a:buSzPts val="1600"/>
              <a:buChar char="●"/>
            </a:pPr>
            <a:r>
              <a:rPr lang="en-US" sz="1600"/>
              <a:t>- Les réseaux sociaux sont une riche source d'informations pour le CRM.</a:t>
            </a:r>
            <a:endParaRPr/>
          </a:p>
        </p:txBody>
      </p:sp>
      <p:sp>
        <p:nvSpPr>
          <p:cNvPr id="125" name="Google Shape;125;p9"/>
          <p:cNvSpPr txBox="1"/>
          <p:nvPr/>
        </p:nvSpPr>
        <p:spPr>
          <a:xfrm>
            <a:off x="457200" y="621792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Analyser les réseaux sociaux pour le CRM | Page 9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0838F"/>
      </a:accent5>
      <a:accent6>
        <a:srgbClr val="F8E71C"/>
      </a:accent6>
      <a:hlink>
        <a:srgbClr val="00838F"/>
      </a:hlink>
      <a:folHlink>
        <a:srgbClr val="00838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</cp:coreProperties>
</file>