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8559be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8559be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55824176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55824176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55824176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55824176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55824176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55824176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55824176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55824176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55824176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55824176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58241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58241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582417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5582417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5582417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5582417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5582417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5582417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55824176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55824176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558241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558241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5582417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5582417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55824176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55824176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 </a:t>
            </a:r>
            <a:r>
              <a:rPr b="1" lang="en" sz="1300">
                <a:solidFill>
                  <a:schemeClr val="dk1"/>
                </a:solidFill>
              </a:rPr>
              <a:t>Salesforce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Nimble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Bitrix24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23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Copper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24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Keap (formerly Infusionsoft)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 </a:t>
            </a:r>
            <a:r>
              <a:rPr b="1" lang="en" sz="1300">
                <a:solidFill>
                  <a:schemeClr val="dk1"/>
                </a:solidFill>
              </a:rPr>
              <a:t>Agile 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HubSpot 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Zoho 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Microsoft Dynamics 365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Pipedrive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Freshsales (by Freshworks)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Monday Sales CRM (by Monday.com)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Canvas: </a:t>
            </a:r>
            <a:r>
              <a:rPr b="1" lang="en" sz="1300">
                <a:solidFill>
                  <a:schemeClr val="dk1"/>
                </a:solidFill>
              </a:rPr>
              <a:t>Insightly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/>
        </p:nvSpPr>
        <p:spPr>
          <a:xfrm>
            <a:off x="237900" y="146500"/>
            <a:ext cx="51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Canvas sur produit: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SugarCRM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1977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03007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Intro, definition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1977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203007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Concurrence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2331382" y="616575"/>
            <a:ext cx="45477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2336607" y="598550"/>
            <a:ext cx="20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Détail du produit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2371507" y="854475"/>
            <a:ext cx="430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2379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6979582" y="616575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994882" y="5985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Coût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6979582" y="2829328"/>
            <a:ext cx="20178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6984798" y="2818250"/>
            <a:ext cx="161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entretien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2331374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2336599" y="2818250"/>
            <a:ext cx="150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Cas d’utilisation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2371507" y="3064275"/>
            <a:ext cx="17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4666763" y="2829325"/>
            <a:ext cx="2203200" cy="21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4671996" y="28182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Forces</a:t>
            </a:r>
            <a:r>
              <a:rPr b="1" lang="en" sz="1000">
                <a:solidFill>
                  <a:schemeClr val="dk1"/>
                </a:solidFill>
              </a:rPr>
              <a:t>/Pros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4671996" y="3808850"/>
            <a:ext cx="131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Faiblesse</a:t>
            </a:r>
            <a:r>
              <a:rPr b="1" lang="en" sz="1000">
                <a:solidFill>
                  <a:schemeClr val="dk1"/>
                </a:solidFill>
              </a:rPr>
              <a:t>/Cons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5453175" y="54100"/>
            <a:ext cx="35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Utilisateurs</a:t>
            </a:r>
            <a:r>
              <a:rPr lang="en" sz="800">
                <a:solidFill>
                  <a:schemeClr val="dk1"/>
                </a:solidFill>
              </a:rPr>
              <a:t> : qui sont les principaux utilisateurs du produit/concept 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Niveau de difficulté technique</a:t>
            </a:r>
            <a:r>
              <a:rPr lang="en" sz="800">
                <a:solidFill>
                  <a:schemeClr val="dk1"/>
                </a:solidFill>
              </a:rPr>
              <a:t> : facile, moyen, difficile, quantique ?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4819175" y="3064275"/>
            <a:ext cx="1774800" cy="8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4819173" y="4031750"/>
            <a:ext cx="1774800" cy="8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