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6858000" cx="9144000"/>
  <p:notesSz cx="6858000" cy="9144000"/>
  <p:embeddedFontLst>
    <p:embeddedFont>
      <p:font typeface="Source Code Pro"/>
      <p:regular r:id="rId88"/>
      <p:bold r:id="rId89"/>
      <p:italic r:id="rId90"/>
      <p:boldItalic r:id="rId91"/>
    </p:embeddedFont>
    <p:embeddedFont>
      <p:font typeface="Oswald"/>
      <p:regular r:id="rId92"/>
      <p:bold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94" roundtripDataSignature="AMtx7mjc08oIUXLY7njNUXvndQI7U0qn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SourceCodePro-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SourceCodePro-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customschemas.google.com/relationships/presentationmetadata" Target="meta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SourceCodePro-boldItalic.fntdata"/><Relationship Id="rId90" Type="http://schemas.openxmlformats.org/officeDocument/2006/relationships/font" Target="fonts/SourceCodePro-italic.fntdata"/><Relationship Id="rId93" Type="http://schemas.openxmlformats.org/officeDocument/2006/relationships/font" Target="fonts/Oswald-bold.fntdata"/><Relationship Id="rId92" Type="http://schemas.openxmlformats.org/officeDocument/2006/relationships/font" Target="fonts/Oswald-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09c18413c0_0_4"/>
          <p:cNvSpPr/>
          <p:nvPr/>
        </p:nvSpPr>
        <p:spPr>
          <a:xfrm rot="10800000">
            <a:off x="4226100" y="3911300"/>
            <a:ext cx="691800" cy="5181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309c18413c0_0_4"/>
          <p:cNvSpPr/>
          <p:nvPr/>
        </p:nvSpPr>
        <p:spPr>
          <a:xfrm>
            <a:off x="-25" y="0"/>
            <a:ext cx="9144000" cy="416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309c18413c0_0_4"/>
          <p:cNvSpPr txBox="1"/>
          <p:nvPr>
            <p:ph type="ctrTitle"/>
          </p:nvPr>
        </p:nvSpPr>
        <p:spPr>
          <a:xfrm>
            <a:off x="411175" y="859067"/>
            <a:ext cx="8282400" cy="28119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g309c18413c0_0_4"/>
          <p:cNvSpPr txBox="1"/>
          <p:nvPr>
            <p:ph idx="1" type="subTitle"/>
          </p:nvPr>
        </p:nvSpPr>
        <p:spPr>
          <a:xfrm>
            <a:off x="411175" y="4531000"/>
            <a:ext cx="8282400" cy="16809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g309c18413c0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g309c18413c0_0_46"/>
          <p:cNvCxnSpPr/>
          <p:nvPr/>
        </p:nvCxnSpPr>
        <p:spPr>
          <a:xfrm>
            <a:off x="413275" y="3984367"/>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g309c18413c0_0_46"/>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g309c18413c0_0_46"/>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g309c18413c0_0_4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309c18413c0_0_5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309c18413c0_0_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0" name="Google Shape;60;g309c18413c0_0_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61" name="Google Shape;61;g309c18413c0_0_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g309c18413c0_0_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g309c18413c0_0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4" name="Shape 64"/>
        <p:cNvGrpSpPr/>
        <p:nvPr/>
      </p:nvGrpSpPr>
      <p:grpSpPr>
        <a:xfrm>
          <a:off x="0" y="0"/>
          <a:ext cx="0" cy="0"/>
          <a:chOff x="0" y="0"/>
          <a:chExt cx="0" cy="0"/>
        </a:xfrm>
      </p:grpSpPr>
      <p:sp>
        <p:nvSpPr>
          <p:cNvPr id="65" name="Google Shape;65;g309c18413c0_0_5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6" name="Google Shape;66;g309c18413c0_0_5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1200"/>
              </a:spcBef>
              <a:spcAft>
                <a:spcPts val="0"/>
              </a:spcAft>
              <a:buClr>
                <a:srgbClr val="888888"/>
              </a:buClr>
              <a:buSzPts val="1800"/>
              <a:buNone/>
              <a:defRPr sz="1800">
                <a:solidFill>
                  <a:srgbClr val="888888"/>
                </a:solidFill>
              </a:defRPr>
            </a:lvl2pPr>
            <a:lvl3pPr indent="-228600" lvl="2" marL="1371600" algn="l">
              <a:spcBef>
                <a:spcPts val="1200"/>
              </a:spcBef>
              <a:spcAft>
                <a:spcPts val="0"/>
              </a:spcAft>
              <a:buClr>
                <a:srgbClr val="888888"/>
              </a:buClr>
              <a:buSzPts val="1600"/>
              <a:buNone/>
              <a:defRPr sz="1600">
                <a:solidFill>
                  <a:srgbClr val="888888"/>
                </a:solidFill>
              </a:defRPr>
            </a:lvl3pPr>
            <a:lvl4pPr indent="-228600" lvl="3" marL="1828800" algn="l">
              <a:spcBef>
                <a:spcPts val="1200"/>
              </a:spcBef>
              <a:spcAft>
                <a:spcPts val="0"/>
              </a:spcAft>
              <a:buClr>
                <a:srgbClr val="888888"/>
              </a:buClr>
              <a:buSzPts val="1400"/>
              <a:buNone/>
              <a:defRPr sz="1400">
                <a:solidFill>
                  <a:srgbClr val="888888"/>
                </a:solidFill>
              </a:defRPr>
            </a:lvl4pPr>
            <a:lvl5pPr indent="-228600" lvl="4" marL="2286000" algn="l">
              <a:spcBef>
                <a:spcPts val="1200"/>
              </a:spcBef>
              <a:spcAft>
                <a:spcPts val="0"/>
              </a:spcAft>
              <a:buClr>
                <a:srgbClr val="888888"/>
              </a:buClr>
              <a:buSzPts val="1400"/>
              <a:buNone/>
              <a:defRPr sz="1400">
                <a:solidFill>
                  <a:srgbClr val="888888"/>
                </a:solidFill>
              </a:defRPr>
            </a:lvl5pPr>
            <a:lvl6pPr indent="-228600" lvl="5" marL="2743200" algn="l">
              <a:spcBef>
                <a:spcPts val="1200"/>
              </a:spcBef>
              <a:spcAft>
                <a:spcPts val="0"/>
              </a:spcAft>
              <a:buClr>
                <a:srgbClr val="888888"/>
              </a:buClr>
              <a:buSzPts val="1400"/>
              <a:buNone/>
              <a:defRPr sz="1400">
                <a:solidFill>
                  <a:srgbClr val="888888"/>
                </a:solidFill>
              </a:defRPr>
            </a:lvl6pPr>
            <a:lvl7pPr indent="-228600" lvl="6" marL="3200400" algn="l">
              <a:spcBef>
                <a:spcPts val="1200"/>
              </a:spcBef>
              <a:spcAft>
                <a:spcPts val="0"/>
              </a:spcAft>
              <a:buClr>
                <a:srgbClr val="888888"/>
              </a:buClr>
              <a:buSzPts val="1400"/>
              <a:buNone/>
              <a:defRPr sz="1400">
                <a:solidFill>
                  <a:srgbClr val="888888"/>
                </a:solidFill>
              </a:defRPr>
            </a:lvl7pPr>
            <a:lvl8pPr indent="-228600" lvl="7" marL="3657600" algn="l">
              <a:spcBef>
                <a:spcPts val="1200"/>
              </a:spcBef>
              <a:spcAft>
                <a:spcPts val="0"/>
              </a:spcAft>
              <a:buClr>
                <a:srgbClr val="888888"/>
              </a:buClr>
              <a:buSzPts val="1400"/>
              <a:buNone/>
              <a:defRPr sz="1400">
                <a:solidFill>
                  <a:srgbClr val="888888"/>
                </a:solidFill>
              </a:defRPr>
            </a:lvl8pPr>
            <a:lvl9pPr indent="-228600" lvl="8" marL="4114800" algn="l">
              <a:spcBef>
                <a:spcPts val="1200"/>
              </a:spcBef>
              <a:spcAft>
                <a:spcPts val="1200"/>
              </a:spcAft>
              <a:buClr>
                <a:srgbClr val="888888"/>
              </a:buClr>
              <a:buSzPts val="1400"/>
              <a:buNone/>
              <a:defRPr sz="1400">
                <a:solidFill>
                  <a:srgbClr val="888888"/>
                </a:solidFill>
              </a:defRPr>
            </a:lvl9pPr>
          </a:lstStyle>
          <a:p/>
        </p:txBody>
      </p:sp>
      <p:sp>
        <p:nvSpPr>
          <p:cNvPr id="67" name="Google Shape;67;g309c18413c0_0_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309c18413c0_0_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g309c18413c0_0_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309c18413c0_0_10"/>
          <p:cNvSpPr/>
          <p:nvPr/>
        </p:nvSpPr>
        <p:spPr>
          <a:xfrm>
            <a:off x="0" y="2089800"/>
            <a:ext cx="9144000" cy="26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309c18413c0_0_10"/>
          <p:cNvSpPr txBox="1"/>
          <p:nvPr>
            <p:ph type="title"/>
          </p:nvPr>
        </p:nvSpPr>
        <p:spPr>
          <a:xfrm>
            <a:off x="430800" y="2519600"/>
            <a:ext cx="8282400" cy="202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g309c18413c0_0_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g309c18413c0_0_14"/>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g309c18413c0_0_14"/>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309c18413c0_0_14"/>
          <p:cNvSpPr txBox="1"/>
          <p:nvPr>
            <p:ph idx="1" type="body"/>
          </p:nvPr>
        </p:nvSpPr>
        <p:spPr>
          <a:xfrm>
            <a:off x="311700" y="1958433"/>
            <a:ext cx="8520600" cy="4133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09c18413c0_0_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g309c18413c0_0_19"/>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g309c18413c0_0_19"/>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g309c18413c0_0_19"/>
          <p:cNvSpPr txBox="1"/>
          <p:nvPr>
            <p:ph idx="1" type="body"/>
          </p:nvPr>
        </p:nvSpPr>
        <p:spPr>
          <a:xfrm>
            <a:off x="3117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309c18413c0_0_19"/>
          <p:cNvSpPr txBox="1"/>
          <p:nvPr>
            <p:ph idx="2" type="body"/>
          </p:nvPr>
        </p:nvSpPr>
        <p:spPr>
          <a:xfrm>
            <a:off x="48324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309c18413c0_0_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309c18413c0_0_25"/>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g309c18413c0_0_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g309c18413c0_0_28"/>
          <p:cNvCxnSpPr/>
          <p:nvPr/>
        </p:nvCxnSpPr>
        <p:spPr>
          <a:xfrm>
            <a:off x="418675" y="1943716"/>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g309c18413c0_0_28"/>
          <p:cNvSpPr txBox="1"/>
          <p:nvPr>
            <p:ph type="title"/>
          </p:nvPr>
        </p:nvSpPr>
        <p:spPr>
          <a:xfrm>
            <a:off x="311700" y="8424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g309c18413c0_0_28"/>
          <p:cNvSpPr txBox="1"/>
          <p:nvPr>
            <p:ph idx="1" type="body"/>
          </p:nvPr>
        </p:nvSpPr>
        <p:spPr>
          <a:xfrm>
            <a:off x="311700" y="2157605"/>
            <a:ext cx="2808000" cy="3934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g309c18413c0_0_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g309c18413c0_0_33"/>
          <p:cNvSpPr txBox="1"/>
          <p:nvPr>
            <p:ph type="title"/>
          </p:nvPr>
        </p:nvSpPr>
        <p:spPr>
          <a:xfrm>
            <a:off x="490250" y="705200"/>
            <a:ext cx="5678100" cy="5447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g309c18413c0_0_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g309c18413c0_0_36"/>
          <p:cNvSpPr/>
          <p:nvPr/>
        </p:nvSpPr>
        <p:spPr>
          <a:xfrm>
            <a:off x="4572000" y="233"/>
            <a:ext cx="4572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g309c18413c0_0_36"/>
          <p:cNvCxnSpPr/>
          <p:nvPr/>
        </p:nvCxnSpPr>
        <p:spPr>
          <a:xfrm>
            <a:off x="5029675" y="59940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g309c18413c0_0_36"/>
          <p:cNvSpPr txBox="1"/>
          <p:nvPr>
            <p:ph type="title"/>
          </p:nvPr>
        </p:nvSpPr>
        <p:spPr>
          <a:xfrm>
            <a:off x="265500" y="1438333"/>
            <a:ext cx="4045200" cy="2385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g309c18413c0_0_36"/>
          <p:cNvSpPr txBox="1"/>
          <p:nvPr>
            <p:ph idx="1" type="subTitle"/>
          </p:nvPr>
        </p:nvSpPr>
        <p:spPr>
          <a:xfrm>
            <a:off x="265500" y="38952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g309c18413c0_0_36"/>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g309c18413c0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309c18413c0_0_43"/>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g309c18413c0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g309c18413c0_0_0"/>
          <p:cNvSpPr txBox="1"/>
          <p:nvPr>
            <p:ph type="title"/>
          </p:nvPr>
        </p:nvSpPr>
        <p:spPr>
          <a:xfrm>
            <a:off x="311700" y="496667"/>
            <a:ext cx="8520600" cy="9780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g309c18413c0_0_0"/>
          <p:cNvSpPr txBox="1"/>
          <p:nvPr>
            <p:ph idx="1" type="body"/>
          </p:nvPr>
        </p:nvSpPr>
        <p:spPr>
          <a:xfrm>
            <a:off x="311700" y="1958433"/>
            <a:ext cx="8520600" cy="4133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g309c18413c0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 Id="rId3" Type="http://schemas.openxmlformats.org/officeDocument/2006/relationships/image" Target="../media/image4.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411175" y="859067"/>
            <a:ext cx="8282400" cy="2811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Software Engineering Essentials</a:t>
            </a:r>
            <a:endParaRPr/>
          </a:p>
        </p:txBody>
      </p:sp>
      <p:sp>
        <p:nvSpPr>
          <p:cNvPr id="75" name="Google Shape;75;p1"/>
          <p:cNvSpPr txBox="1"/>
          <p:nvPr>
            <p:ph idx="1" type="subTitle"/>
          </p:nvPr>
        </p:nvSpPr>
        <p:spPr>
          <a:xfrm>
            <a:off x="411175" y="4531000"/>
            <a:ext cx="8282400" cy="168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400"/>
              <a:buNone/>
            </a:pPr>
            <a:r>
              <a:rPr lang="en-US" sz="2400"/>
              <a:t>A Comprehensive Overview of 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36" name="Google Shape;13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What is an IDE?</a:t>
            </a:r>
            <a:endParaRPr/>
          </a:p>
          <a:p>
            <a:pPr indent="-285750" lvl="1" marL="742950" rtl="0" algn="l">
              <a:spcBef>
                <a:spcPts val="320"/>
              </a:spcBef>
              <a:spcAft>
                <a:spcPts val="1200"/>
              </a:spcAft>
              <a:buClr>
                <a:schemeClr val="dk1"/>
              </a:buClr>
              <a:buSzPts val="1600"/>
              <a:buChar char="○"/>
            </a:pPr>
            <a:r>
              <a:rPr lang="en-US" sz="1600"/>
              <a:t>An Integrated Development Environment is a software suite that provides features like code completion, Languages Server Protocol capabilities such syntax highlighting, compilation and debugging to facilitate software development.</a:t>
            </a:r>
            <a:endParaRPr/>
          </a:p>
        </p:txBody>
      </p:sp>
      <p:sp>
        <p:nvSpPr>
          <p:cNvPr id="137" name="Google Shape;137;p1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43" name="Google Shape;14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IDEs are feature-rich and provide comprehensive tools for software development:</a:t>
            </a:r>
            <a:endParaRPr/>
          </a:p>
          <a:p>
            <a:pPr indent="-285750" lvl="1" marL="742950" rtl="0" algn="l">
              <a:spcBef>
                <a:spcPts val="320"/>
              </a:spcBef>
              <a:spcAft>
                <a:spcPts val="0"/>
              </a:spcAft>
              <a:buClr>
                <a:schemeClr val="dk1"/>
              </a:buClr>
              <a:buSzPts val="1600"/>
              <a:buChar char="○"/>
            </a:pPr>
            <a:r>
              <a:rPr lang="en-US" sz="1600"/>
              <a:t>Visual Studio: Robust with a comprehensive interface.</a:t>
            </a:r>
            <a:endParaRPr/>
          </a:p>
          <a:p>
            <a:pPr indent="-285750" lvl="1" marL="742950" rtl="0" algn="l">
              <a:spcBef>
                <a:spcPts val="320"/>
              </a:spcBef>
              <a:spcAft>
                <a:spcPts val="0"/>
              </a:spcAft>
              <a:buClr>
                <a:schemeClr val="dk1"/>
              </a:buClr>
              <a:buSzPts val="1600"/>
              <a:buChar char="○"/>
            </a:pPr>
            <a:r>
              <a:rPr lang="en-US" sz="1600"/>
              <a:t>PyCharm: Specialized for Python development.</a:t>
            </a:r>
            <a:endParaRPr/>
          </a:p>
          <a:p>
            <a:pPr indent="-285750" lvl="1" marL="742950" rtl="0" algn="l">
              <a:spcBef>
                <a:spcPts val="320"/>
              </a:spcBef>
              <a:spcAft>
                <a:spcPts val="1200"/>
              </a:spcAft>
              <a:buClr>
                <a:schemeClr val="dk1"/>
              </a:buClr>
              <a:buSzPts val="1600"/>
              <a:buChar char="○"/>
            </a:pPr>
            <a:r>
              <a:rPr lang="en-US" sz="1600"/>
              <a:t>IntelliJ IDEA: Comprehensive for Java and other languages.</a:t>
            </a:r>
            <a:endParaRPr/>
          </a:p>
        </p:txBody>
      </p:sp>
      <p:sp>
        <p:nvSpPr>
          <p:cNvPr id="144" name="Google Shape;144;p1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50" name="Google Shape;150;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a:t>
            </a:r>
            <a:endParaRPr/>
          </a:p>
          <a:p>
            <a:pPr indent="-285750" lvl="1" marL="742950" rtl="0" algn="l">
              <a:spcBef>
                <a:spcPts val="320"/>
              </a:spcBef>
              <a:spcAft>
                <a:spcPts val="0"/>
              </a:spcAft>
              <a:buClr>
                <a:schemeClr val="dk1"/>
              </a:buClr>
              <a:buSzPts val="1600"/>
              <a:buChar char="○"/>
            </a:pPr>
            <a:r>
              <a:rPr lang="en-US" sz="1600"/>
              <a:t>Boosts productivity by streamlining the coding process.</a:t>
            </a:r>
            <a:endParaRPr/>
          </a:p>
          <a:p>
            <a:pPr indent="-285750" lvl="1" marL="742950" rtl="0" algn="l">
              <a:spcBef>
                <a:spcPts val="320"/>
              </a:spcBef>
              <a:spcAft>
                <a:spcPts val="1200"/>
              </a:spcAft>
              <a:buClr>
                <a:schemeClr val="dk1"/>
              </a:buClr>
              <a:buSzPts val="1600"/>
              <a:buChar char="○"/>
            </a:pPr>
            <a:r>
              <a:rPr lang="en-US" sz="1600"/>
              <a:t>Helps maintain code quality by providing linting, error detection, and version control integration.</a:t>
            </a:r>
            <a:endParaRPr/>
          </a:p>
        </p:txBody>
      </p:sp>
      <p:sp>
        <p:nvSpPr>
          <p:cNvPr id="151" name="Google Shape;151;p1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Code editors are lightweight and focus primarily on editing code, with optional extensions for more functionality:</a:t>
            </a:r>
            <a:endParaRPr/>
          </a:p>
          <a:p>
            <a:pPr indent="-285750" lvl="1" marL="742950" rtl="0" algn="l">
              <a:spcBef>
                <a:spcPts val="320"/>
              </a:spcBef>
              <a:spcAft>
                <a:spcPts val="0"/>
              </a:spcAft>
              <a:buClr>
                <a:schemeClr val="dk1"/>
              </a:buClr>
              <a:buSzPts val="1600"/>
              <a:buChar char="○"/>
            </a:pPr>
            <a:r>
              <a:rPr lang="en-US" sz="1600"/>
              <a:t>Visual Studio Code (Microsoft)</a:t>
            </a:r>
            <a:endParaRPr/>
          </a:p>
          <a:p>
            <a:pPr indent="-285750" lvl="1" marL="742950" rtl="0" algn="l">
              <a:spcBef>
                <a:spcPts val="320"/>
              </a:spcBef>
              <a:spcAft>
                <a:spcPts val="0"/>
              </a:spcAft>
              <a:buClr>
                <a:schemeClr val="dk1"/>
              </a:buClr>
              <a:buSzPts val="1600"/>
              <a:buChar char="○"/>
            </a:pPr>
            <a:r>
              <a:rPr lang="en-US" sz="1600"/>
              <a:t>Sublime Text</a:t>
            </a:r>
            <a:endParaRPr/>
          </a:p>
          <a:p>
            <a:pPr indent="-285750" lvl="1" marL="742950" rtl="0" algn="l">
              <a:spcBef>
                <a:spcPts val="320"/>
              </a:spcBef>
              <a:spcAft>
                <a:spcPts val="0"/>
              </a:spcAft>
              <a:buClr>
                <a:schemeClr val="dk1"/>
              </a:buClr>
              <a:buSzPts val="1600"/>
              <a:buChar char="○"/>
            </a:pPr>
            <a:r>
              <a:rPr lang="en-US" sz="1600"/>
              <a:t>Atom (GitHub)</a:t>
            </a:r>
            <a:endParaRPr/>
          </a:p>
          <a:p>
            <a:pPr indent="-285750" lvl="1" marL="742950" rtl="0" algn="l">
              <a:spcBef>
                <a:spcPts val="320"/>
              </a:spcBef>
              <a:spcAft>
                <a:spcPts val="0"/>
              </a:spcAft>
              <a:buClr>
                <a:schemeClr val="dk1"/>
              </a:buClr>
              <a:buSzPts val="1600"/>
              <a:buChar char="○"/>
            </a:pPr>
            <a:r>
              <a:rPr lang="en-US" sz="1600"/>
              <a:t>Notepad++</a:t>
            </a:r>
            <a:endParaRPr/>
          </a:p>
          <a:p>
            <a:pPr indent="-285750" lvl="1" marL="742950" rtl="0" algn="l">
              <a:spcBef>
                <a:spcPts val="320"/>
              </a:spcBef>
              <a:spcAft>
                <a:spcPts val="0"/>
              </a:spcAft>
              <a:buClr>
                <a:schemeClr val="dk1"/>
              </a:buClr>
              <a:buSzPts val="1600"/>
              <a:buChar char="○"/>
            </a:pPr>
            <a:r>
              <a:rPr lang="en-US" sz="1600"/>
              <a:t>Vim</a:t>
            </a:r>
            <a:endParaRPr/>
          </a:p>
          <a:p>
            <a:pPr indent="-285750" lvl="1" marL="742950" rtl="0" algn="l">
              <a:spcBef>
                <a:spcPts val="320"/>
              </a:spcBef>
              <a:spcAft>
                <a:spcPts val="0"/>
              </a:spcAft>
              <a:buClr>
                <a:schemeClr val="dk1"/>
              </a:buClr>
              <a:buSzPts val="1600"/>
              <a:buChar char="○"/>
            </a:pPr>
            <a:r>
              <a:rPr lang="en-US" sz="1600"/>
              <a:t>nvim</a:t>
            </a:r>
            <a:endParaRPr/>
          </a:p>
          <a:p>
            <a:pPr indent="-285750" lvl="1" marL="742950" rtl="0" algn="l">
              <a:spcBef>
                <a:spcPts val="320"/>
              </a:spcBef>
              <a:spcAft>
                <a:spcPts val="1200"/>
              </a:spcAft>
              <a:buClr>
                <a:schemeClr val="dk1"/>
              </a:buClr>
              <a:buSzPts val="1600"/>
              <a:buChar char="○"/>
            </a:pPr>
            <a:r>
              <a:rPr lang="en-US" sz="1600"/>
              <a:t>Emacs</a:t>
            </a:r>
            <a:endParaRPr/>
          </a:p>
        </p:txBody>
      </p:sp>
      <p:sp>
        <p:nvSpPr>
          <p:cNvPr id="158" name="Google Shape;158;p1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64" name="Google Shape;16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Key Differences:</a:t>
            </a:r>
            <a:endParaRPr/>
          </a:p>
          <a:p>
            <a:pPr indent="-285750" lvl="1" marL="742950" rtl="0" algn="l">
              <a:spcBef>
                <a:spcPts val="320"/>
              </a:spcBef>
              <a:spcAft>
                <a:spcPts val="0"/>
              </a:spcAft>
              <a:buClr>
                <a:schemeClr val="dk1"/>
              </a:buClr>
              <a:buSzPts val="1600"/>
              <a:buChar char="○"/>
            </a:pPr>
            <a:r>
              <a:rPr lang="en-US" sz="1600"/>
              <a:t>IDEs usually include debugging tools, version control integration, build automation, and more;</a:t>
            </a:r>
            <a:endParaRPr/>
          </a:p>
          <a:p>
            <a:pPr indent="-285750" lvl="1" marL="742950" rtl="0" algn="l">
              <a:spcBef>
                <a:spcPts val="320"/>
              </a:spcBef>
              <a:spcAft>
                <a:spcPts val="0"/>
              </a:spcAft>
              <a:buClr>
                <a:schemeClr val="dk1"/>
              </a:buClr>
              <a:buSzPts val="1600"/>
              <a:buChar char="○"/>
            </a:pPr>
            <a:r>
              <a:rPr lang="en-US" sz="1600"/>
              <a:t>Code Editors are faster, lightweight, and suitable for quick edits or scripting tasks, with functionality extended via plugins or extensions.</a:t>
            </a:r>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https://www.youtube.com/watch?v=rUCl_EivGPE</a:t>
            </a:r>
            <a:endParaRPr/>
          </a:p>
          <a:p>
            <a:pPr indent="-285750" lvl="1" marL="742950" rtl="0" algn="l">
              <a:spcBef>
                <a:spcPts val="320"/>
              </a:spcBef>
              <a:spcAft>
                <a:spcPts val="0"/>
              </a:spcAft>
              <a:buClr>
                <a:schemeClr val="dk1"/>
              </a:buClr>
              <a:buSzPts val="1600"/>
              <a:buChar char="○"/>
            </a:pPr>
            <a:r>
              <a:rPr lang="en-US" sz="1600"/>
              <a:t>https://blog.jetbrains.com/webstorm/2024/03/ides-vs-code-editors/</a:t>
            </a:r>
            <a:endParaRPr/>
          </a:p>
          <a:p>
            <a:pPr indent="-285750" lvl="1" marL="742950" rtl="0" algn="l">
              <a:spcBef>
                <a:spcPts val="320"/>
              </a:spcBef>
              <a:spcAft>
                <a:spcPts val="1200"/>
              </a:spcAft>
              <a:buClr>
                <a:schemeClr val="dk1"/>
              </a:buClr>
              <a:buSzPts val="1600"/>
              <a:buChar char="○"/>
            </a:pPr>
            <a:r>
              <a:rPr lang="en-US" sz="1600"/>
              <a:t>https://stackoverflow.com/beta/discussions/78046082/does-vs-code-count-as-an-ide</a:t>
            </a:r>
            <a:endParaRPr/>
          </a:p>
        </p:txBody>
      </p:sp>
      <p:sp>
        <p:nvSpPr>
          <p:cNvPr id="165" name="Google Shape;165;p1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15</a:t>
            </a:r>
            <a:endParaRPr/>
          </a:p>
        </p:txBody>
      </p:sp>
      <p:pic>
        <p:nvPicPr>
          <p:cNvPr descr="img02.JPEG" id="171" name="Google Shape;171;p15"/>
          <p:cNvPicPr preferRelativeResize="0"/>
          <p:nvPr/>
        </p:nvPicPr>
        <p:blipFill rotWithShape="1">
          <a:blip r:embed="rId3">
            <a:alphaModFix/>
          </a:blip>
          <a:srcRect b="0" l="0" r="0" t="0"/>
          <a:stretch/>
        </p:blipFill>
        <p:spPr>
          <a:xfrm>
            <a:off x="1371600" y="914400"/>
            <a:ext cx="6400800" cy="480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CONFIGURATION MANAGEMENT WITH VERSION CONTROL SYSTEMS (GIT)</a:t>
            </a:r>
            <a:endParaRPr/>
          </a:p>
        </p:txBody>
      </p:sp>
      <p:sp>
        <p:nvSpPr>
          <p:cNvPr id="177" name="Google Shape;177;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Exploring how version control systems like Git play a critical role in collaborative development.</a:t>
            </a:r>
            <a:endParaRPr/>
          </a:p>
        </p:txBody>
      </p:sp>
      <p:sp>
        <p:nvSpPr>
          <p:cNvPr id="178" name="Google Shape;178;p1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Configuration Management with Version Control Systems (Git) | Page 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17</a:t>
            </a:r>
            <a:endParaRPr/>
          </a:p>
        </p:txBody>
      </p:sp>
      <p:pic>
        <p:nvPicPr>
          <p:cNvPr descr="img03.JPEG" id="184" name="Google Shape;184;p17"/>
          <p:cNvPicPr preferRelativeResize="0"/>
          <p:nvPr/>
        </p:nvPicPr>
        <p:blipFill rotWithShape="1">
          <a:blip r:embed="rId3">
            <a:alphaModFix/>
          </a:blip>
          <a:srcRect b="0" l="0" r="0" t="0"/>
          <a:stretch/>
        </p:blipFill>
        <p:spPr>
          <a:xfrm>
            <a:off x="1371600" y="914400"/>
            <a:ext cx="6400800" cy="31964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Configuration Management with Version Control Systems (Git)</a:t>
            </a:r>
            <a:endParaRPr/>
          </a:p>
        </p:txBody>
      </p:sp>
      <p:sp>
        <p:nvSpPr>
          <p:cNvPr id="190" name="Google Shape;19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Git is an open-source and fast version control system that tracks changes in computer files and handles small to huge software development projects. Git is a top-rated utility for software developers, allowing them to work together without disrupting each other’s work. Git was created by Linus Torvalds in 2005 for the Linux kernel. Version Control Basics:</a:t>
            </a:r>
            <a:endParaRPr/>
          </a:p>
          <a:p>
            <a:pPr indent="-285750" lvl="1" marL="742950" rtl="0" algn="l">
              <a:spcBef>
                <a:spcPts val="320"/>
              </a:spcBef>
              <a:spcAft>
                <a:spcPts val="0"/>
              </a:spcAft>
              <a:buClr>
                <a:schemeClr val="dk1"/>
              </a:buClr>
              <a:buSzPts val="1600"/>
              <a:buChar char="○"/>
            </a:pPr>
            <a:r>
              <a:rPr lang="en-US" sz="1600"/>
              <a:t>Essential for tracking changes in code and enabling collaborative development.</a:t>
            </a:r>
            <a:endParaRPr/>
          </a:p>
          <a:p>
            <a:pPr indent="-285750" lvl="1" marL="742950" rtl="0" algn="l">
              <a:spcBef>
                <a:spcPts val="320"/>
              </a:spcBef>
              <a:spcAft>
                <a:spcPts val="1200"/>
              </a:spcAft>
              <a:buClr>
                <a:schemeClr val="dk1"/>
              </a:buClr>
              <a:buSzPts val="1600"/>
              <a:buChar char="○"/>
            </a:pPr>
            <a:r>
              <a:rPr lang="en-US" sz="1600"/>
              <a:t>Provides a history of changes, allowing easy rollbacks.</a:t>
            </a:r>
            <a:endParaRPr/>
          </a:p>
        </p:txBody>
      </p:sp>
      <p:sp>
        <p:nvSpPr>
          <p:cNvPr id="191" name="Google Shape;191;p1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Configuration Management with Version Control Systems (Git) | Page 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Configuration Management with Version Control Systems (Git)</a:t>
            </a:r>
            <a:endParaRPr/>
          </a:p>
        </p:txBody>
      </p:sp>
      <p:sp>
        <p:nvSpPr>
          <p:cNvPr id="197" name="Google Shape;19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Git and Platforms:</a:t>
            </a:r>
            <a:endParaRPr/>
          </a:p>
          <a:p>
            <a:pPr indent="-285750" lvl="1" marL="742950" rtl="0" algn="l">
              <a:spcBef>
                <a:spcPts val="320"/>
              </a:spcBef>
              <a:spcAft>
                <a:spcPts val="0"/>
              </a:spcAft>
              <a:buClr>
                <a:schemeClr val="dk1"/>
              </a:buClr>
              <a:buSzPts val="1600"/>
              <a:buChar char="○"/>
            </a:pPr>
            <a:r>
              <a:rPr lang="en-US" sz="1600"/>
              <a:t>GitHub, GitLab, and Bitbucket are popular platforms for managing Git repositories.</a:t>
            </a:r>
            <a:endParaRPr/>
          </a:p>
          <a:p>
            <a:pPr indent="-285750" lvl="1" marL="742950" rtl="0" algn="l">
              <a:spcBef>
                <a:spcPts val="320"/>
              </a:spcBef>
              <a:spcAft>
                <a:spcPts val="1200"/>
              </a:spcAft>
              <a:buClr>
                <a:schemeClr val="dk1"/>
              </a:buClr>
              <a:buSzPts val="1600"/>
              <a:buChar char="○"/>
            </a:pPr>
            <a:r>
              <a:rPr lang="en-US" sz="1600"/>
              <a:t>They offer tools for code review, issue tracking, and project management.</a:t>
            </a:r>
            <a:endParaRPr/>
          </a:p>
        </p:txBody>
      </p:sp>
      <p:sp>
        <p:nvSpPr>
          <p:cNvPr id="198" name="Google Shape;198;p1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Configuration Management with Version Control Systems (Git) | Page 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Role of a Software Engineer</a:t>
            </a:r>
            <a:endParaRPr/>
          </a:p>
        </p:txBody>
      </p:sp>
      <p:sp>
        <p:nvSpPr>
          <p:cNvPr id="81" name="Google Shape;8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Overview:</a:t>
            </a:r>
            <a:endParaRPr/>
          </a:p>
          <a:p>
            <a:pPr indent="-285750" lvl="1" marL="742950" rtl="0" algn="l">
              <a:spcBef>
                <a:spcPts val="320"/>
              </a:spcBef>
              <a:spcAft>
                <a:spcPts val="0"/>
              </a:spcAft>
              <a:buClr>
                <a:schemeClr val="dk1"/>
              </a:buClr>
              <a:buSzPts val="1600"/>
              <a:buChar char="○"/>
            </a:pPr>
            <a:r>
              <a:rPr lang="en-US" sz="1600"/>
              <a:t>Software engineers code, test, debug, and maintain software systems.</a:t>
            </a:r>
            <a:endParaRPr/>
          </a:p>
          <a:p>
            <a:pPr indent="-285750" lvl="1" marL="742950" rtl="0" algn="l">
              <a:spcBef>
                <a:spcPts val="320"/>
              </a:spcBef>
              <a:spcAft>
                <a:spcPts val="1200"/>
              </a:spcAft>
              <a:buClr>
                <a:schemeClr val="dk1"/>
              </a:buClr>
              <a:buSzPts val="1600"/>
              <a:buChar char="○"/>
            </a:pPr>
            <a:r>
              <a:rPr lang="en-US" sz="1600"/>
              <a:t>They solve problems and build applications that meet user needs.</a:t>
            </a:r>
            <a:endParaRPr/>
          </a:p>
        </p:txBody>
      </p:sp>
      <p:sp>
        <p:nvSpPr>
          <p:cNvPr id="82" name="Google Shape;82;p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Role of a Software Engineer | Page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Configuration Management with Version Control Systems (Git)</a:t>
            </a:r>
            <a:endParaRPr/>
          </a:p>
        </p:txBody>
      </p:sp>
      <p:sp>
        <p:nvSpPr>
          <p:cNvPr id="204" name="Google Shape;20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Why It Matters:</a:t>
            </a:r>
            <a:endParaRPr/>
          </a:p>
          <a:p>
            <a:pPr indent="-285750" lvl="1" marL="742950" rtl="0" algn="l">
              <a:spcBef>
                <a:spcPts val="320"/>
              </a:spcBef>
              <a:spcAft>
                <a:spcPts val="0"/>
              </a:spcAft>
              <a:buClr>
                <a:schemeClr val="dk1"/>
              </a:buClr>
              <a:buSzPts val="1600"/>
              <a:buChar char="○"/>
            </a:pPr>
            <a:r>
              <a:rPr lang="en-US" sz="1600"/>
              <a:t>Enhances code quality by enabling code review and collaboration.</a:t>
            </a:r>
            <a:endParaRPr/>
          </a:p>
          <a:p>
            <a:pPr indent="-285750" lvl="1" marL="742950" rtl="0" algn="l">
              <a:spcBef>
                <a:spcPts val="320"/>
              </a:spcBef>
              <a:spcAft>
                <a:spcPts val="1200"/>
              </a:spcAft>
              <a:buClr>
                <a:schemeClr val="dk1"/>
              </a:buClr>
              <a:buSzPts val="1600"/>
              <a:buChar char="○"/>
            </a:pPr>
            <a:r>
              <a:rPr lang="en-US" sz="1600"/>
              <a:t>Helps manage release cycles, feature branches, and bug fixes.</a:t>
            </a:r>
            <a:endParaRPr/>
          </a:p>
        </p:txBody>
      </p:sp>
      <p:sp>
        <p:nvSpPr>
          <p:cNvPr id="205" name="Google Shape;205;p2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Configuration Management with Version Control Systems (Git) | Page 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THE IMPORTANCE OF DATA STRUCTURES AND ALGORITHMS</a:t>
            </a:r>
            <a:endParaRPr/>
          </a:p>
        </p:txBody>
      </p:sp>
      <p:sp>
        <p:nvSpPr>
          <p:cNvPr id="211" name="Google Shape;211;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Understanding the fundamentals of data structures and algorithms is crucial for writing efficient code.</a:t>
            </a:r>
            <a:endParaRPr/>
          </a:p>
        </p:txBody>
      </p:sp>
      <p:sp>
        <p:nvSpPr>
          <p:cNvPr id="212" name="Google Shape;212;p2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The Importance of Data Structures and Algorithms | Page 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The Importance of Data Structures and Algorithms</a:t>
            </a:r>
            <a:endParaRPr/>
          </a:p>
        </p:txBody>
      </p:sp>
      <p:sp>
        <p:nvSpPr>
          <p:cNvPr id="218" name="Google Shape;21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What They Are:</a:t>
            </a:r>
            <a:endParaRPr/>
          </a:p>
          <a:p>
            <a:pPr indent="-285750" lvl="1" marL="742950" rtl="0" algn="l">
              <a:spcBef>
                <a:spcPts val="320"/>
              </a:spcBef>
              <a:spcAft>
                <a:spcPts val="0"/>
              </a:spcAft>
              <a:buClr>
                <a:schemeClr val="dk1"/>
              </a:buClr>
              <a:buSzPts val="1600"/>
              <a:buChar char="○"/>
            </a:pPr>
            <a:r>
              <a:rPr lang="en-US" sz="1600"/>
              <a:t>Data Structures: Organized ways to store and manage data (arrays, linked lists, trees).</a:t>
            </a:r>
            <a:endParaRPr/>
          </a:p>
          <a:p>
            <a:pPr indent="-285750" lvl="1" marL="742950" rtl="0" algn="l">
              <a:spcBef>
                <a:spcPts val="320"/>
              </a:spcBef>
              <a:spcAft>
                <a:spcPts val="1200"/>
              </a:spcAft>
              <a:buClr>
                <a:schemeClr val="dk1"/>
              </a:buClr>
              <a:buSzPts val="1600"/>
              <a:buChar char="○"/>
            </a:pPr>
            <a:r>
              <a:rPr lang="en-US" sz="1600"/>
              <a:t>Algorithms: Step-by-step procedures for solving problems (sorting, searching).</a:t>
            </a:r>
            <a:endParaRPr/>
          </a:p>
        </p:txBody>
      </p:sp>
      <p:sp>
        <p:nvSpPr>
          <p:cNvPr id="219" name="Google Shape;219;p2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The Importance of Data Structures and Algorithms | Page 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The Importance of Data Structures and Algorithms</a:t>
            </a:r>
            <a:endParaRPr/>
          </a:p>
        </p:txBody>
      </p:sp>
      <p:sp>
        <p:nvSpPr>
          <p:cNvPr id="225" name="Google Shape;22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Why They Matter:</a:t>
            </a:r>
            <a:endParaRPr/>
          </a:p>
          <a:p>
            <a:pPr indent="-285750" lvl="1" marL="742950" rtl="0" algn="l">
              <a:spcBef>
                <a:spcPts val="320"/>
              </a:spcBef>
              <a:spcAft>
                <a:spcPts val="1200"/>
              </a:spcAft>
              <a:buClr>
                <a:schemeClr val="dk1"/>
              </a:buClr>
              <a:buSzPts val="1600"/>
              <a:buChar char="○"/>
            </a:pPr>
            <a:r>
              <a:rPr lang="en-US" sz="1600"/>
              <a:t>Enable the writing of efficient, optimized code that can scale with larger data sets and more users.</a:t>
            </a:r>
            <a:endParaRPr/>
          </a:p>
        </p:txBody>
      </p:sp>
      <p:sp>
        <p:nvSpPr>
          <p:cNvPr id="226" name="Google Shape;226;p2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The Importance of Data Structures and Algorithms | Page 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The Importance of Data Structures and Algorithms</a:t>
            </a:r>
            <a:endParaRPr/>
          </a:p>
        </p:txBody>
      </p:sp>
      <p:sp>
        <p:nvSpPr>
          <p:cNvPr id="232" name="Google Shape;23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Real-World Applications:</a:t>
            </a:r>
            <a:endParaRPr/>
          </a:p>
          <a:p>
            <a:pPr indent="-285750" lvl="1" marL="742950" rtl="0" algn="l">
              <a:spcBef>
                <a:spcPts val="320"/>
              </a:spcBef>
              <a:spcAft>
                <a:spcPts val="1200"/>
              </a:spcAft>
              <a:buClr>
                <a:schemeClr val="dk1"/>
              </a:buClr>
              <a:buSzPts val="1600"/>
              <a:buChar char="○"/>
            </a:pPr>
            <a:r>
              <a:rPr lang="en-US" sz="1600"/>
              <a:t>Used in databases, search engines, network communications, and more.</a:t>
            </a:r>
            <a:endParaRPr/>
          </a:p>
        </p:txBody>
      </p:sp>
      <p:sp>
        <p:nvSpPr>
          <p:cNvPr id="233" name="Google Shape;233;p2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The Importance of Data Structures and Algorithms | Page 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SOFTWARE ARCHITECTURE AND SYSTEM DESIGN</a:t>
            </a:r>
            <a:endParaRPr/>
          </a:p>
        </p:txBody>
      </p:sp>
      <p:sp>
        <p:nvSpPr>
          <p:cNvPr id="239" name="Google Shape;23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Learn about the high-level structure of software systems and their impact on scalability, maintainability, and reliability.</a:t>
            </a:r>
            <a:endParaRPr/>
          </a:p>
        </p:txBody>
      </p:sp>
      <p:sp>
        <p:nvSpPr>
          <p:cNvPr id="240" name="Google Shape;240;p2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Software Architecture and System Design | Page 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Architecture and System Design</a:t>
            </a:r>
            <a:endParaRPr/>
          </a:p>
        </p:txBody>
      </p:sp>
      <p:sp>
        <p:nvSpPr>
          <p:cNvPr id="246" name="Google Shape;24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Defining Software Architecture:</a:t>
            </a:r>
            <a:endParaRPr/>
          </a:p>
          <a:p>
            <a:pPr indent="-285750" lvl="1" marL="742950" rtl="0" algn="l">
              <a:spcBef>
                <a:spcPts val="320"/>
              </a:spcBef>
              <a:spcAft>
                <a:spcPts val="1200"/>
              </a:spcAft>
              <a:buClr>
                <a:schemeClr val="dk1"/>
              </a:buClr>
              <a:buSzPts val="1600"/>
              <a:buChar char="○"/>
            </a:pPr>
            <a:r>
              <a:rPr lang="en-US" sz="1600"/>
              <a:t>The blueprint for a software system, outlining its components and how they interact.</a:t>
            </a:r>
            <a:endParaRPr/>
          </a:p>
        </p:txBody>
      </p:sp>
      <p:sp>
        <p:nvSpPr>
          <p:cNvPr id="247" name="Google Shape;247;p2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Architecture and System Design | Page 26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Architecture and System Design</a:t>
            </a:r>
            <a:endParaRPr/>
          </a:p>
        </p:txBody>
      </p:sp>
      <p:sp>
        <p:nvSpPr>
          <p:cNvPr id="253" name="Google Shape;25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System Design Concepts:</a:t>
            </a:r>
            <a:endParaRPr/>
          </a:p>
          <a:p>
            <a:pPr indent="-285750" lvl="1" marL="742950" rtl="0" algn="l">
              <a:spcBef>
                <a:spcPts val="320"/>
              </a:spcBef>
              <a:spcAft>
                <a:spcPts val="0"/>
              </a:spcAft>
              <a:buClr>
                <a:schemeClr val="dk1"/>
              </a:buClr>
              <a:buSzPts val="1600"/>
              <a:buChar char="○"/>
            </a:pPr>
            <a:r>
              <a:rPr lang="en-US" sz="1600"/>
              <a:t>Microservices: A collection of small, independent services.</a:t>
            </a:r>
            <a:endParaRPr/>
          </a:p>
          <a:p>
            <a:pPr indent="-285750" lvl="1" marL="742950" rtl="0" algn="l">
              <a:spcBef>
                <a:spcPts val="320"/>
              </a:spcBef>
              <a:spcAft>
                <a:spcPts val="0"/>
              </a:spcAft>
              <a:buClr>
                <a:schemeClr val="dk1"/>
              </a:buClr>
              <a:buSzPts val="1600"/>
              <a:buChar char="○"/>
            </a:pPr>
            <a:r>
              <a:rPr lang="en-US" sz="1600"/>
              <a:t>Monolithic: A single, unified codebase.</a:t>
            </a:r>
            <a:endParaRPr/>
          </a:p>
          <a:p>
            <a:pPr indent="-285750" lvl="1" marL="742950" rtl="0" algn="l">
              <a:spcBef>
                <a:spcPts val="320"/>
              </a:spcBef>
              <a:spcAft>
                <a:spcPts val="1200"/>
              </a:spcAft>
              <a:buClr>
                <a:schemeClr val="dk1"/>
              </a:buClr>
              <a:buSzPts val="1600"/>
              <a:buChar char="○"/>
            </a:pPr>
            <a:r>
              <a:rPr lang="en-US" sz="1600"/>
              <a:t>Client-Server Model: Separates the front-end (client) from the back-end (server).</a:t>
            </a:r>
            <a:endParaRPr/>
          </a:p>
        </p:txBody>
      </p:sp>
      <p:sp>
        <p:nvSpPr>
          <p:cNvPr id="254" name="Google Shape;254;p2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Architecture and System Design | Page 27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Architecture and System Design</a:t>
            </a:r>
            <a:endParaRPr/>
          </a:p>
        </p:txBody>
      </p:sp>
      <p:sp>
        <p:nvSpPr>
          <p:cNvPr id="260" name="Google Shape;26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Why It’s Important:</a:t>
            </a:r>
            <a:endParaRPr/>
          </a:p>
          <a:p>
            <a:pPr indent="-285750" lvl="1" marL="742950" rtl="0" algn="l">
              <a:spcBef>
                <a:spcPts val="320"/>
              </a:spcBef>
              <a:spcAft>
                <a:spcPts val="0"/>
              </a:spcAft>
              <a:buClr>
                <a:schemeClr val="dk1"/>
              </a:buClr>
              <a:buSzPts val="1600"/>
              <a:buChar char="○"/>
            </a:pPr>
            <a:r>
              <a:rPr lang="en-US" sz="1600"/>
              <a:t>Affects software scalability, maintainability, and reliability.</a:t>
            </a:r>
            <a:endParaRPr/>
          </a:p>
          <a:p>
            <a:pPr indent="-285750" lvl="1" marL="742950" rtl="0" algn="l">
              <a:spcBef>
                <a:spcPts val="320"/>
              </a:spcBef>
              <a:spcAft>
                <a:spcPts val="1200"/>
              </a:spcAft>
              <a:buClr>
                <a:schemeClr val="dk1"/>
              </a:buClr>
              <a:buSzPts val="1600"/>
              <a:buChar char="○"/>
            </a:pPr>
            <a:r>
              <a:rPr lang="en-US" sz="1600"/>
              <a:t>Good architecture allows for easier updates, debugging, and long-term growth.</a:t>
            </a:r>
            <a:endParaRPr/>
          </a:p>
        </p:txBody>
      </p:sp>
      <p:sp>
        <p:nvSpPr>
          <p:cNvPr id="261" name="Google Shape;261;p2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Architecture and System Design | Page 28</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SQL VS NOSQL DATABASES</a:t>
            </a:r>
            <a:endParaRPr/>
          </a:p>
        </p:txBody>
      </p:sp>
      <p:sp>
        <p:nvSpPr>
          <p:cNvPr id="267" name="Google Shape;267;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Exploring the differences between SQL and NoSQL databases and when to use each.</a:t>
            </a:r>
            <a:endParaRPr/>
          </a:p>
        </p:txBody>
      </p:sp>
      <p:sp>
        <p:nvSpPr>
          <p:cNvPr id="268" name="Google Shape;268;p2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SQL vs NoSQL Databases | Page 29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Role of a Software Engineer</a:t>
            </a:r>
            <a:endParaRPr/>
          </a:p>
        </p:txBody>
      </p:sp>
      <p:sp>
        <p:nvSpPr>
          <p:cNvPr id="88" name="Google Shape;8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Types of Engineers:</a:t>
            </a:r>
            <a:endParaRPr/>
          </a:p>
          <a:p>
            <a:pPr indent="-285750" lvl="1" marL="742950" rtl="0" algn="l">
              <a:spcBef>
                <a:spcPts val="320"/>
              </a:spcBef>
              <a:spcAft>
                <a:spcPts val="0"/>
              </a:spcAft>
              <a:buClr>
                <a:schemeClr val="dk1"/>
              </a:buClr>
              <a:buSzPts val="1600"/>
              <a:buChar char="○"/>
            </a:pPr>
            <a:r>
              <a:rPr lang="en-US" sz="1600"/>
              <a:t>Front-end: Focuses on the user interface.</a:t>
            </a:r>
            <a:endParaRPr/>
          </a:p>
          <a:p>
            <a:pPr indent="-285750" lvl="1" marL="742950" rtl="0" algn="l">
              <a:spcBef>
                <a:spcPts val="320"/>
              </a:spcBef>
              <a:spcAft>
                <a:spcPts val="0"/>
              </a:spcAft>
              <a:buClr>
                <a:schemeClr val="dk1"/>
              </a:buClr>
              <a:buSzPts val="1600"/>
              <a:buChar char="○"/>
            </a:pPr>
            <a:r>
              <a:rPr lang="en-US" sz="1600"/>
              <a:t>Back-end: Manages server-side logic, databases, and APIs.</a:t>
            </a:r>
            <a:endParaRPr/>
          </a:p>
          <a:p>
            <a:pPr indent="-285750" lvl="1" marL="742950" rtl="0" algn="l">
              <a:spcBef>
                <a:spcPts val="320"/>
              </a:spcBef>
              <a:spcAft>
                <a:spcPts val="0"/>
              </a:spcAft>
              <a:buClr>
                <a:schemeClr val="dk1"/>
              </a:buClr>
              <a:buSzPts val="1600"/>
              <a:buChar char="○"/>
            </a:pPr>
            <a:r>
              <a:rPr lang="en-US" sz="1600"/>
              <a:t>Full-Stack: Combines both front-end and back-end skills.</a:t>
            </a:r>
            <a:endParaRPr/>
          </a:p>
          <a:p>
            <a:pPr indent="-285750" lvl="1" marL="742950" rtl="0" algn="l">
              <a:spcBef>
                <a:spcPts val="320"/>
              </a:spcBef>
              <a:spcAft>
                <a:spcPts val="0"/>
              </a:spcAft>
              <a:buClr>
                <a:schemeClr val="dk1"/>
              </a:buClr>
              <a:buSzPts val="1600"/>
              <a:buChar char="○"/>
            </a:pPr>
            <a:r>
              <a:rPr lang="en-US" sz="1600"/>
              <a:t>DevOps: Ensures smooth deployment and operation of software systems.</a:t>
            </a:r>
            <a:endParaRPr/>
          </a:p>
          <a:p>
            <a:pPr indent="-285750" lvl="1" marL="742950" rtl="0" algn="l">
              <a:spcBef>
                <a:spcPts val="320"/>
              </a:spcBef>
              <a:spcAft>
                <a:spcPts val="1200"/>
              </a:spcAft>
              <a:buClr>
                <a:schemeClr val="dk1"/>
              </a:buClr>
              <a:buSzPts val="1600"/>
              <a:buChar char="○"/>
            </a:pPr>
            <a:r>
              <a:rPr lang="en-US" sz="1600"/>
              <a:t>Quality Assurance: Tests software to ensure quality.</a:t>
            </a:r>
            <a:endParaRPr/>
          </a:p>
        </p:txBody>
      </p:sp>
      <p:sp>
        <p:nvSpPr>
          <p:cNvPr id="89" name="Google Shape;89;p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Role of a Software Engineer | Page 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30</a:t>
            </a:r>
            <a:endParaRPr/>
          </a:p>
        </p:txBody>
      </p:sp>
      <p:pic>
        <p:nvPicPr>
          <p:cNvPr descr="img09.JPEG" id="274" name="Google Shape;274;p30"/>
          <p:cNvPicPr preferRelativeResize="0"/>
          <p:nvPr/>
        </p:nvPicPr>
        <p:blipFill rotWithShape="1">
          <a:blip r:embed="rId3">
            <a:alphaModFix/>
          </a:blip>
          <a:srcRect b="0" l="0" r="0" t="0"/>
          <a:stretch/>
        </p:blipFill>
        <p:spPr>
          <a:xfrm>
            <a:off x="1371600" y="914400"/>
            <a:ext cx="6400800" cy="56412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SQL vs NoSQL Databases</a:t>
            </a:r>
            <a:endParaRPr/>
          </a:p>
        </p:txBody>
      </p:sp>
      <p:sp>
        <p:nvSpPr>
          <p:cNvPr id="280" name="Google Shape;28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SQL:</a:t>
            </a:r>
            <a:endParaRPr/>
          </a:p>
          <a:p>
            <a:pPr indent="-285750" lvl="1" marL="742950" rtl="0" algn="l">
              <a:spcBef>
                <a:spcPts val="320"/>
              </a:spcBef>
              <a:spcAft>
                <a:spcPts val="0"/>
              </a:spcAft>
              <a:buClr>
                <a:schemeClr val="dk1"/>
              </a:buClr>
              <a:buSzPts val="1600"/>
              <a:buChar char="○"/>
            </a:pPr>
            <a:r>
              <a:rPr lang="en-US" sz="1600"/>
              <a:t>Structured, schema-based databases (e.g., MySQL, PostgreSQL).</a:t>
            </a:r>
            <a:endParaRPr/>
          </a:p>
          <a:p>
            <a:pPr indent="-285750" lvl="1" marL="742950" rtl="0" algn="l">
              <a:spcBef>
                <a:spcPts val="320"/>
              </a:spcBef>
              <a:spcAft>
                <a:spcPts val="1200"/>
              </a:spcAft>
              <a:buClr>
                <a:schemeClr val="dk1"/>
              </a:buClr>
              <a:buSzPts val="1600"/>
              <a:buChar char="○"/>
            </a:pPr>
            <a:r>
              <a:rPr lang="en-US" sz="1600"/>
              <a:t>Best suited for applications requiring complex queries and transactions.</a:t>
            </a:r>
            <a:endParaRPr/>
          </a:p>
        </p:txBody>
      </p:sp>
      <p:sp>
        <p:nvSpPr>
          <p:cNvPr id="281" name="Google Shape;281;p3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SQL vs NoSQL Databases | Page 31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SQL vs NoSQL Databases</a:t>
            </a:r>
            <a:endParaRPr/>
          </a:p>
        </p:txBody>
      </p:sp>
      <p:sp>
        <p:nvSpPr>
          <p:cNvPr id="287" name="Google Shape;28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NoSQL:</a:t>
            </a:r>
            <a:endParaRPr/>
          </a:p>
          <a:p>
            <a:pPr indent="-285750" lvl="1" marL="742950" rtl="0" algn="l">
              <a:spcBef>
                <a:spcPts val="320"/>
              </a:spcBef>
              <a:spcAft>
                <a:spcPts val="0"/>
              </a:spcAft>
              <a:buClr>
                <a:schemeClr val="dk1"/>
              </a:buClr>
              <a:buSzPts val="1600"/>
              <a:buChar char="○"/>
            </a:pPr>
            <a:r>
              <a:rPr lang="en-US" sz="1600"/>
              <a:t>Flexible, schema-less databases (e.g., MongoDB, Cassandra).</a:t>
            </a:r>
            <a:endParaRPr/>
          </a:p>
          <a:p>
            <a:pPr indent="-285750" lvl="1" marL="742950" rtl="0" algn="l">
              <a:spcBef>
                <a:spcPts val="320"/>
              </a:spcBef>
              <a:spcAft>
                <a:spcPts val="1200"/>
              </a:spcAft>
              <a:buClr>
                <a:schemeClr val="dk1"/>
              </a:buClr>
              <a:buSzPts val="1600"/>
              <a:buChar char="○"/>
            </a:pPr>
            <a:r>
              <a:rPr lang="en-US" sz="1600"/>
              <a:t>Ideal for large-scale data storage, real-time analytics, and unstructured data.</a:t>
            </a:r>
            <a:endParaRPr/>
          </a:p>
        </p:txBody>
      </p:sp>
      <p:sp>
        <p:nvSpPr>
          <p:cNvPr id="288" name="Google Shape;288;p3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SQL vs NoSQL Databases | Page 32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SQL vs NoSQL Databases</a:t>
            </a:r>
            <a:endParaRPr/>
          </a:p>
        </p:txBody>
      </p:sp>
      <p:sp>
        <p:nvSpPr>
          <p:cNvPr id="294" name="Google Shape;294;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When to Use Each:</a:t>
            </a:r>
            <a:endParaRPr/>
          </a:p>
          <a:p>
            <a:pPr indent="-285750" lvl="1" marL="742950" rtl="0" algn="l">
              <a:spcBef>
                <a:spcPts val="320"/>
              </a:spcBef>
              <a:spcAft>
                <a:spcPts val="0"/>
              </a:spcAft>
              <a:buClr>
                <a:schemeClr val="dk1"/>
              </a:buClr>
              <a:buSzPts val="1600"/>
              <a:buChar char="○"/>
            </a:pPr>
            <a:r>
              <a:rPr lang="en-US" sz="1600"/>
              <a:t>Use SQL for transactional systems where data integrity is crucial.</a:t>
            </a:r>
            <a:endParaRPr/>
          </a:p>
          <a:p>
            <a:pPr indent="-285750" lvl="1" marL="742950" rtl="0" algn="l">
              <a:spcBef>
                <a:spcPts val="320"/>
              </a:spcBef>
              <a:spcAft>
                <a:spcPts val="1200"/>
              </a:spcAft>
              <a:buClr>
                <a:schemeClr val="dk1"/>
              </a:buClr>
              <a:buSzPts val="1600"/>
              <a:buChar char="○"/>
            </a:pPr>
            <a:r>
              <a:rPr lang="en-US" sz="1600"/>
              <a:t>Use NoSQL for applications that require flexible schemas or horizontal scaling.</a:t>
            </a:r>
            <a:endParaRPr/>
          </a:p>
        </p:txBody>
      </p:sp>
      <p:sp>
        <p:nvSpPr>
          <p:cNvPr id="295" name="Google Shape;295;p3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SQL vs NoSQL Databases | Page 33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APIS (APPLICATION PROGRAMMING INTERFACES)</a:t>
            </a:r>
            <a:endParaRPr/>
          </a:p>
        </p:txBody>
      </p:sp>
      <p:sp>
        <p:nvSpPr>
          <p:cNvPr id="301" name="Google Shape;301;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Learn how APIs enable communication between different software applications.</a:t>
            </a:r>
            <a:endParaRPr/>
          </a:p>
        </p:txBody>
      </p:sp>
      <p:sp>
        <p:nvSpPr>
          <p:cNvPr id="302" name="Google Shape;302;p3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APIs (Application Programming Interfaces) | Page 34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APIs (Application Programming Interfaces)</a:t>
            </a:r>
            <a:endParaRPr/>
          </a:p>
        </p:txBody>
      </p:sp>
      <p:sp>
        <p:nvSpPr>
          <p:cNvPr id="308" name="Google Shape;30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What is an API?</a:t>
            </a:r>
            <a:endParaRPr/>
          </a:p>
          <a:p>
            <a:pPr indent="-285750" lvl="1" marL="742950" rtl="0" algn="l">
              <a:spcBef>
                <a:spcPts val="320"/>
              </a:spcBef>
              <a:spcAft>
                <a:spcPts val="1200"/>
              </a:spcAft>
              <a:buClr>
                <a:schemeClr val="dk1"/>
              </a:buClr>
              <a:buSzPts val="1600"/>
              <a:buChar char="○"/>
            </a:pPr>
            <a:r>
              <a:rPr lang="en-US" sz="1600"/>
              <a:t>A set of protocols that allow different software applications to communicate and share data.</a:t>
            </a:r>
            <a:endParaRPr/>
          </a:p>
        </p:txBody>
      </p:sp>
      <p:sp>
        <p:nvSpPr>
          <p:cNvPr id="309" name="Google Shape;309;p3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APIs (Application Programming Interfaces) | Page 35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APIs (Application Programming Interfaces)</a:t>
            </a:r>
            <a:endParaRPr/>
          </a:p>
        </p:txBody>
      </p:sp>
      <p:sp>
        <p:nvSpPr>
          <p:cNvPr id="315" name="Google Shape;315;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a:t>
            </a:r>
            <a:endParaRPr/>
          </a:p>
          <a:p>
            <a:pPr indent="-285750" lvl="1" marL="742950" rtl="0" algn="l">
              <a:spcBef>
                <a:spcPts val="320"/>
              </a:spcBef>
              <a:spcAft>
                <a:spcPts val="1200"/>
              </a:spcAft>
              <a:buClr>
                <a:schemeClr val="dk1"/>
              </a:buClr>
              <a:buSzPts val="1600"/>
              <a:buChar char="○"/>
            </a:pPr>
            <a:r>
              <a:rPr lang="en-US" sz="1600"/>
              <a:t>Enables integration of services like social media logins, payment processing, and data exchange.</a:t>
            </a:r>
            <a:endParaRPr/>
          </a:p>
        </p:txBody>
      </p:sp>
      <p:sp>
        <p:nvSpPr>
          <p:cNvPr id="316" name="Google Shape;316;p3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APIs (Application Programming Interfaces) | Page 36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APIs (Application Programming Interfaces)</a:t>
            </a:r>
            <a:endParaRPr/>
          </a:p>
        </p:txBody>
      </p:sp>
      <p:sp>
        <p:nvSpPr>
          <p:cNvPr id="322" name="Google Shape;32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Examples:</a:t>
            </a:r>
            <a:endParaRPr/>
          </a:p>
          <a:p>
            <a:pPr indent="-285750" lvl="1" marL="742950" rtl="0" algn="l">
              <a:spcBef>
                <a:spcPts val="320"/>
              </a:spcBef>
              <a:spcAft>
                <a:spcPts val="0"/>
              </a:spcAft>
              <a:buClr>
                <a:schemeClr val="dk1"/>
              </a:buClr>
              <a:buSzPts val="1600"/>
              <a:buChar char="○"/>
            </a:pPr>
            <a:r>
              <a:rPr lang="en-US" sz="1600"/>
              <a:t>REST: Representational State Transfer, widely used for web APIs.</a:t>
            </a:r>
            <a:endParaRPr/>
          </a:p>
          <a:p>
            <a:pPr indent="-285750" lvl="1" marL="742950" rtl="0" algn="l">
              <a:spcBef>
                <a:spcPts val="320"/>
              </a:spcBef>
              <a:spcAft>
                <a:spcPts val="0"/>
              </a:spcAft>
              <a:buClr>
                <a:schemeClr val="dk1"/>
              </a:buClr>
              <a:buSzPts val="1600"/>
              <a:buChar char="○"/>
            </a:pPr>
            <a:r>
              <a:rPr lang="en-US" sz="1600"/>
              <a:t>GraphQL: A query language for APIs, allows clients to request specific data.</a:t>
            </a:r>
            <a:endParaRPr/>
          </a:p>
          <a:p>
            <a:pPr indent="-285750" lvl="1" marL="742950" rtl="0" algn="l">
              <a:spcBef>
                <a:spcPts val="320"/>
              </a:spcBef>
              <a:spcAft>
                <a:spcPts val="1200"/>
              </a:spcAft>
              <a:buClr>
                <a:schemeClr val="dk1"/>
              </a:buClr>
              <a:buSzPts val="1600"/>
              <a:buChar char="○"/>
            </a:pPr>
            <a:r>
              <a:rPr lang="en-US" sz="1600"/>
              <a:t>Importance of Documentation: Clear API documentation is crucial for successful integration.</a:t>
            </a:r>
            <a:endParaRPr/>
          </a:p>
        </p:txBody>
      </p:sp>
      <p:sp>
        <p:nvSpPr>
          <p:cNvPr id="323" name="Google Shape;323;p3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APIs (Application Programming Interfaces) | Page 37</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FRAMEWORKS</a:t>
            </a:r>
            <a:endParaRPr/>
          </a:p>
        </p:txBody>
      </p:sp>
      <p:sp>
        <p:nvSpPr>
          <p:cNvPr id="329" name="Google Shape;329;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Frameworks provide a foundation of pre-written code to streamline the software development process.</a:t>
            </a:r>
            <a:endParaRPr/>
          </a:p>
        </p:txBody>
      </p:sp>
      <p:sp>
        <p:nvSpPr>
          <p:cNvPr id="330" name="Google Shape;330;p3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Frameworks | Page 38</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39</a:t>
            </a:r>
            <a:endParaRPr/>
          </a:p>
        </p:txBody>
      </p:sp>
      <p:pic>
        <p:nvPicPr>
          <p:cNvPr descr="img13.JPEG" id="336" name="Google Shape;336;p39"/>
          <p:cNvPicPr preferRelativeResize="0"/>
          <p:nvPr/>
        </p:nvPicPr>
        <p:blipFill rotWithShape="1">
          <a:blip r:embed="rId3">
            <a:alphaModFix/>
          </a:blip>
          <a:srcRect b="0" l="0" r="0" t="0"/>
          <a:stretch/>
        </p:blipFill>
        <p:spPr>
          <a:xfrm>
            <a:off x="1371600" y="914400"/>
            <a:ext cx="6400800" cy="54463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Role of a Software Engineer</a:t>
            </a:r>
            <a:endParaRPr/>
          </a:p>
        </p:txBody>
      </p:sp>
      <p:sp>
        <p:nvSpPr>
          <p:cNvPr id="95" name="Google Shape;9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Collaboration:</a:t>
            </a:r>
            <a:endParaRPr/>
          </a:p>
          <a:p>
            <a:pPr indent="-285750" lvl="1" marL="742950" rtl="0" algn="l">
              <a:spcBef>
                <a:spcPts val="320"/>
              </a:spcBef>
              <a:spcAft>
                <a:spcPts val="0"/>
              </a:spcAft>
              <a:buClr>
                <a:schemeClr val="dk1"/>
              </a:buClr>
              <a:buSzPts val="1600"/>
              <a:buChar char="○"/>
            </a:pPr>
            <a:r>
              <a:rPr lang="en-US" sz="1600"/>
              <a:t>Engineers work closely with project managers, designers, and business analysts to deliver high-quality software solutions.</a:t>
            </a:r>
            <a:endParaRPr/>
          </a:p>
          <a:p>
            <a:pPr indent="-285750" lvl="1" marL="742950" rtl="0" algn="l">
              <a:spcBef>
                <a:spcPts val="320"/>
              </a:spcBef>
              <a:spcAft>
                <a:spcPts val="1200"/>
              </a:spcAft>
              <a:buClr>
                <a:schemeClr val="dk1"/>
              </a:buClr>
              <a:buSzPts val="1600"/>
              <a:buChar char="○"/>
            </a:pPr>
            <a:r>
              <a:rPr lang="en-US" sz="1600"/>
              <a:t>They participate in planning, design discussions, and sprint reviews.</a:t>
            </a:r>
            <a:endParaRPr/>
          </a:p>
        </p:txBody>
      </p:sp>
      <p:sp>
        <p:nvSpPr>
          <p:cNvPr id="96" name="Google Shape;96;p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Role of a Software Engineer | Page 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Frameworks</a:t>
            </a:r>
            <a:endParaRPr/>
          </a:p>
        </p:txBody>
      </p:sp>
      <p:sp>
        <p:nvSpPr>
          <p:cNvPr id="342" name="Google Shape;34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Definition:</a:t>
            </a:r>
            <a:endParaRPr/>
          </a:p>
          <a:p>
            <a:pPr indent="-285750" lvl="1" marL="742950" rtl="0" algn="l">
              <a:spcBef>
                <a:spcPts val="320"/>
              </a:spcBef>
              <a:spcAft>
                <a:spcPts val="1200"/>
              </a:spcAft>
              <a:buClr>
                <a:schemeClr val="dk1"/>
              </a:buClr>
              <a:buSzPts val="1600"/>
              <a:buChar char="○"/>
            </a:pPr>
            <a:r>
              <a:rPr lang="en-US" sz="1600"/>
              <a:t>A collection of pre-written code libraries that provide structure and common functionality to streamline development.</a:t>
            </a:r>
            <a:endParaRPr/>
          </a:p>
        </p:txBody>
      </p:sp>
      <p:sp>
        <p:nvSpPr>
          <p:cNvPr id="343" name="Google Shape;343;p4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Frameworks | Page 40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Frameworks</a:t>
            </a:r>
            <a:endParaRPr/>
          </a:p>
        </p:txBody>
      </p:sp>
      <p:sp>
        <p:nvSpPr>
          <p:cNvPr id="349" name="Google Shape;349;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Examples:</a:t>
            </a:r>
            <a:endParaRPr/>
          </a:p>
          <a:p>
            <a:pPr indent="-285750" lvl="1" marL="742950" rtl="0" algn="l">
              <a:spcBef>
                <a:spcPts val="320"/>
              </a:spcBef>
              <a:spcAft>
                <a:spcPts val="0"/>
              </a:spcAft>
              <a:buClr>
                <a:schemeClr val="dk1"/>
              </a:buClr>
              <a:buSzPts val="1600"/>
              <a:buChar char="○"/>
            </a:pPr>
            <a:r>
              <a:rPr lang="en-US" sz="1600"/>
              <a:t>Front-end: React, Angular, Vue.js.</a:t>
            </a:r>
            <a:endParaRPr/>
          </a:p>
          <a:p>
            <a:pPr indent="-285750" lvl="1" marL="742950" rtl="0" algn="l">
              <a:spcBef>
                <a:spcPts val="320"/>
              </a:spcBef>
              <a:spcAft>
                <a:spcPts val="1200"/>
              </a:spcAft>
              <a:buClr>
                <a:schemeClr val="dk1"/>
              </a:buClr>
              <a:buSzPts val="1600"/>
              <a:buChar char="○"/>
            </a:pPr>
            <a:r>
              <a:rPr lang="en-US" sz="1600"/>
              <a:t>Back-end: Django (Python), Spring (Java), Express (Node.js).</a:t>
            </a:r>
            <a:endParaRPr/>
          </a:p>
        </p:txBody>
      </p:sp>
      <p:sp>
        <p:nvSpPr>
          <p:cNvPr id="350" name="Google Shape;350;p4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Frameworks | Page 41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Frameworks</a:t>
            </a:r>
            <a:endParaRPr/>
          </a:p>
        </p:txBody>
      </p:sp>
      <p:sp>
        <p:nvSpPr>
          <p:cNvPr id="356" name="Google Shape;35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Why Use Frameworks:</a:t>
            </a:r>
            <a:endParaRPr/>
          </a:p>
          <a:p>
            <a:pPr indent="-285750" lvl="1" marL="742950" rtl="0" algn="l">
              <a:spcBef>
                <a:spcPts val="320"/>
              </a:spcBef>
              <a:spcAft>
                <a:spcPts val="0"/>
              </a:spcAft>
              <a:buClr>
                <a:schemeClr val="dk1"/>
              </a:buClr>
              <a:buSzPts val="1600"/>
              <a:buChar char="○"/>
            </a:pPr>
            <a:r>
              <a:rPr lang="en-US" sz="1600"/>
              <a:t>Improve efficiency by providing reusable components and enforcing best practices.</a:t>
            </a:r>
            <a:endParaRPr/>
          </a:p>
          <a:p>
            <a:pPr indent="-285750" lvl="1" marL="742950" rtl="0" algn="l">
              <a:spcBef>
                <a:spcPts val="320"/>
              </a:spcBef>
              <a:spcAft>
                <a:spcPts val="1200"/>
              </a:spcAft>
              <a:buClr>
                <a:schemeClr val="dk1"/>
              </a:buClr>
              <a:buSzPts val="1600"/>
              <a:buChar char="○"/>
            </a:pPr>
            <a:r>
              <a:rPr lang="en-US" sz="1600"/>
              <a:t>Reduce boilerplate code, allowing developers to focus on unique features.</a:t>
            </a:r>
            <a:endParaRPr/>
          </a:p>
        </p:txBody>
      </p:sp>
      <p:sp>
        <p:nvSpPr>
          <p:cNvPr id="357" name="Google Shape;357;p4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Frameworks | Page 42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ELECTRONIC DATA INTERCHANGE (EDI)</a:t>
            </a:r>
            <a:endParaRPr/>
          </a:p>
        </p:txBody>
      </p:sp>
      <p:sp>
        <p:nvSpPr>
          <p:cNvPr id="363" name="Google Shape;363;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Understand the role of EDI in software development for exchanging business information electronically.</a:t>
            </a:r>
            <a:endParaRPr/>
          </a:p>
        </p:txBody>
      </p:sp>
      <p:sp>
        <p:nvSpPr>
          <p:cNvPr id="364" name="Google Shape;364;p4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Electronic Data Interchange (EDI) | Page 43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44</a:t>
            </a:r>
            <a:endParaRPr/>
          </a:p>
        </p:txBody>
      </p:sp>
      <p:pic>
        <p:nvPicPr>
          <p:cNvPr descr="img15.JPEG" id="370" name="Google Shape;370;p44"/>
          <p:cNvPicPr preferRelativeResize="0"/>
          <p:nvPr/>
        </p:nvPicPr>
        <p:blipFill rotWithShape="1">
          <a:blip r:embed="rId3">
            <a:alphaModFix/>
          </a:blip>
          <a:srcRect b="0" l="0" r="0" t="0"/>
          <a:stretch/>
        </p:blipFill>
        <p:spPr>
          <a:xfrm>
            <a:off x="1371600" y="914400"/>
            <a:ext cx="6400800" cy="476456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Electronic Data Interchange (EDI)</a:t>
            </a:r>
            <a:endParaRPr/>
          </a:p>
        </p:txBody>
      </p:sp>
      <p:sp>
        <p:nvSpPr>
          <p:cNvPr id="376" name="Google Shape;376;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What is EDI?</a:t>
            </a:r>
            <a:endParaRPr/>
          </a:p>
          <a:p>
            <a:pPr indent="-285750" lvl="1" marL="742950" rtl="0" algn="l">
              <a:spcBef>
                <a:spcPts val="320"/>
              </a:spcBef>
              <a:spcAft>
                <a:spcPts val="0"/>
              </a:spcAft>
              <a:buClr>
                <a:schemeClr val="dk1"/>
              </a:buClr>
              <a:buSzPts val="1600"/>
              <a:buChar char="○"/>
            </a:pPr>
            <a:r>
              <a:rPr lang="en-US" sz="1600"/>
              <a:t>A standardized method for exchanging business information electronically between organizations.</a:t>
            </a:r>
            <a:endParaRPr/>
          </a:p>
          <a:p>
            <a:pPr indent="-285750" lvl="1" marL="742950" rtl="0" algn="l">
              <a:spcBef>
                <a:spcPts val="320"/>
              </a:spcBef>
              <a:spcAft>
                <a:spcPts val="0"/>
              </a:spcAft>
              <a:buClr>
                <a:schemeClr val="dk1"/>
              </a:buClr>
              <a:buSzPts val="1600"/>
              <a:buChar char="○"/>
            </a:pPr>
            <a:r>
              <a:rPr lang="en-US" sz="1600"/>
              <a:t>EDI ease the exchange of various type of documents such as purchase orders, invoices, ect...</a:t>
            </a:r>
            <a:endParaRPr/>
          </a:p>
          <a:p>
            <a:pPr indent="-342900" lvl="0" marL="342900" rtl="0" algn="l">
              <a:spcBef>
                <a:spcPts val="320"/>
              </a:spcBef>
              <a:spcAft>
                <a:spcPts val="1200"/>
              </a:spcAft>
              <a:buClr>
                <a:schemeClr val="dk1"/>
              </a:buClr>
              <a:buSzPts val="1600"/>
              <a:buChar char="●"/>
            </a:pPr>
            <a:r>
              <a:rPr lang="en-US" sz="1600"/>
              <a:t>links: https://www.edibasics.com/what-is-edi/</a:t>
            </a:r>
            <a:endParaRPr/>
          </a:p>
        </p:txBody>
      </p:sp>
      <p:sp>
        <p:nvSpPr>
          <p:cNvPr id="377" name="Google Shape;377;p4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Electronic Data Interchange (EDI) | Page 45</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Electronic Data Interchange (EDI)</a:t>
            </a:r>
            <a:endParaRPr/>
          </a:p>
        </p:txBody>
      </p:sp>
      <p:sp>
        <p:nvSpPr>
          <p:cNvPr id="383" name="Google Shape;38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Role in Software Development:</a:t>
            </a:r>
            <a:endParaRPr/>
          </a:p>
          <a:p>
            <a:pPr indent="-285750" lvl="1" marL="742950" rtl="0" algn="l">
              <a:spcBef>
                <a:spcPts val="320"/>
              </a:spcBef>
              <a:spcAft>
                <a:spcPts val="1200"/>
              </a:spcAft>
              <a:buClr>
                <a:schemeClr val="dk1"/>
              </a:buClr>
              <a:buSzPts val="1600"/>
              <a:buChar char="○"/>
            </a:pPr>
            <a:r>
              <a:rPr lang="en-US" sz="1600"/>
              <a:t>Implementing EDI standards for data exchange ensures compatibility and efficiency in business communications.</a:t>
            </a:r>
            <a:endParaRPr/>
          </a:p>
        </p:txBody>
      </p:sp>
      <p:sp>
        <p:nvSpPr>
          <p:cNvPr id="384" name="Google Shape;384;p4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Electronic Data Interchange (EDI) | Page 46</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Electronic Data Interchange (EDI)</a:t>
            </a:r>
            <a:endParaRPr/>
          </a:p>
        </p:txBody>
      </p:sp>
      <p:sp>
        <p:nvSpPr>
          <p:cNvPr id="390" name="Google Shape;390;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Common Formats:</a:t>
            </a:r>
            <a:endParaRPr/>
          </a:p>
          <a:p>
            <a:pPr indent="-285750" lvl="1" marL="742950" rtl="0" algn="l">
              <a:spcBef>
                <a:spcPts val="320"/>
              </a:spcBef>
              <a:spcAft>
                <a:spcPts val="1200"/>
              </a:spcAft>
              <a:buClr>
                <a:schemeClr val="dk1"/>
              </a:buClr>
              <a:buSzPts val="1600"/>
              <a:buChar char="○"/>
            </a:pPr>
            <a:r>
              <a:rPr lang="en-US" sz="1600"/>
              <a:t>XML, JSON, and EDIFACT are some of the formats used in EDI implementations.</a:t>
            </a:r>
            <a:endParaRPr/>
          </a:p>
        </p:txBody>
      </p:sp>
      <p:sp>
        <p:nvSpPr>
          <p:cNvPr id="391" name="Google Shape;391;p4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Electronic Data Interchange (EDI) | Page 47</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PROJECT MANAGEMENT IN SOFTWARE DEVELOPMENT</a:t>
            </a:r>
            <a:endParaRPr/>
          </a:p>
        </p:txBody>
      </p:sp>
      <p:sp>
        <p:nvSpPr>
          <p:cNvPr id="397" name="Google Shape;397;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Project management practices help coordinate software development tasks, timelines, and resources effectively.</a:t>
            </a:r>
            <a:endParaRPr/>
          </a:p>
        </p:txBody>
      </p:sp>
      <p:sp>
        <p:nvSpPr>
          <p:cNvPr id="398" name="Google Shape;398;p4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Project Management in Software Development | Page 48</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04" name="Google Shape;404;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Stand-Ups and Agile:</a:t>
            </a:r>
            <a:endParaRPr/>
          </a:p>
          <a:p>
            <a:pPr indent="-285750" lvl="1" marL="742950" rtl="0" algn="l">
              <a:spcBef>
                <a:spcPts val="320"/>
              </a:spcBef>
              <a:spcAft>
                <a:spcPts val="0"/>
              </a:spcAft>
              <a:buClr>
                <a:schemeClr val="dk1"/>
              </a:buClr>
              <a:buSzPts val="1600"/>
              <a:buChar char="○"/>
            </a:pPr>
            <a:r>
              <a:rPr lang="en-US" sz="1600"/>
              <a:t>Typically a 15-minute meeting where each team member discusses what they accomplished the previous day, their plan for the current day, and any blockers they are facing. This fosters transparency and allows the team to quickly address issues and adjust their plans if necessary.</a:t>
            </a:r>
            <a:endParaRPr/>
          </a:p>
          <a:p>
            <a:pPr indent="-285750" lvl="1" marL="742950" rtl="0" algn="l">
              <a:spcBef>
                <a:spcPts val="320"/>
              </a:spcBef>
              <a:spcAft>
                <a:spcPts val="0"/>
              </a:spcAft>
              <a:buClr>
                <a:schemeClr val="dk1"/>
              </a:buClr>
              <a:buSzPts val="1600"/>
              <a:buChar char="○"/>
            </a:pPr>
            <a:r>
              <a:rPr lang="en-US" sz="1600"/>
              <a:t>Encourages a sense of accountability among team members as everyone shares their daily progress.</a:t>
            </a:r>
            <a:endParaRPr/>
          </a:p>
          <a:p>
            <a:pPr indent="-285750" lvl="1" marL="742950" rtl="0" algn="l">
              <a:spcBef>
                <a:spcPts val="320"/>
              </a:spcBef>
              <a:spcAft>
                <a:spcPts val="1200"/>
              </a:spcAft>
              <a:buClr>
                <a:schemeClr val="dk1"/>
              </a:buClr>
              <a:buSzPts val="1600"/>
              <a:buChar char="○"/>
            </a:pPr>
            <a:r>
              <a:rPr lang="en-US" sz="1600"/>
              <a:t>Helps maintain momentum by ensuring that any impediments are swiftly identified and resolved.</a:t>
            </a:r>
            <a:endParaRPr/>
          </a:p>
        </p:txBody>
      </p:sp>
      <p:sp>
        <p:nvSpPr>
          <p:cNvPr id="405" name="Google Shape;405;p4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49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5</a:t>
            </a:r>
            <a:endParaRPr/>
          </a:p>
        </p:txBody>
      </p:sp>
      <p:pic>
        <p:nvPicPr>
          <p:cNvPr descr="img00.JPEG" id="102" name="Google Shape;102;p5"/>
          <p:cNvPicPr preferRelativeResize="0"/>
          <p:nvPr/>
        </p:nvPicPr>
        <p:blipFill rotWithShape="1">
          <a:blip r:embed="rId3">
            <a:alphaModFix/>
          </a:blip>
          <a:srcRect b="0" l="0" r="0" t="0"/>
          <a:stretch/>
        </p:blipFill>
        <p:spPr>
          <a:xfrm>
            <a:off x="3352100" y="352550"/>
            <a:ext cx="2790725" cy="56630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11" name="Google Shape;411;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Agile Methodology:</a:t>
            </a:r>
            <a:endParaRPr/>
          </a:p>
          <a:p>
            <a:pPr indent="-285750" lvl="1" marL="742950" rtl="0" algn="l">
              <a:spcBef>
                <a:spcPts val="320"/>
              </a:spcBef>
              <a:spcAft>
                <a:spcPts val="0"/>
              </a:spcAft>
              <a:buClr>
                <a:schemeClr val="dk1"/>
              </a:buClr>
              <a:buSzPts val="1600"/>
              <a:buChar char="○"/>
            </a:pPr>
            <a:r>
              <a:rPr lang="en-US" sz="1600"/>
              <a:t>A framework for managing software development projects that emphasizes iterative work cycles, known as sprints, usually lasting 1-4 weeks. After each sprint, a review or retrospective meeting is held to assess what went well and what could be improved.</a:t>
            </a:r>
            <a:endParaRPr/>
          </a:p>
          <a:p>
            <a:pPr indent="-285750" lvl="1" marL="742950" rtl="0" algn="l">
              <a:spcBef>
                <a:spcPts val="320"/>
              </a:spcBef>
              <a:spcAft>
                <a:spcPts val="1200"/>
              </a:spcAft>
              <a:buClr>
                <a:schemeClr val="dk1"/>
              </a:buClr>
              <a:buSzPts val="1600"/>
              <a:buChar char="○"/>
            </a:pPr>
            <a:r>
              <a:rPr lang="en-US" sz="1600"/>
              <a:t>Focuses on delivering small, workable increments of the product early and frequently, which allows for constant feedback and course correction.</a:t>
            </a:r>
            <a:endParaRPr/>
          </a:p>
        </p:txBody>
      </p:sp>
      <p:sp>
        <p:nvSpPr>
          <p:cNvPr id="412" name="Google Shape;412;p5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18" name="Google Shape;41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Agile Methodology:</a:t>
            </a:r>
            <a:endParaRPr/>
          </a:p>
          <a:p>
            <a:pPr indent="-285750" lvl="1" marL="742950" rtl="0" algn="l">
              <a:spcBef>
                <a:spcPts val="320"/>
              </a:spcBef>
              <a:spcAft>
                <a:spcPts val="0"/>
              </a:spcAft>
              <a:buClr>
                <a:schemeClr val="dk1"/>
              </a:buClr>
              <a:buSzPts val="1600"/>
              <a:buChar char="○"/>
            </a:pPr>
            <a:r>
              <a:rPr lang="en-US" sz="1600"/>
              <a:t>Agile frameworks like Scrum and Kanban help break down complex projects into manageable pieces, promote flexibility, and enable teams to quickly adapt to changing requirements or market conditions.</a:t>
            </a:r>
            <a:endParaRPr/>
          </a:p>
          <a:p>
            <a:pPr indent="-285750" lvl="1" marL="742950" rtl="0" algn="l">
              <a:spcBef>
                <a:spcPts val="320"/>
              </a:spcBef>
              <a:spcAft>
                <a:spcPts val="1200"/>
              </a:spcAft>
              <a:buClr>
                <a:schemeClr val="dk1"/>
              </a:buClr>
              <a:buSzPts val="1600"/>
              <a:buChar char="○"/>
            </a:pPr>
            <a:r>
              <a:rPr lang="en-US" sz="1600"/>
              <a:t>Agile practices include continuous integration, test-driven development (TDD), and pair programming, which enhance the quality of the software and the efficiency of the development process.</a:t>
            </a:r>
            <a:endParaRPr/>
          </a:p>
        </p:txBody>
      </p:sp>
      <p:sp>
        <p:nvSpPr>
          <p:cNvPr id="419" name="Google Shape;419;p5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25" name="Google Shape;42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https://scrumguides.org/scrum-guide.html#daily-scrum</a:t>
            </a:r>
            <a:endParaRPr/>
          </a:p>
          <a:p>
            <a:pPr indent="-285750" lvl="1" marL="742950" rtl="0" algn="l">
              <a:spcBef>
                <a:spcPts val="320"/>
              </a:spcBef>
              <a:spcAft>
                <a:spcPts val="0"/>
              </a:spcAft>
              <a:buClr>
                <a:schemeClr val="dk1"/>
              </a:buClr>
              <a:buSzPts val="1600"/>
              <a:buChar char="○"/>
            </a:pPr>
            <a:r>
              <a:rPr lang="en-US" sz="1600"/>
              <a:t>https://www.atlassian.com/agile/scrum/standups</a:t>
            </a:r>
            <a:endParaRPr/>
          </a:p>
          <a:p>
            <a:pPr indent="-285750" lvl="1" marL="742950" rtl="0" algn="l">
              <a:spcBef>
                <a:spcPts val="320"/>
              </a:spcBef>
              <a:spcAft>
                <a:spcPts val="0"/>
              </a:spcAft>
              <a:buClr>
                <a:schemeClr val="dk1"/>
              </a:buClr>
              <a:buSzPts val="1600"/>
              <a:buChar char="○"/>
            </a:pPr>
            <a:r>
              <a:rPr lang="en-US" sz="1600"/>
              <a:t>https://www.agilealliance.org/agile101/</a:t>
            </a:r>
            <a:endParaRPr/>
          </a:p>
          <a:p>
            <a:pPr indent="-285750" lvl="1" marL="742950" rtl="0" algn="l">
              <a:spcBef>
                <a:spcPts val="320"/>
              </a:spcBef>
              <a:spcAft>
                <a:spcPts val="0"/>
              </a:spcAft>
              <a:buClr>
                <a:schemeClr val="dk1"/>
              </a:buClr>
              <a:buSzPts val="1600"/>
              <a:buChar char="○"/>
            </a:pPr>
            <a:r>
              <a:rPr lang="en-US" sz="1600"/>
              <a:t>https://www.scrum.org/resources/scrum-guide</a:t>
            </a:r>
            <a:endParaRPr/>
          </a:p>
          <a:p>
            <a:pPr indent="-285750" lvl="1" marL="742950" rtl="0" algn="l">
              <a:spcBef>
                <a:spcPts val="320"/>
              </a:spcBef>
              <a:spcAft>
                <a:spcPts val="1200"/>
              </a:spcAft>
              <a:buClr>
                <a:schemeClr val="dk1"/>
              </a:buClr>
              <a:buSzPts val="1600"/>
              <a:buChar char="○"/>
            </a:pPr>
            <a:r>
              <a:rPr lang="en-US" sz="1600"/>
              <a:t>https://www.atlassian.com/agile</a:t>
            </a:r>
            <a:endParaRPr/>
          </a:p>
        </p:txBody>
      </p:sp>
      <p:sp>
        <p:nvSpPr>
          <p:cNvPr id="426" name="Google Shape;426;p5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32" name="Google Shape;432;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Tools, Jira:</a:t>
            </a:r>
            <a:endParaRPr/>
          </a:p>
          <a:p>
            <a:pPr indent="-285750" lvl="1" marL="742950" rtl="0" algn="l">
              <a:spcBef>
                <a:spcPts val="320"/>
              </a:spcBef>
              <a:spcAft>
                <a:spcPts val="0"/>
              </a:spcAft>
              <a:buClr>
                <a:schemeClr val="dk1"/>
              </a:buClr>
              <a:buSzPts val="1600"/>
              <a:buChar char="○"/>
            </a:pPr>
            <a:r>
              <a:rPr lang="en-US" sz="1600"/>
              <a:t>An issue and project tracking tool widely used for managing Agile projects. It allows teams to create user stories, plan sprints, and monitor progress through customizable dashboards and reports.</a:t>
            </a:r>
            <a:endParaRPr/>
          </a:p>
          <a:p>
            <a:pPr indent="-285750" lvl="1" marL="742950" rtl="0" algn="l">
              <a:spcBef>
                <a:spcPts val="320"/>
              </a:spcBef>
              <a:spcAft>
                <a:spcPts val="0"/>
              </a:spcAft>
              <a:buClr>
                <a:schemeClr val="dk1"/>
              </a:buClr>
              <a:buSzPts val="1600"/>
              <a:buChar char="○"/>
            </a:pPr>
            <a:r>
              <a:rPr lang="en-US" sz="1600"/>
              <a:t>Supports the Agile framework by enabling backlog prioritization, sprint planning, and real-time collaboration among team members.</a:t>
            </a:r>
            <a:endParaRPr/>
          </a:p>
          <a:p>
            <a:pPr indent="-285750" lvl="1" marL="742950" rtl="0" algn="l">
              <a:spcBef>
                <a:spcPts val="320"/>
              </a:spcBef>
              <a:spcAft>
                <a:spcPts val="0"/>
              </a:spcAft>
              <a:buClr>
                <a:schemeClr val="dk1"/>
              </a:buClr>
              <a:buSzPts val="1600"/>
              <a:buChar char="○"/>
            </a:pPr>
            <a:r>
              <a:rPr lang="en-US" sz="1600"/>
              <a:t>Integrates with various other development tools (e.g., Bitbucket, GitHub, Confluence) for a seamless workflow.</a:t>
            </a:r>
            <a:endParaRPr/>
          </a:p>
          <a:p>
            <a:pPr indent="-285750" lvl="1" marL="742950" rtl="0" algn="l">
              <a:spcBef>
                <a:spcPts val="320"/>
              </a:spcBef>
              <a:spcAft>
                <a:spcPts val="1200"/>
              </a:spcAft>
              <a:buClr>
                <a:schemeClr val="dk1"/>
              </a:buClr>
              <a:buSzPts val="1600"/>
              <a:buChar char="○"/>
            </a:pPr>
            <a:r>
              <a:rPr lang="en-US" sz="1600"/>
              <a:t>Provides features for managing bugs, tracking tasks, and visualizing project health with tools like Kanban boards and burndown charts.</a:t>
            </a:r>
            <a:endParaRPr/>
          </a:p>
        </p:txBody>
      </p:sp>
      <p:sp>
        <p:nvSpPr>
          <p:cNvPr id="433" name="Google Shape;433;p5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39" name="Google Shape;439;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Tools: Trello</a:t>
            </a:r>
            <a:endParaRPr/>
          </a:p>
          <a:p>
            <a:pPr indent="-285750" lvl="1" marL="742950" rtl="0" algn="l">
              <a:spcBef>
                <a:spcPts val="320"/>
              </a:spcBef>
              <a:spcAft>
                <a:spcPts val="0"/>
              </a:spcAft>
              <a:buClr>
                <a:schemeClr val="dk1"/>
              </a:buClr>
              <a:buSzPts val="1600"/>
              <a:buChar char="○"/>
            </a:pPr>
            <a:r>
              <a:rPr lang="en-US" sz="1600"/>
              <a:t>A visual project management tool that uses boards, lists, and cards to organize tasks and workflows. Its drag-and-drop interface makes it easy to track the progress of tasks through different stages.</a:t>
            </a:r>
            <a:endParaRPr/>
          </a:p>
          <a:p>
            <a:pPr indent="-285750" lvl="1" marL="742950" rtl="0" algn="l">
              <a:spcBef>
                <a:spcPts val="320"/>
              </a:spcBef>
              <a:spcAft>
                <a:spcPts val="0"/>
              </a:spcAft>
              <a:buClr>
                <a:schemeClr val="dk1"/>
              </a:buClr>
              <a:buSzPts val="1600"/>
              <a:buChar char="○"/>
            </a:pPr>
            <a:r>
              <a:rPr lang="en-US" sz="1600"/>
              <a:t>Supports collaboration by allowing team members to comment, attach files, set deadlines, and add checklists to cards, keeping everyone aligned on the project status.</a:t>
            </a:r>
            <a:endParaRPr/>
          </a:p>
          <a:p>
            <a:pPr indent="-285750" lvl="1" marL="742950" rtl="0" algn="l">
              <a:spcBef>
                <a:spcPts val="320"/>
              </a:spcBef>
              <a:spcAft>
                <a:spcPts val="0"/>
              </a:spcAft>
              <a:buClr>
                <a:schemeClr val="dk1"/>
              </a:buClr>
              <a:buSzPts val="1600"/>
              <a:buChar char="○"/>
            </a:pPr>
            <a:r>
              <a:rPr lang="en-US" sz="1600"/>
              <a:t>Useful for smaller teams or projects where a lightweight, flexible approach to task management is preferred.</a:t>
            </a:r>
            <a:endParaRPr/>
          </a:p>
          <a:p>
            <a:pPr indent="-285750" lvl="1" marL="742950" rtl="0" algn="l">
              <a:spcBef>
                <a:spcPts val="320"/>
              </a:spcBef>
              <a:spcAft>
                <a:spcPts val="1200"/>
              </a:spcAft>
              <a:buClr>
                <a:schemeClr val="dk1"/>
              </a:buClr>
              <a:buSzPts val="1600"/>
              <a:buChar char="○"/>
            </a:pPr>
            <a:r>
              <a:rPr lang="en-US" sz="1600"/>
              <a:t>Can be integrated with other tools like Slack, Google Drive, and GitHub to streamline the development process.</a:t>
            </a:r>
            <a:endParaRPr/>
          </a:p>
        </p:txBody>
      </p:sp>
      <p:sp>
        <p:nvSpPr>
          <p:cNvPr id="440" name="Google Shape;440;p5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54</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46" name="Google Shape;44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of Best Practices, Timely Delivery:</a:t>
            </a:r>
            <a:endParaRPr/>
          </a:p>
          <a:p>
            <a:pPr indent="-285750" lvl="1" marL="742950" rtl="0" algn="l">
              <a:spcBef>
                <a:spcPts val="320"/>
              </a:spcBef>
              <a:spcAft>
                <a:spcPts val="0"/>
              </a:spcAft>
              <a:buClr>
                <a:schemeClr val="dk1"/>
              </a:buClr>
              <a:buSzPts val="1600"/>
              <a:buChar char="○"/>
            </a:pPr>
            <a:r>
              <a:rPr lang="en-US" sz="1600"/>
              <a:t>Adopting best practices, such as setting realistic milestones and using tools like Gantt charts for timeline visualization, helps teams stay on schedule and meet project deadlines.</a:t>
            </a:r>
            <a:endParaRPr/>
          </a:p>
          <a:p>
            <a:pPr indent="-285750" lvl="1" marL="742950" rtl="0" algn="l">
              <a:spcBef>
                <a:spcPts val="320"/>
              </a:spcBef>
              <a:spcAft>
                <a:spcPts val="1200"/>
              </a:spcAft>
              <a:buClr>
                <a:schemeClr val="dk1"/>
              </a:buClr>
              <a:buSzPts val="1600"/>
              <a:buChar char="○"/>
            </a:pPr>
            <a:r>
              <a:rPr lang="en-US" sz="1600"/>
              <a:t>Agile practices like regular sprint reviews and retrospectives ensure that potential delays are identified early, and necessary adjustments are made promptly.</a:t>
            </a:r>
            <a:endParaRPr/>
          </a:p>
        </p:txBody>
      </p:sp>
      <p:sp>
        <p:nvSpPr>
          <p:cNvPr id="447" name="Google Shape;447;p5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55</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53" name="Google Shape;45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https://www.atlassian.com/software/jira/guides</a:t>
            </a:r>
            <a:endParaRPr/>
          </a:p>
          <a:p>
            <a:pPr indent="-285750" lvl="1" marL="742950" rtl="0" algn="l">
              <a:spcBef>
                <a:spcPts val="320"/>
              </a:spcBef>
              <a:spcAft>
                <a:spcPts val="0"/>
              </a:spcAft>
              <a:buClr>
                <a:schemeClr val="dk1"/>
              </a:buClr>
              <a:buSzPts val="1600"/>
              <a:buChar char="○"/>
            </a:pPr>
            <a:r>
              <a:rPr lang="en-US" sz="1600"/>
              <a:t>https://www.guru99.com/jira-tutorial-a-complete-guide-for-beginners.html</a:t>
            </a:r>
            <a:endParaRPr/>
          </a:p>
          <a:p>
            <a:pPr indent="-285750" lvl="1" marL="742950" rtl="0" algn="l">
              <a:spcBef>
                <a:spcPts val="320"/>
              </a:spcBef>
              <a:spcAft>
                <a:spcPts val="0"/>
              </a:spcAft>
              <a:buClr>
                <a:schemeClr val="dk1"/>
              </a:buClr>
              <a:buSzPts val="1600"/>
              <a:buChar char="○"/>
            </a:pPr>
            <a:r>
              <a:rPr lang="en-US" sz="1600"/>
              <a:t>https://trello.com/guide</a:t>
            </a:r>
            <a:endParaRPr/>
          </a:p>
          <a:p>
            <a:pPr indent="-285750" lvl="1" marL="742950" rtl="0" algn="l">
              <a:spcBef>
                <a:spcPts val="320"/>
              </a:spcBef>
              <a:spcAft>
                <a:spcPts val="1200"/>
              </a:spcAft>
              <a:buClr>
                <a:schemeClr val="dk1"/>
              </a:buClr>
              <a:buSzPts val="1600"/>
              <a:buChar char="○"/>
            </a:pPr>
            <a:r>
              <a:rPr lang="en-US" sz="1600"/>
              <a:t>https://blog.trello.com/tag/productivity</a:t>
            </a:r>
            <a:endParaRPr/>
          </a:p>
        </p:txBody>
      </p:sp>
      <p:sp>
        <p:nvSpPr>
          <p:cNvPr id="454" name="Google Shape;454;p5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56</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60" name="Google Shape;460;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of Best Practices, Proper Resource Allocation:</a:t>
            </a:r>
            <a:endParaRPr/>
          </a:p>
          <a:p>
            <a:pPr indent="-285750" lvl="1" marL="742950" rtl="0" algn="l">
              <a:spcBef>
                <a:spcPts val="320"/>
              </a:spcBef>
              <a:spcAft>
                <a:spcPts val="0"/>
              </a:spcAft>
              <a:buClr>
                <a:schemeClr val="dk1"/>
              </a:buClr>
              <a:buSzPts val="1600"/>
              <a:buChar char="○"/>
            </a:pPr>
            <a:r>
              <a:rPr lang="en-US" sz="1600"/>
              <a:t>Using resource management techniques like capacity planning, workload balancing, and role-specific task assignments ensures that team members are not overburdened, and each task is handled by someone with the appropriate skills.</a:t>
            </a:r>
            <a:endParaRPr/>
          </a:p>
          <a:p>
            <a:pPr indent="-285750" lvl="1" marL="742950" rtl="0" algn="l">
              <a:spcBef>
                <a:spcPts val="320"/>
              </a:spcBef>
              <a:spcAft>
                <a:spcPts val="1200"/>
              </a:spcAft>
              <a:buClr>
                <a:schemeClr val="dk1"/>
              </a:buClr>
              <a:buSzPts val="1600"/>
              <a:buChar char="○"/>
            </a:pPr>
            <a:r>
              <a:rPr lang="en-US" sz="1600"/>
              <a:t>Effective use of tools (e.g., Jira's workload pie chart, Trello’s custom fields) enables project managers to monitor resource utilization and optimize team productivity.</a:t>
            </a:r>
            <a:endParaRPr/>
          </a:p>
        </p:txBody>
      </p:sp>
      <p:sp>
        <p:nvSpPr>
          <p:cNvPr id="461" name="Google Shape;461;p5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57</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67" name="Google Shape;467;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of Best Practices, Clear Communication:</a:t>
            </a:r>
            <a:endParaRPr/>
          </a:p>
          <a:p>
            <a:pPr indent="-285750" lvl="1" marL="742950" rtl="0" algn="l">
              <a:spcBef>
                <a:spcPts val="320"/>
              </a:spcBef>
              <a:spcAft>
                <a:spcPts val="0"/>
              </a:spcAft>
              <a:buClr>
                <a:schemeClr val="dk1"/>
              </a:buClr>
              <a:buSzPts val="1600"/>
              <a:buChar char="○"/>
            </a:pPr>
            <a:r>
              <a:rPr lang="en-US" sz="1600"/>
              <a:t>Open and consistent communication channels, such as daily stand-ups, sprint retrospectives, and project status reports, are essential for aligning the team and stakeholders.</a:t>
            </a:r>
            <a:endParaRPr/>
          </a:p>
          <a:p>
            <a:pPr indent="-285750" lvl="1" marL="742950" rtl="0" algn="l">
              <a:spcBef>
                <a:spcPts val="320"/>
              </a:spcBef>
              <a:spcAft>
                <a:spcPts val="0"/>
              </a:spcAft>
              <a:buClr>
                <a:schemeClr val="dk1"/>
              </a:buClr>
              <a:buSzPts val="1600"/>
              <a:buChar char="○"/>
            </a:pPr>
            <a:r>
              <a:rPr lang="en-US" sz="1600"/>
              <a:t>Documentation tools like Confluence and Slack provide spaces for collaborative documentation, discussions, and knowledge sharing, reducing the likelihood of misunderstandings and misaligned expectations.</a:t>
            </a:r>
            <a:endParaRPr/>
          </a:p>
          <a:p>
            <a:pPr indent="-285750" lvl="1" marL="742950" rtl="0" algn="l">
              <a:spcBef>
                <a:spcPts val="320"/>
              </a:spcBef>
              <a:spcAft>
                <a:spcPts val="1200"/>
              </a:spcAft>
              <a:buClr>
                <a:schemeClr val="dk1"/>
              </a:buClr>
              <a:buSzPts val="1600"/>
              <a:buChar char="○"/>
            </a:pPr>
            <a:r>
              <a:rPr lang="en-US" sz="1600"/>
              <a:t>Defining roles and responsibilities upfront, along with creating a RACI (Responsible, Accountable, Consulted, Informed) matrix, promotes clarity and accountability among team members.</a:t>
            </a:r>
            <a:endParaRPr/>
          </a:p>
        </p:txBody>
      </p:sp>
      <p:sp>
        <p:nvSpPr>
          <p:cNvPr id="468" name="Google Shape;468;p5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58</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74" name="Google Shape;474;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of Best Practices, Continuous Improvement:</a:t>
            </a:r>
            <a:endParaRPr/>
          </a:p>
          <a:p>
            <a:pPr indent="-285750" lvl="1" marL="742950" rtl="0" algn="l">
              <a:spcBef>
                <a:spcPts val="320"/>
              </a:spcBef>
              <a:spcAft>
                <a:spcPts val="0"/>
              </a:spcAft>
              <a:buClr>
                <a:schemeClr val="dk1"/>
              </a:buClr>
              <a:buSzPts val="1600"/>
              <a:buChar char="○"/>
            </a:pPr>
            <a:r>
              <a:rPr lang="en-US" sz="1600"/>
              <a:t>Best practices encourage the team to reflect on their work and seek ways to enhance processes and outputs. Retrospective meetings provide opportunities for feedback and learning.</a:t>
            </a:r>
            <a:endParaRPr/>
          </a:p>
          <a:p>
            <a:pPr indent="-285750" lvl="1" marL="742950" rtl="0" algn="l">
              <a:spcBef>
                <a:spcPts val="320"/>
              </a:spcBef>
              <a:spcAft>
                <a:spcPts val="0"/>
              </a:spcAft>
              <a:buClr>
                <a:schemeClr val="dk1"/>
              </a:buClr>
              <a:buSzPts val="1600"/>
              <a:buChar char="○"/>
            </a:pPr>
            <a:r>
              <a:rPr lang="en-US" sz="1600"/>
              <a:t>Adopting coding standards, conducting regular code reviews, and automating testing (e.g., CI/CD pipelines) improve code quality and reduce technical debt over time.</a:t>
            </a:r>
            <a:endParaRPr/>
          </a:p>
          <a:p>
            <a:pPr indent="-285750" lvl="1" marL="742950" rtl="0" algn="l">
              <a:spcBef>
                <a:spcPts val="320"/>
              </a:spcBef>
              <a:spcAft>
                <a:spcPts val="1200"/>
              </a:spcAft>
              <a:buClr>
                <a:schemeClr val="dk1"/>
              </a:buClr>
              <a:buSzPts val="1600"/>
              <a:buChar char="○"/>
            </a:pPr>
            <a:r>
              <a:rPr lang="en-US" sz="1600"/>
              <a:t>Leveraging best practices in project management, such as risk assessment and mitigation planning, helps foresee potential issues and establish contingency plans, ensuring the project's success.</a:t>
            </a:r>
            <a:endParaRPr/>
          </a:p>
        </p:txBody>
      </p:sp>
      <p:sp>
        <p:nvSpPr>
          <p:cNvPr id="475" name="Google Shape;475;p5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59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WHAT IS A TECH STACK ?</a:t>
            </a:r>
            <a:endParaRPr/>
          </a:p>
        </p:txBody>
      </p:sp>
      <p:sp>
        <p:nvSpPr>
          <p:cNvPr id="108" name="Google Shape;10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A way of visualizing a collection of software systems and languages used together to get work done</a:t>
            </a:r>
            <a:endParaRPr/>
          </a:p>
        </p:txBody>
      </p:sp>
      <p:sp>
        <p:nvSpPr>
          <p:cNvPr id="109" name="Google Shape;109;p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What is a tech stack ? | Page 6</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in Software Development</a:t>
            </a:r>
            <a:endParaRPr/>
          </a:p>
        </p:txBody>
      </p:sp>
      <p:sp>
        <p:nvSpPr>
          <p:cNvPr id="481" name="Google Shape;481;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https://www.wrike.com/blog/project-milestones-definition-how-to-use-them/</a:t>
            </a:r>
            <a:endParaRPr/>
          </a:p>
          <a:p>
            <a:pPr indent="-285750" lvl="1" marL="742950" rtl="0" algn="l">
              <a:spcBef>
                <a:spcPts val="320"/>
              </a:spcBef>
              <a:spcAft>
                <a:spcPts val="0"/>
              </a:spcAft>
              <a:buClr>
                <a:schemeClr val="dk1"/>
              </a:buClr>
              <a:buSzPts val="1600"/>
              <a:buChar char="○"/>
            </a:pPr>
            <a:r>
              <a:rPr lang="en-US" sz="1600"/>
              <a:t>https://www.atlassian.com/team-playbook/plays/retrospective</a:t>
            </a:r>
            <a:endParaRPr/>
          </a:p>
          <a:p>
            <a:pPr indent="-285750" lvl="1" marL="742950" rtl="0" algn="l">
              <a:spcBef>
                <a:spcPts val="320"/>
              </a:spcBef>
              <a:spcAft>
                <a:spcPts val="0"/>
              </a:spcAft>
              <a:buClr>
                <a:schemeClr val="dk1"/>
              </a:buClr>
              <a:buSzPts val="1600"/>
              <a:buChar char="○"/>
            </a:pPr>
            <a:r>
              <a:rPr lang="en-US" sz="1600"/>
              <a:t>https://www.smartsheet.com/resource-management/capacity-planning</a:t>
            </a:r>
            <a:endParaRPr/>
          </a:p>
          <a:p>
            <a:pPr indent="-285750" lvl="1" marL="742950" rtl="0" algn="l">
              <a:spcBef>
                <a:spcPts val="320"/>
              </a:spcBef>
              <a:spcAft>
                <a:spcPts val="0"/>
              </a:spcAft>
              <a:buClr>
                <a:schemeClr val="dk1"/>
              </a:buClr>
              <a:buSzPts val="1600"/>
              <a:buChar char="○"/>
            </a:pPr>
            <a:r>
              <a:rPr lang="en-US" sz="1600"/>
              <a:t>https://www.atlassian.com/software/jira/guides/roadmaps/advanced-roadmaps</a:t>
            </a:r>
            <a:endParaRPr/>
          </a:p>
          <a:p>
            <a:pPr indent="-285750" lvl="1" marL="742950" rtl="0" algn="l">
              <a:spcBef>
                <a:spcPts val="320"/>
              </a:spcBef>
              <a:spcAft>
                <a:spcPts val="0"/>
              </a:spcAft>
              <a:buClr>
                <a:schemeClr val="dk1"/>
              </a:buClr>
              <a:buSzPts val="1600"/>
              <a:buChar char="○"/>
            </a:pPr>
            <a:r>
              <a:rPr lang="en-US" sz="1600"/>
              <a:t>https://www.atlassian.com/team-playbook/plays/raci-matrix</a:t>
            </a:r>
            <a:endParaRPr/>
          </a:p>
          <a:p>
            <a:pPr indent="-285750" lvl="1" marL="742950" rtl="0" algn="l">
              <a:spcBef>
                <a:spcPts val="320"/>
              </a:spcBef>
              <a:spcAft>
                <a:spcPts val="0"/>
              </a:spcAft>
              <a:buClr>
                <a:schemeClr val="dk1"/>
              </a:buClr>
              <a:buSzPts val="1600"/>
              <a:buChar char="○"/>
            </a:pPr>
            <a:r>
              <a:rPr lang="en-US" sz="1600"/>
              <a:t>https://slack.com/resources/articles/project-management</a:t>
            </a:r>
            <a:endParaRPr/>
          </a:p>
          <a:p>
            <a:pPr indent="-285750" lvl="1" marL="742950" rtl="0" algn="l">
              <a:spcBef>
                <a:spcPts val="320"/>
              </a:spcBef>
              <a:spcAft>
                <a:spcPts val="1200"/>
              </a:spcAft>
              <a:buClr>
                <a:schemeClr val="dk1"/>
              </a:buClr>
              <a:buSzPts val="1600"/>
              <a:buChar char="○"/>
            </a:pPr>
            <a:r>
              <a:rPr lang="en-US" sz="1600"/>
              <a:t>https://about.gitlab.com/topics/ci-cd/</a:t>
            </a:r>
            <a:endParaRPr/>
          </a:p>
        </p:txBody>
      </p:sp>
      <p:sp>
        <p:nvSpPr>
          <p:cNvPr id="482" name="Google Shape;482;p6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in Software Development | Page 60</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OPEN SOURCE LICENSES FOR COMMERCIAL USE</a:t>
            </a:r>
            <a:endParaRPr/>
          </a:p>
        </p:txBody>
      </p:sp>
      <p:sp>
        <p:nvSpPr>
          <p:cNvPr id="488" name="Google Shape;488;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Open source licenses define the terms for using, modifying, and distributing software.</a:t>
            </a:r>
            <a:endParaRPr/>
          </a:p>
        </p:txBody>
      </p:sp>
      <p:sp>
        <p:nvSpPr>
          <p:cNvPr id="489" name="Google Shape;489;p6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Open Source Licenses for Commercial Use | Page 61</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for Commercial Use</a:t>
            </a:r>
            <a:endParaRPr/>
          </a:p>
        </p:txBody>
      </p:sp>
      <p:sp>
        <p:nvSpPr>
          <p:cNvPr id="495" name="Google Shape;495;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What is Open Source?</a:t>
            </a:r>
            <a:endParaRPr/>
          </a:p>
          <a:p>
            <a:pPr indent="-285750" lvl="1" marL="742950" rtl="0" algn="l">
              <a:spcBef>
                <a:spcPts val="320"/>
              </a:spcBef>
              <a:spcAft>
                <a:spcPts val="1200"/>
              </a:spcAft>
              <a:buClr>
                <a:schemeClr val="dk1"/>
              </a:buClr>
              <a:buSzPts val="1600"/>
              <a:buChar char="○"/>
            </a:pPr>
            <a:r>
              <a:rPr lang="en-US" sz="1600"/>
              <a:t>Software that can be freely used, modified, and distributed by anyone.</a:t>
            </a:r>
            <a:endParaRPr/>
          </a:p>
        </p:txBody>
      </p:sp>
      <p:sp>
        <p:nvSpPr>
          <p:cNvPr id="496" name="Google Shape;496;p6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for Commercial Use | Page 62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for Commercial Use</a:t>
            </a:r>
            <a:endParaRPr/>
          </a:p>
        </p:txBody>
      </p:sp>
      <p:sp>
        <p:nvSpPr>
          <p:cNvPr id="502" name="Google Shape;502;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Licenses:</a:t>
            </a:r>
            <a:endParaRPr/>
          </a:p>
          <a:p>
            <a:pPr indent="-285750" lvl="1" marL="742950" rtl="0" algn="l">
              <a:spcBef>
                <a:spcPts val="320"/>
              </a:spcBef>
              <a:spcAft>
                <a:spcPts val="0"/>
              </a:spcAft>
              <a:buClr>
                <a:schemeClr val="dk1"/>
              </a:buClr>
              <a:buSzPts val="1600"/>
              <a:buChar char="○"/>
            </a:pPr>
            <a:r>
              <a:rPr lang="en-US" sz="1600"/>
              <a:t>MIT License: Permissive, allows nearly unrestricted use.</a:t>
            </a:r>
            <a:endParaRPr/>
          </a:p>
          <a:p>
            <a:pPr indent="-285750" lvl="1" marL="742950" rtl="0" algn="l">
              <a:spcBef>
                <a:spcPts val="320"/>
              </a:spcBef>
              <a:spcAft>
                <a:spcPts val="0"/>
              </a:spcAft>
              <a:buClr>
                <a:schemeClr val="dk1"/>
              </a:buClr>
              <a:buSzPts val="1600"/>
              <a:buChar char="○"/>
            </a:pPr>
            <a:r>
              <a:rPr lang="en-US" sz="1600"/>
              <a:t>GPL: Requires derived works to be open source.</a:t>
            </a:r>
            <a:endParaRPr/>
          </a:p>
          <a:p>
            <a:pPr indent="-285750" lvl="1" marL="742950" rtl="0" algn="l">
              <a:spcBef>
                <a:spcPts val="320"/>
              </a:spcBef>
              <a:spcAft>
                <a:spcPts val="1200"/>
              </a:spcAft>
              <a:buClr>
                <a:schemeClr val="dk1"/>
              </a:buClr>
              <a:buSzPts val="1600"/>
              <a:buChar char="○"/>
            </a:pPr>
            <a:r>
              <a:rPr lang="en-US" sz="1600"/>
              <a:t>Apache: Provides an explicit grant of patent rights to users.</a:t>
            </a:r>
            <a:endParaRPr/>
          </a:p>
        </p:txBody>
      </p:sp>
      <p:sp>
        <p:nvSpPr>
          <p:cNvPr id="503" name="Google Shape;503;p6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for Commercial Use | Page 63</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for Commercial Use</a:t>
            </a:r>
            <a:endParaRPr/>
          </a:p>
        </p:txBody>
      </p:sp>
      <p:sp>
        <p:nvSpPr>
          <p:cNvPr id="509" name="Google Shape;509;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Open source business models:</a:t>
            </a:r>
            <a:endParaRPr/>
          </a:p>
          <a:p>
            <a:pPr indent="-285750" lvl="1" marL="742950" rtl="0" algn="l">
              <a:spcBef>
                <a:spcPts val="320"/>
              </a:spcBef>
              <a:spcAft>
                <a:spcPts val="0"/>
              </a:spcAft>
              <a:buClr>
                <a:schemeClr val="dk1"/>
              </a:buClr>
              <a:buSzPts val="1600"/>
              <a:buChar char="○"/>
            </a:pPr>
            <a:r>
              <a:rPr lang="en-US" sz="1600"/>
              <a:t>Open core : have an open-source core and a sell-closed features on top.</a:t>
            </a:r>
            <a:endParaRPr/>
          </a:p>
          <a:p>
            <a:pPr indent="-285750" lvl="1" marL="742950" rtl="0" algn="l">
              <a:spcBef>
                <a:spcPts val="320"/>
              </a:spcBef>
              <a:spcAft>
                <a:spcPts val="0"/>
              </a:spcAft>
              <a:buClr>
                <a:schemeClr val="dk1"/>
              </a:buClr>
              <a:buSzPts val="1600"/>
              <a:buChar char="○"/>
            </a:pPr>
            <a:r>
              <a:rPr lang="en-US" sz="1600"/>
              <a:t>Dual licensing model : one project that get licensed through a viral GPL-style licence and commercial closed licence (MySQL)</a:t>
            </a:r>
            <a:endParaRPr/>
          </a:p>
          <a:p>
            <a:pPr indent="-285750" lvl="1" marL="742950" rtl="0" algn="l">
              <a:spcBef>
                <a:spcPts val="320"/>
              </a:spcBef>
              <a:spcAft>
                <a:spcPts val="0"/>
              </a:spcAft>
              <a:buClr>
                <a:schemeClr val="dk1"/>
              </a:buClr>
              <a:buSzPts val="1600"/>
              <a:buChar char="○"/>
            </a:pPr>
            <a:r>
              <a:rPr lang="en-US" sz="1600"/>
              <a:t>Or business source or time delayed open source</a:t>
            </a:r>
            <a:endParaRPr/>
          </a:p>
          <a:p>
            <a:pPr indent="-285750" lvl="1" marL="742950" rtl="0" algn="l">
              <a:spcBef>
                <a:spcPts val="320"/>
              </a:spcBef>
              <a:spcAft>
                <a:spcPts val="1200"/>
              </a:spcAft>
              <a:buClr>
                <a:schemeClr val="dk1"/>
              </a:buClr>
              <a:buSzPts val="1600"/>
              <a:buChar char="○"/>
            </a:pPr>
            <a:r>
              <a:rPr lang="en-US" sz="1600"/>
              <a:t>Service model : propose a productised version of an open source project and monetise service such as support, training, specific features.</a:t>
            </a:r>
            <a:endParaRPr/>
          </a:p>
        </p:txBody>
      </p:sp>
      <p:sp>
        <p:nvSpPr>
          <p:cNvPr id="510" name="Google Shape;510;p6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for Commercial Use | Page 64</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for Commercial Use</a:t>
            </a:r>
            <a:endParaRPr/>
          </a:p>
        </p:txBody>
      </p:sp>
      <p:sp>
        <p:nvSpPr>
          <p:cNvPr id="516" name="Google Shape;516;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Why It Matters:</a:t>
            </a:r>
            <a:endParaRPr/>
          </a:p>
          <a:p>
            <a:pPr indent="-285750" lvl="1" marL="742950" rtl="0" algn="l">
              <a:spcBef>
                <a:spcPts val="320"/>
              </a:spcBef>
              <a:spcAft>
                <a:spcPts val="1200"/>
              </a:spcAft>
              <a:buClr>
                <a:schemeClr val="dk1"/>
              </a:buClr>
              <a:buSzPts val="1600"/>
              <a:buChar char="○"/>
            </a:pPr>
            <a:r>
              <a:rPr lang="en-US" sz="1600"/>
              <a:t>Choosing the right license is crucial for commercial use, as it determines the legal rights and obligations for users and developers.</a:t>
            </a:r>
            <a:endParaRPr/>
          </a:p>
        </p:txBody>
      </p:sp>
      <p:sp>
        <p:nvSpPr>
          <p:cNvPr id="517" name="Google Shape;517;p6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for Commercial Use | Page 65</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for Commercial Use</a:t>
            </a:r>
            <a:endParaRPr/>
          </a:p>
        </p:txBody>
      </p:sp>
      <p:sp>
        <p:nvSpPr>
          <p:cNvPr id="523" name="Google Shape;52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https://www.youtube.com/watch?v=krcKkiKBKms</a:t>
            </a:r>
            <a:endParaRPr/>
          </a:p>
          <a:p>
            <a:pPr indent="-285750" lvl="1" marL="742950" rtl="0" algn="l">
              <a:spcBef>
                <a:spcPts val="320"/>
              </a:spcBef>
              <a:spcAft>
                <a:spcPts val="1200"/>
              </a:spcAft>
              <a:buClr>
                <a:schemeClr val="dk1"/>
              </a:buClr>
              <a:buSzPts val="1600"/>
              <a:buChar char="○"/>
            </a:pPr>
            <a:r>
              <a:rPr lang="en-US" sz="1600"/>
              <a:t>https://snyk.io/learn/open-source-licenses/</a:t>
            </a:r>
            <a:endParaRPr/>
          </a:p>
        </p:txBody>
      </p:sp>
      <p:sp>
        <p:nvSpPr>
          <p:cNvPr id="524" name="Google Shape;524;p6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for Commercial Use | Page 66</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67</a:t>
            </a:r>
            <a:endParaRPr/>
          </a:p>
        </p:txBody>
      </p:sp>
      <p:pic>
        <p:nvPicPr>
          <p:cNvPr descr="img20.JPEG" id="530" name="Google Shape;530;p67"/>
          <p:cNvPicPr preferRelativeResize="0"/>
          <p:nvPr/>
        </p:nvPicPr>
        <p:blipFill rotWithShape="1">
          <a:blip r:embed="rId3">
            <a:alphaModFix/>
          </a:blip>
          <a:srcRect b="0" l="0" r="0" t="0"/>
          <a:stretch/>
        </p:blipFill>
        <p:spPr>
          <a:xfrm>
            <a:off x="1371600" y="914400"/>
            <a:ext cx="6400800" cy="322131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RECRUITMENT PROCESS FOR SOFTWARE ENGINEERS</a:t>
            </a:r>
            <a:endParaRPr/>
          </a:p>
        </p:txBody>
      </p:sp>
      <p:sp>
        <p:nvSpPr>
          <p:cNvPr id="536" name="Google Shape;536;p6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The recruitment process involves assessing both technical and soft skills to find the right fit for the team.</a:t>
            </a:r>
            <a:endParaRPr/>
          </a:p>
        </p:txBody>
      </p:sp>
      <p:sp>
        <p:nvSpPr>
          <p:cNvPr id="537" name="Google Shape;537;p6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Recruitment Process for Software Engineers | Page 68</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69</a:t>
            </a:r>
            <a:endParaRPr/>
          </a:p>
        </p:txBody>
      </p:sp>
      <p:pic>
        <p:nvPicPr>
          <p:cNvPr descr="img21.JPEG" id="543" name="Google Shape;543;p69"/>
          <p:cNvPicPr preferRelativeResize="0"/>
          <p:nvPr/>
        </p:nvPicPr>
        <p:blipFill rotWithShape="1">
          <a:blip r:embed="rId3">
            <a:alphaModFix/>
          </a:blip>
          <a:srcRect b="0" l="0" r="0" t="0"/>
          <a:stretch/>
        </p:blipFill>
        <p:spPr>
          <a:xfrm>
            <a:off x="1371600" y="914400"/>
            <a:ext cx="6400800" cy="62607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What is a tech stach ?</a:t>
            </a:r>
            <a:endParaRPr/>
          </a:p>
        </p:txBody>
      </p:sp>
      <p:sp>
        <p:nvSpPr>
          <p:cNvPr id="115" name="Google Shape;11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A tech stack is the set of technologies used to develop an application, including programming languages, frameworks, databases, front-end and back-end tools, and APIs.</a:t>
            </a:r>
            <a:endParaRPr/>
          </a:p>
          <a:p>
            <a:pPr indent="-342900" lvl="0" marL="342900" rtl="0" algn="l">
              <a:spcBef>
                <a:spcPts val="320"/>
              </a:spcBef>
              <a:spcAft>
                <a:spcPts val="1200"/>
              </a:spcAft>
              <a:buClr>
                <a:schemeClr val="dk1"/>
              </a:buClr>
              <a:buSzPts val="1600"/>
              <a:buChar char="●"/>
            </a:pPr>
            <a:r>
              <a:rPr lang="en-US" sz="1600"/>
              <a:t>A solution stack or software stack is a set of software subsystems or components needed to create a complete platform such that no additional software is needed to support applications. Applications are said to "run on" or "run on top of" the resulting platform.</a:t>
            </a:r>
            <a:endParaRPr/>
          </a:p>
        </p:txBody>
      </p:sp>
      <p:sp>
        <p:nvSpPr>
          <p:cNvPr id="116" name="Google Shape;116;p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What is a tech stach ? | Page 7</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49" name="Google Shape;549;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The recruitment process for software engineers typically includes multiple stages:</a:t>
            </a:r>
            <a:endParaRPr/>
          </a:p>
          <a:p>
            <a:pPr indent="-285750" lvl="1" marL="742950" rtl="0" algn="l">
              <a:spcBef>
                <a:spcPts val="320"/>
              </a:spcBef>
              <a:spcAft>
                <a:spcPts val="0"/>
              </a:spcAft>
              <a:buClr>
                <a:schemeClr val="dk1"/>
              </a:buClr>
              <a:buSzPts val="1600"/>
              <a:buChar char="○"/>
            </a:pPr>
            <a:r>
              <a:rPr lang="en-US" sz="1600"/>
              <a:t>Coding Tests: These are used to assess the candidate's coding proficiency, problem-solving skills, and understanding of algorithms. Common platforms for these tests include LeetCode, HackerRank, and Codility.</a:t>
            </a:r>
            <a:endParaRPr/>
          </a:p>
          <a:p>
            <a:pPr indent="-285750" lvl="1" marL="742950" rtl="0" algn="l">
              <a:spcBef>
                <a:spcPts val="320"/>
              </a:spcBef>
              <a:spcAft>
                <a:spcPts val="0"/>
              </a:spcAft>
              <a:buClr>
                <a:schemeClr val="dk1"/>
              </a:buClr>
              <a:buSzPts val="1600"/>
              <a:buChar char="○"/>
            </a:pPr>
            <a:r>
              <a:rPr lang="en-US" sz="1600"/>
              <a:t>Technical Interviews: Focus on assessing knowledge of software development principles, system design, databases, and real-world problem-solving through whiteboard exercises or pair programming.</a:t>
            </a:r>
            <a:endParaRPr/>
          </a:p>
          <a:p>
            <a:pPr indent="-285750" lvl="1" marL="742950" rtl="0" algn="l">
              <a:spcBef>
                <a:spcPts val="320"/>
              </a:spcBef>
              <a:spcAft>
                <a:spcPts val="1200"/>
              </a:spcAft>
              <a:buClr>
                <a:schemeClr val="dk1"/>
              </a:buClr>
              <a:buSzPts val="1600"/>
              <a:buChar char="○"/>
            </a:pPr>
            <a:r>
              <a:rPr lang="en-US" sz="1600"/>
              <a:t>Soft Skill Assessments: Evaluate a candidate's communication, teamwork, adaptability, and cultural fit through behavioral questions and situational role-play scenarios.</a:t>
            </a:r>
            <a:endParaRPr/>
          </a:p>
        </p:txBody>
      </p:sp>
      <p:sp>
        <p:nvSpPr>
          <p:cNvPr id="550" name="Google Shape;550;p7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70</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56" name="Google Shape;556;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https://leetcode.com/</a:t>
            </a:r>
            <a:endParaRPr/>
          </a:p>
          <a:p>
            <a:pPr indent="-285750" lvl="1" marL="742950" rtl="0" algn="l">
              <a:spcBef>
                <a:spcPts val="320"/>
              </a:spcBef>
              <a:spcAft>
                <a:spcPts val="0"/>
              </a:spcAft>
              <a:buClr>
                <a:schemeClr val="dk1"/>
              </a:buClr>
              <a:buSzPts val="1600"/>
              <a:buChar char="○"/>
            </a:pPr>
            <a:r>
              <a:rPr lang="en-US" sz="1600"/>
              <a:t>https://www.hackerrank.com/</a:t>
            </a:r>
            <a:endParaRPr/>
          </a:p>
          <a:p>
            <a:pPr indent="-285750" lvl="1" marL="742950" rtl="0" algn="l">
              <a:spcBef>
                <a:spcPts val="320"/>
              </a:spcBef>
              <a:spcAft>
                <a:spcPts val="0"/>
              </a:spcAft>
              <a:buClr>
                <a:schemeClr val="dk1"/>
              </a:buClr>
              <a:buSzPts val="1600"/>
              <a:buChar char="○"/>
            </a:pPr>
            <a:r>
              <a:rPr lang="en-US" sz="1600"/>
              <a:t>https://www.codingame.com/</a:t>
            </a:r>
            <a:endParaRPr/>
          </a:p>
          <a:p>
            <a:pPr indent="-285750" lvl="1" marL="742950" rtl="0" algn="l">
              <a:spcBef>
                <a:spcPts val="320"/>
              </a:spcBef>
              <a:spcAft>
                <a:spcPts val="1200"/>
              </a:spcAft>
              <a:buClr>
                <a:schemeClr val="dk1"/>
              </a:buClr>
              <a:buSzPts val="1600"/>
              <a:buChar char="○"/>
            </a:pPr>
            <a:r>
              <a:rPr lang="en-US" sz="1600"/>
              <a:t>https://www.interviewcake.com/</a:t>
            </a:r>
            <a:endParaRPr/>
          </a:p>
        </p:txBody>
      </p:sp>
      <p:sp>
        <p:nvSpPr>
          <p:cNvPr id="557" name="Google Shape;557;p7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71</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63" name="Google Shape;563;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Skills employers look for, technical Skills:</a:t>
            </a:r>
            <a:endParaRPr/>
          </a:p>
          <a:p>
            <a:pPr indent="-285750" lvl="1" marL="742950" rtl="0" algn="l">
              <a:spcBef>
                <a:spcPts val="320"/>
              </a:spcBef>
              <a:spcAft>
                <a:spcPts val="0"/>
              </a:spcAft>
              <a:buClr>
                <a:schemeClr val="dk1"/>
              </a:buClr>
              <a:buSzPts val="1600"/>
              <a:buChar char="○"/>
            </a:pPr>
            <a:r>
              <a:rPr lang="en-US" sz="1600"/>
              <a:t>Deep understanding of at least one programming language (e.g., Python, Java, JavaScript).</a:t>
            </a:r>
            <a:endParaRPr/>
          </a:p>
          <a:p>
            <a:pPr indent="-285750" lvl="1" marL="742950" rtl="0" algn="l">
              <a:spcBef>
                <a:spcPts val="320"/>
              </a:spcBef>
              <a:spcAft>
                <a:spcPts val="0"/>
              </a:spcAft>
              <a:buClr>
                <a:schemeClr val="dk1"/>
              </a:buClr>
              <a:buSzPts val="1600"/>
              <a:buChar char="○"/>
            </a:pPr>
            <a:r>
              <a:rPr lang="en-US" sz="1600"/>
              <a:t>Strong grasp of data structures (e.g., arrays, linked lists, trees) and algorithms (e.g., sorting, searching, dynamic programming).</a:t>
            </a:r>
            <a:endParaRPr/>
          </a:p>
          <a:p>
            <a:pPr indent="-285750" lvl="1" marL="742950" rtl="0" algn="l">
              <a:spcBef>
                <a:spcPts val="320"/>
              </a:spcBef>
              <a:spcAft>
                <a:spcPts val="1200"/>
              </a:spcAft>
              <a:buClr>
                <a:schemeClr val="dk1"/>
              </a:buClr>
              <a:buSzPts val="1600"/>
              <a:buChar char="○"/>
            </a:pPr>
            <a:r>
              <a:rPr lang="en-US" sz="1600"/>
              <a:t>Knowledge of software architecture, design patterns, databases (SQL/NoSQL), and development tools (e.g., Git, Docker).</a:t>
            </a:r>
            <a:endParaRPr/>
          </a:p>
        </p:txBody>
      </p:sp>
      <p:sp>
        <p:nvSpPr>
          <p:cNvPr id="564" name="Google Shape;564;p7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70" name="Google Shape;570;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Skills employers look for, Soft Skills:</a:t>
            </a:r>
            <a:endParaRPr/>
          </a:p>
          <a:p>
            <a:pPr indent="-285750" lvl="1" marL="742950" rtl="0" algn="l">
              <a:spcBef>
                <a:spcPts val="320"/>
              </a:spcBef>
              <a:spcAft>
                <a:spcPts val="0"/>
              </a:spcAft>
              <a:buClr>
                <a:schemeClr val="dk1"/>
              </a:buClr>
              <a:buSzPts val="1600"/>
              <a:buChar char="○"/>
            </a:pPr>
            <a:r>
              <a:rPr lang="en-US" sz="1600"/>
              <a:t>Communication: Ability to explain technical concepts clearly to both technical and non-technical stakeholders.</a:t>
            </a:r>
            <a:endParaRPr/>
          </a:p>
          <a:p>
            <a:pPr indent="-285750" lvl="1" marL="742950" rtl="0" algn="l">
              <a:spcBef>
                <a:spcPts val="320"/>
              </a:spcBef>
              <a:spcAft>
                <a:spcPts val="0"/>
              </a:spcAft>
              <a:buClr>
                <a:schemeClr val="dk1"/>
              </a:buClr>
              <a:buSzPts val="1600"/>
              <a:buChar char="○"/>
            </a:pPr>
            <a:r>
              <a:rPr lang="en-US" sz="1600"/>
              <a:t>Teamwork: Experience with collaborative development processes (e.g., code reviews, pair programming) and Agile methodologies.</a:t>
            </a:r>
            <a:endParaRPr/>
          </a:p>
          <a:p>
            <a:pPr indent="-285750" lvl="1" marL="742950" rtl="0" algn="l">
              <a:spcBef>
                <a:spcPts val="320"/>
              </a:spcBef>
              <a:spcAft>
                <a:spcPts val="1200"/>
              </a:spcAft>
              <a:buClr>
                <a:schemeClr val="dk1"/>
              </a:buClr>
              <a:buSzPts val="1600"/>
              <a:buChar char="○"/>
            </a:pPr>
            <a:r>
              <a:rPr lang="en-US" sz="1600"/>
              <a:t>Problem-Solving: Creative thinking to tackle coding challenges and devise efficient, scalable solutions.</a:t>
            </a:r>
            <a:endParaRPr/>
          </a:p>
        </p:txBody>
      </p:sp>
      <p:sp>
        <p:nvSpPr>
          <p:cNvPr id="571" name="Google Shape;571;p7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73</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77" name="Google Shape;577;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https://roadmap.sh/software-engineer</a:t>
            </a:r>
            <a:endParaRPr/>
          </a:p>
          <a:p>
            <a:pPr indent="-285750" lvl="1" marL="742950" rtl="0" algn="l">
              <a:spcBef>
                <a:spcPts val="320"/>
              </a:spcBef>
              <a:spcAft>
                <a:spcPts val="0"/>
              </a:spcAft>
              <a:buClr>
                <a:schemeClr val="dk1"/>
              </a:buClr>
              <a:buSzPts val="1600"/>
              <a:buChar char="○"/>
            </a:pPr>
            <a:r>
              <a:rPr lang="en-US" sz="1600"/>
              <a:t>https://www.geeksforgeeks.org/data-structures/</a:t>
            </a:r>
            <a:endParaRPr/>
          </a:p>
          <a:p>
            <a:pPr indent="-285750" lvl="1" marL="742950" rtl="0" algn="l">
              <a:spcBef>
                <a:spcPts val="320"/>
              </a:spcBef>
              <a:spcAft>
                <a:spcPts val="0"/>
              </a:spcAft>
              <a:buClr>
                <a:schemeClr val="dk1"/>
              </a:buClr>
              <a:buSzPts val="1600"/>
              <a:buChar char="○"/>
            </a:pPr>
            <a:r>
              <a:rPr lang="en-US" sz="1600"/>
              <a:t>https://www.freecodecamp.org/news/technical-skills-software-developers/</a:t>
            </a:r>
            <a:endParaRPr/>
          </a:p>
          <a:p>
            <a:pPr indent="-285750" lvl="1" marL="742950" rtl="0" algn="l">
              <a:spcBef>
                <a:spcPts val="320"/>
              </a:spcBef>
              <a:spcAft>
                <a:spcPts val="1200"/>
              </a:spcAft>
              <a:buClr>
                <a:schemeClr val="dk1"/>
              </a:buClr>
              <a:buSzPts val="1600"/>
              <a:buChar char="○"/>
            </a:pPr>
            <a:r>
              <a:rPr lang="en-US" sz="1600"/>
              <a:t>https://www.atlassian.com/agile</a:t>
            </a:r>
            <a:endParaRPr/>
          </a:p>
        </p:txBody>
      </p:sp>
      <p:sp>
        <p:nvSpPr>
          <p:cNvPr id="578" name="Google Shape;578;p7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74</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84" name="Google Shape;584;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Relevance for PMs:</a:t>
            </a:r>
            <a:endParaRPr/>
          </a:p>
          <a:p>
            <a:pPr indent="-285750" lvl="1" marL="742950" rtl="0" algn="l">
              <a:spcBef>
                <a:spcPts val="320"/>
              </a:spcBef>
              <a:spcAft>
                <a:spcPts val="0"/>
              </a:spcAft>
              <a:buClr>
                <a:schemeClr val="dk1"/>
              </a:buClr>
              <a:buSzPts val="1600"/>
              <a:buChar char="○"/>
            </a:pPr>
            <a:r>
              <a:rPr lang="en-US" sz="1600"/>
              <a:t>Collaboration with HR: Project Managers (PMs) work closely with HR to define job descriptions, identify the technical and soft skills required for the project, and participate in interviews to ensure alignment with the team's needs.</a:t>
            </a:r>
            <a:endParaRPr/>
          </a:p>
          <a:p>
            <a:pPr indent="-285750" lvl="1" marL="742950" rtl="0" algn="l">
              <a:spcBef>
                <a:spcPts val="320"/>
              </a:spcBef>
              <a:spcAft>
                <a:spcPts val="0"/>
              </a:spcAft>
              <a:buClr>
                <a:schemeClr val="dk1"/>
              </a:buClr>
              <a:buSzPts val="1600"/>
              <a:buChar char="○"/>
            </a:pPr>
            <a:r>
              <a:rPr lang="en-US" sz="1600"/>
              <a:t>Ensuring Fit: PMs ensure new hires not only possess the technical expertise but also have the right mindset and soft skills that align with the project's goals, team dynamics, and company culture.</a:t>
            </a:r>
            <a:endParaRPr/>
          </a:p>
          <a:p>
            <a:pPr indent="-285750" lvl="1" marL="742950" rtl="0" algn="l">
              <a:spcBef>
                <a:spcPts val="320"/>
              </a:spcBef>
              <a:spcAft>
                <a:spcPts val="1200"/>
              </a:spcAft>
              <a:buClr>
                <a:schemeClr val="dk1"/>
              </a:buClr>
              <a:buSzPts val="1600"/>
              <a:buChar char="○"/>
            </a:pPr>
            <a:r>
              <a:rPr lang="en-US" sz="1600"/>
              <a:t>Project Success: By being involved in the recruitment process, PMs can help build a team capable of delivering high-quality software efficiently and within deadlines.</a:t>
            </a:r>
            <a:endParaRPr/>
          </a:p>
        </p:txBody>
      </p:sp>
      <p:sp>
        <p:nvSpPr>
          <p:cNvPr id="585" name="Google Shape;585;p7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75</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Recruitment Process for Software Engineers</a:t>
            </a:r>
            <a:endParaRPr/>
          </a:p>
        </p:txBody>
      </p:sp>
      <p:sp>
        <p:nvSpPr>
          <p:cNvPr id="591" name="Google Shape;591;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https://www.cio.com/article/286706/what-does-a-project-manager-do.html</a:t>
            </a:r>
            <a:endParaRPr/>
          </a:p>
          <a:p>
            <a:pPr indent="-285750" lvl="1" marL="742950" rtl="0" algn="l">
              <a:spcBef>
                <a:spcPts val="320"/>
              </a:spcBef>
              <a:spcAft>
                <a:spcPts val="0"/>
              </a:spcAft>
              <a:buClr>
                <a:schemeClr val="dk1"/>
              </a:buClr>
              <a:buSzPts val="1600"/>
              <a:buChar char="○"/>
            </a:pPr>
            <a:r>
              <a:rPr lang="en-US" sz="1600"/>
              <a:t>https://www.atlassian.com/agile/project-management</a:t>
            </a:r>
            <a:endParaRPr/>
          </a:p>
          <a:p>
            <a:pPr indent="-285750" lvl="1" marL="742950" rtl="0" algn="l">
              <a:spcBef>
                <a:spcPts val="320"/>
              </a:spcBef>
              <a:spcAft>
                <a:spcPts val="1200"/>
              </a:spcAft>
              <a:buClr>
                <a:schemeClr val="dk1"/>
              </a:buClr>
              <a:buSzPts val="1600"/>
              <a:buChar char="○"/>
            </a:pPr>
            <a:r>
              <a:rPr lang="en-US" sz="1600"/>
              <a:t>https://www.turing.com/resources/how-to-hire-developers</a:t>
            </a:r>
            <a:endParaRPr/>
          </a:p>
        </p:txBody>
      </p:sp>
      <p:sp>
        <p:nvSpPr>
          <p:cNvPr id="592" name="Google Shape;592;p7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Recruitment Process for Software Engineers | Page 76</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SOFTWARE ENGINEER PSYCHOLOGY</a:t>
            </a:r>
            <a:endParaRPr/>
          </a:p>
        </p:txBody>
      </p:sp>
      <p:sp>
        <p:nvSpPr>
          <p:cNvPr id="598" name="Google Shape;598;p7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Understanding the psychological aspects of software engineering helps foster a balanced work environment.</a:t>
            </a:r>
            <a:endParaRPr/>
          </a:p>
        </p:txBody>
      </p:sp>
      <p:sp>
        <p:nvSpPr>
          <p:cNvPr id="599" name="Google Shape;599;p7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Software Engineer Psychology | Page 77</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78</a:t>
            </a:r>
            <a:endParaRPr/>
          </a:p>
        </p:txBody>
      </p:sp>
      <p:pic>
        <p:nvPicPr>
          <p:cNvPr descr="img23.JPEG" id="605" name="Google Shape;605;p78"/>
          <p:cNvPicPr preferRelativeResize="0"/>
          <p:nvPr/>
        </p:nvPicPr>
        <p:blipFill rotWithShape="1">
          <a:blip r:embed="rId3">
            <a:alphaModFix/>
          </a:blip>
          <a:srcRect b="0" l="0" r="0" t="0"/>
          <a:stretch/>
        </p:blipFill>
        <p:spPr>
          <a:xfrm>
            <a:off x="1371600" y="914400"/>
            <a:ext cx="6400800" cy="48006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Engineer Psychology</a:t>
            </a:r>
            <a:endParaRPr/>
          </a:p>
        </p:txBody>
      </p:sp>
      <p:sp>
        <p:nvSpPr>
          <p:cNvPr id="611" name="Google Shape;611;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Impostor Syndrome:</a:t>
            </a:r>
            <a:endParaRPr/>
          </a:p>
          <a:p>
            <a:pPr indent="-285750" lvl="1" marL="742950" rtl="0" algn="l">
              <a:spcBef>
                <a:spcPts val="320"/>
              </a:spcBef>
              <a:spcAft>
                <a:spcPts val="0"/>
              </a:spcAft>
              <a:buClr>
                <a:schemeClr val="dk1"/>
              </a:buClr>
              <a:buSzPts val="1600"/>
              <a:buChar char="○"/>
            </a:pPr>
            <a:r>
              <a:rPr lang="en-US" sz="1600"/>
              <a:t>A common feeling of inadequacy among engineers, even when they are successful.</a:t>
            </a:r>
            <a:endParaRPr/>
          </a:p>
          <a:p>
            <a:pPr indent="-285750" lvl="1" marL="742950" rtl="0" algn="l">
              <a:spcBef>
                <a:spcPts val="320"/>
              </a:spcBef>
              <a:spcAft>
                <a:spcPts val="1200"/>
              </a:spcAft>
              <a:buClr>
                <a:schemeClr val="dk1"/>
              </a:buClr>
              <a:buSzPts val="1600"/>
              <a:buChar char="○"/>
            </a:pPr>
            <a:r>
              <a:rPr lang="en-US" sz="1600"/>
              <a:t>Can impact productivity and self-confidence.</a:t>
            </a:r>
            <a:endParaRPr/>
          </a:p>
        </p:txBody>
      </p:sp>
      <p:sp>
        <p:nvSpPr>
          <p:cNvPr id="612" name="Google Shape;612;p7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Engineer Psychology | Page 79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What is a tech stach ?</a:t>
            </a:r>
            <a:endParaRPr/>
          </a:p>
        </p:txBody>
      </p:sp>
      <p:sp>
        <p:nvSpPr>
          <p:cNvPr id="122" name="Google Shape;12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Links:</a:t>
            </a:r>
            <a:endParaRPr/>
          </a:p>
          <a:p>
            <a:pPr indent="-285750" lvl="1" marL="742950" rtl="0" algn="l">
              <a:spcBef>
                <a:spcPts val="320"/>
              </a:spcBef>
              <a:spcAft>
                <a:spcPts val="0"/>
              </a:spcAft>
              <a:buClr>
                <a:schemeClr val="dk1"/>
              </a:buClr>
              <a:buSzPts val="1600"/>
              <a:buChar char="○"/>
            </a:pPr>
            <a:r>
              <a:rPr lang="en-US" sz="1600"/>
              <a:t>https://stackshare.io</a:t>
            </a:r>
            <a:endParaRPr/>
          </a:p>
          <a:p>
            <a:pPr indent="-285750" lvl="1" marL="742950" rtl="0" algn="l">
              <a:spcBef>
                <a:spcPts val="320"/>
              </a:spcBef>
              <a:spcAft>
                <a:spcPts val="1200"/>
              </a:spcAft>
              <a:buClr>
                <a:schemeClr val="dk1"/>
              </a:buClr>
              <a:buSzPts val="1600"/>
              <a:buChar char="○"/>
            </a:pPr>
            <a:r>
              <a:rPr lang="en-US" sz="1600"/>
              <a:t>https://www.crunchbase.com,</a:t>
            </a:r>
            <a:endParaRPr/>
          </a:p>
        </p:txBody>
      </p:sp>
      <p:sp>
        <p:nvSpPr>
          <p:cNvPr id="123" name="Google Shape;123;p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What is a tech stach ? | Page 8</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Engineer Psychology</a:t>
            </a:r>
            <a:endParaRPr/>
          </a:p>
        </p:txBody>
      </p:sp>
      <p:sp>
        <p:nvSpPr>
          <p:cNvPr id="618" name="Google Shape;618;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God Syndrome:</a:t>
            </a:r>
            <a:endParaRPr/>
          </a:p>
          <a:p>
            <a:pPr indent="-285750" lvl="1" marL="742950" rtl="0" algn="l">
              <a:spcBef>
                <a:spcPts val="320"/>
              </a:spcBef>
              <a:spcAft>
                <a:spcPts val="1200"/>
              </a:spcAft>
              <a:buClr>
                <a:schemeClr val="dk1"/>
              </a:buClr>
              <a:buSzPts val="1600"/>
              <a:buChar char="○"/>
            </a:pPr>
            <a:r>
              <a:rPr lang="en-US" sz="1600"/>
              <a:t>Overconfidence in one's abilities, leading to a lack of collaboration and ignoring team input.</a:t>
            </a:r>
            <a:endParaRPr/>
          </a:p>
        </p:txBody>
      </p:sp>
      <p:sp>
        <p:nvSpPr>
          <p:cNvPr id="619" name="Google Shape;619;p8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Engineer Psychology | Page 80</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Engineer Psychology</a:t>
            </a:r>
            <a:endParaRPr/>
          </a:p>
        </p:txBody>
      </p:sp>
      <p:sp>
        <p:nvSpPr>
          <p:cNvPr id="625" name="Google Shape;625;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Role of PMs:</a:t>
            </a:r>
            <a:endParaRPr/>
          </a:p>
          <a:p>
            <a:pPr indent="-285750" lvl="1" marL="742950" rtl="0" algn="l">
              <a:spcBef>
                <a:spcPts val="320"/>
              </a:spcBef>
              <a:spcAft>
                <a:spcPts val="1200"/>
              </a:spcAft>
              <a:buClr>
                <a:schemeClr val="dk1"/>
              </a:buClr>
              <a:buSzPts val="1600"/>
              <a:buChar char="○"/>
            </a:pPr>
            <a:r>
              <a:rPr lang="en-US" sz="1600"/>
              <a:t>Project Managers play a key role in creating a balanced work environment by providing constructive feedback, promoting teamwork, and recognizing achievements.</a:t>
            </a:r>
            <a:endParaRPr/>
          </a:p>
        </p:txBody>
      </p:sp>
      <p:sp>
        <p:nvSpPr>
          <p:cNvPr id="626" name="Google Shape;626;p8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Engineer Psychology | Page 81</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2"/>
          <p:cNvSpPr txBox="1"/>
          <p:nvPr>
            <p:ph type="title"/>
          </p:nvPr>
        </p:nvSpPr>
        <p:spPr>
          <a:xfrm>
            <a:off x="311700" y="496667"/>
            <a:ext cx="8520600" cy="978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en-US" sz="3200"/>
              <a:t>Thank You!</a:t>
            </a:r>
            <a:endParaRPr/>
          </a:p>
        </p:txBody>
      </p:sp>
      <p:sp>
        <p:nvSpPr>
          <p:cNvPr id="632" name="Google Shape;632;p82"/>
          <p:cNvSpPr txBox="1"/>
          <p:nvPr/>
        </p:nvSpPr>
        <p:spPr>
          <a:xfrm>
            <a:off x="914400" y="2743200"/>
            <a:ext cx="73152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Questions or Discussions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NEXT SECTION: INTEGRATED DEVELOPMENT ENVIRONMENT (IDE)</a:t>
            </a:r>
            <a:endParaRPr/>
          </a:p>
        </p:txBody>
      </p:sp>
      <p:sp>
        <p:nvSpPr>
          <p:cNvPr id="129" name="Google Shape;1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A deep dive into the tools that software engineers use to write, debug, and manage their code effectively.</a:t>
            </a:r>
            <a:endParaRPr/>
          </a:p>
        </p:txBody>
      </p:sp>
      <p:sp>
        <p:nvSpPr>
          <p:cNvPr id="130" name="Google Shape;130;p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Next Section: Integrated Development Environment (IDE) | Page 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