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Lst>
  <p:sldSz cy="6858000" cx="9144000"/>
  <p:notesSz cx="6858000" cy="9144000"/>
  <p:embeddedFontLst>
    <p:embeddedFont>
      <p:font typeface="Source Code Pro"/>
      <p:regular r:id="rId88"/>
      <p:bold r:id="rId89"/>
      <p:italic r:id="rId90"/>
      <p:boldItalic r:id="rId91"/>
    </p:embeddedFont>
    <p:embeddedFont>
      <p:font typeface="Oswald"/>
      <p:regular r:id="rId92"/>
      <p:bold r:id="rId9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94" roundtripDataSignature="AMtx7miYXWEIBm7yGVYnXM1Rzq6kpXKi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font" Target="fonts/SourceCodePro-regular.fntdata"/><Relationship Id="rId43" Type="http://schemas.openxmlformats.org/officeDocument/2006/relationships/slide" Target="slides/slide38.xml"/><Relationship Id="rId87" Type="http://schemas.openxmlformats.org/officeDocument/2006/relationships/slide" Target="slides/slide82.xml"/><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SourceCodePro-bold.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94" Type="http://customschemas.google.com/relationships/presentationmetadata" Target="metadata"/><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SourceCodePro-boldItalic.fntdata"/><Relationship Id="rId90" Type="http://schemas.openxmlformats.org/officeDocument/2006/relationships/font" Target="fonts/SourceCodePro-italic.fntdata"/><Relationship Id="rId93" Type="http://schemas.openxmlformats.org/officeDocument/2006/relationships/font" Target="fonts/Oswald-bold.fntdata"/><Relationship Id="rId92" Type="http://schemas.openxmlformats.org/officeDocument/2006/relationships/font" Target="fonts/Oswald-regular.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309c0fb1e58_0_4"/>
          <p:cNvSpPr/>
          <p:nvPr/>
        </p:nvSpPr>
        <p:spPr>
          <a:xfrm rot="10800000">
            <a:off x="4226100" y="3911300"/>
            <a:ext cx="691800" cy="5181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g309c0fb1e58_0_4"/>
          <p:cNvSpPr/>
          <p:nvPr/>
        </p:nvSpPr>
        <p:spPr>
          <a:xfrm>
            <a:off x="-25" y="0"/>
            <a:ext cx="9144000" cy="4165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g309c0fb1e58_0_4"/>
          <p:cNvSpPr txBox="1"/>
          <p:nvPr>
            <p:ph type="ctrTitle"/>
          </p:nvPr>
        </p:nvSpPr>
        <p:spPr>
          <a:xfrm>
            <a:off x="411175" y="859067"/>
            <a:ext cx="8282400" cy="28119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g309c0fb1e58_0_4"/>
          <p:cNvSpPr txBox="1"/>
          <p:nvPr>
            <p:ph idx="1" type="subTitle"/>
          </p:nvPr>
        </p:nvSpPr>
        <p:spPr>
          <a:xfrm>
            <a:off x="411175" y="4531000"/>
            <a:ext cx="8282400" cy="16809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g309c0fb1e58_0_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g309c0fb1e58_0_46"/>
          <p:cNvCxnSpPr/>
          <p:nvPr/>
        </p:nvCxnSpPr>
        <p:spPr>
          <a:xfrm>
            <a:off x="413275" y="3984367"/>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g309c0fb1e58_0_46"/>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g309c0fb1e58_0_46"/>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g309c0fb1e58_0_4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g309c0fb1e58_0_5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8" name="Shape 58"/>
        <p:cNvGrpSpPr/>
        <p:nvPr/>
      </p:nvGrpSpPr>
      <p:grpSpPr>
        <a:xfrm>
          <a:off x="0" y="0"/>
          <a:ext cx="0" cy="0"/>
          <a:chOff x="0" y="0"/>
          <a:chExt cx="0" cy="0"/>
        </a:xfrm>
      </p:grpSpPr>
      <p:sp>
        <p:nvSpPr>
          <p:cNvPr id="59" name="Google Shape;59;g309c0fb1e58_0_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0" name="Google Shape;60;g309c0fb1e58_0_5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1200"/>
              </a:spcBef>
              <a:spcAft>
                <a:spcPts val="0"/>
              </a:spcAft>
              <a:buClr>
                <a:schemeClr val="dk1"/>
              </a:buClr>
              <a:buSzPts val="1800"/>
              <a:buChar char="○"/>
              <a:defRPr/>
            </a:lvl2pPr>
            <a:lvl3pPr indent="-342900" lvl="2" marL="1371600" algn="l">
              <a:spcBef>
                <a:spcPts val="1200"/>
              </a:spcBef>
              <a:spcAft>
                <a:spcPts val="0"/>
              </a:spcAft>
              <a:buClr>
                <a:schemeClr val="dk1"/>
              </a:buClr>
              <a:buSzPts val="1800"/>
              <a:buChar char="■"/>
              <a:defRPr/>
            </a:lvl3pPr>
            <a:lvl4pPr indent="-342900" lvl="3" marL="1828800" algn="l">
              <a:spcBef>
                <a:spcPts val="1200"/>
              </a:spcBef>
              <a:spcAft>
                <a:spcPts val="0"/>
              </a:spcAft>
              <a:buClr>
                <a:schemeClr val="dk1"/>
              </a:buClr>
              <a:buSzPts val="1800"/>
              <a:buChar char="●"/>
              <a:defRPr/>
            </a:lvl4pPr>
            <a:lvl5pPr indent="-342900" lvl="4" marL="2286000" algn="l">
              <a:spcBef>
                <a:spcPts val="1200"/>
              </a:spcBef>
              <a:spcAft>
                <a:spcPts val="0"/>
              </a:spcAft>
              <a:buClr>
                <a:schemeClr val="dk1"/>
              </a:buClr>
              <a:buSzPts val="1800"/>
              <a:buChar char="○"/>
              <a:defRPr/>
            </a:lvl5pPr>
            <a:lvl6pPr indent="-342900" lvl="5" marL="2743200" algn="l">
              <a:spcBef>
                <a:spcPts val="1200"/>
              </a:spcBef>
              <a:spcAft>
                <a:spcPts val="0"/>
              </a:spcAft>
              <a:buClr>
                <a:schemeClr val="dk1"/>
              </a:buClr>
              <a:buSzPts val="1800"/>
              <a:buChar char="■"/>
              <a:defRPr/>
            </a:lvl6pPr>
            <a:lvl7pPr indent="-342900" lvl="6" marL="3200400" algn="l">
              <a:spcBef>
                <a:spcPts val="1200"/>
              </a:spcBef>
              <a:spcAft>
                <a:spcPts val="0"/>
              </a:spcAft>
              <a:buClr>
                <a:schemeClr val="dk1"/>
              </a:buClr>
              <a:buSzPts val="1800"/>
              <a:buChar char="●"/>
              <a:defRPr/>
            </a:lvl7pPr>
            <a:lvl8pPr indent="-342900" lvl="7" marL="3657600" algn="l">
              <a:spcBef>
                <a:spcPts val="1200"/>
              </a:spcBef>
              <a:spcAft>
                <a:spcPts val="0"/>
              </a:spcAft>
              <a:buClr>
                <a:schemeClr val="dk1"/>
              </a:buClr>
              <a:buSzPts val="1800"/>
              <a:buChar char="○"/>
              <a:defRPr/>
            </a:lvl8pPr>
            <a:lvl9pPr indent="-342900" lvl="8" marL="4114800" algn="l">
              <a:spcBef>
                <a:spcPts val="1200"/>
              </a:spcBef>
              <a:spcAft>
                <a:spcPts val="1200"/>
              </a:spcAft>
              <a:buClr>
                <a:schemeClr val="dk1"/>
              </a:buClr>
              <a:buSzPts val="1800"/>
              <a:buChar char="■"/>
              <a:defRPr/>
            </a:lvl9pPr>
          </a:lstStyle>
          <a:p/>
        </p:txBody>
      </p:sp>
      <p:sp>
        <p:nvSpPr>
          <p:cNvPr id="61" name="Google Shape;61;g309c0fb1e58_0_5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g309c0fb1e58_0_5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g309c0fb1e58_0_5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64" name="Shape 64"/>
        <p:cNvGrpSpPr/>
        <p:nvPr/>
      </p:nvGrpSpPr>
      <p:grpSpPr>
        <a:xfrm>
          <a:off x="0" y="0"/>
          <a:ext cx="0" cy="0"/>
          <a:chOff x="0" y="0"/>
          <a:chExt cx="0" cy="0"/>
        </a:xfrm>
      </p:grpSpPr>
      <p:sp>
        <p:nvSpPr>
          <p:cNvPr id="65" name="Google Shape;65;g309c0fb1e58_0_59"/>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6" name="Google Shape;66;g309c0fb1e58_0_59"/>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1200"/>
              </a:spcBef>
              <a:spcAft>
                <a:spcPts val="0"/>
              </a:spcAft>
              <a:buClr>
                <a:srgbClr val="888888"/>
              </a:buClr>
              <a:buSzPts val="1800"/>
              <a:buNone/>
              <a:defRPr sz="1800">
                <a:solidFill>
                  <a:srgbClr val="888888"/>
                </a:solidFill>
              </a:defRPr>
            </a:lvl2pPr>
            <a:lvl3pPr indent="-228600" lvl="2" marL="1371600" algn="l">
              <a:spcBef>
                <a:spcPts val="1200"/>
              </a:spcBef>
              <a:spcAft>
                <a:spcPts val="0"/>
              </a:spcAft>
              <a:buClr>
                <a:srgbClr val="888888"/>
              </a:buClr>
              <a:buSzPts val="1600"/>
              <a:buNone/>
              <a:defRPr sz="1600">
                <a:solidFill>
                  <a:srgbClr val="888888"/>
                </a:solidFill>
              </a:defRPr>
            </a:lvl3pPr>
            <a:lvl4pPr indent="-228600" lvl="3" marL="1828800" algn="l">
              <a:spcBef>
                <a:spcPts val="1200"/>
              </a:spcBef>
              <a:spcAft>
                <a:spcPts val="0"/>
              </a:spcAft>
              <a:buClr>
                <a:srgbClr val="888888"/>
              </a:buClr>
              <a:buSzPts val="1400"/>
              <a:buNone/>
              <a:defRPr sz="1400">
                <a:solidFill>
                  <a:srgbClr val="888888"/>
                </a:solidFill>
              </a:defRPr>
            </a:lvl4pPr>
            <a:lvl5pPr indent="-228600" lvl="4" marL="2286000" algn="l">
              <a:spcBef>
                <a:spcPts val="1200"/>
              </a:spcBef>
              <a:spcAft>
                <a:spcPts val="0"/>
              </a:spcAft>
              <a:buClr>
                <a:srgbClr val="888888"/>
              </a:buClr>
              <a:buSzPts val="1400"/>
              <a:buNone/>
              <a:defRPr sz="1400">
                <a:solidFill>
                  <a:srgbClr val="888888"/>
                </a:solidFill>
              </a:defRPr>
            </a:lvl5pPr>
            <a:lvl6pPr indent="-228600" lvl="5" marL="2743200" algn="l">
              <a:spcBef>
                <a:spcPts val="1200"/>
              </a:spcBef>
              <a:spcAft>
                <a:spcPts val="0"/>
              </a:spcAft>
              <a:buClr>
                <a:srgbClr val="888888"/>
              </a:buClr>
              <a:buSzPts val="1400"/>
              <a:buNone/>
              <a:defRPr sz="1400">
                <a:solidFill>
                  <a:srgbClr val="888888"/>
                </a:solidFill>
              </a:defRPr>
            </a:lvl6pPr>
            <a:lvl7pPr indent="-228600" lvl="6" marL="3200400" algn="l">
              <a:spcBef>
                <a:spcPts val="1200"/>
              </a:spcBef>
              <a:spcAft>
                <a:spcPts val="0"/>
              </a:spcAft>
              <a:buClr>
                <a:srgbClr val="888888"/>
              </a:buClr>
              <a:buSzPts val="1400"/>
              <a:buNone/>
              <a:defRPr sz="1400">
                <a:solidFill>
                  <a:srgbClr val="888888"/>
                </a:solidFill>
              </a:defRPr>
            </a:lvl7pPr>
            <a:lvl8pPr indent="-228600" lvl="7" marL="3657600" algn="l">
              <a:spcBef>
                <a:spcPts val="1200"/>
              </a:spcBef>
              <a:spcAft>
                <a:spcPts val="0"/>
              </a:spcAft>
              <a:buClr>
                <a:srgbClr val="888888"/>
              </a:buClr>
              <a:buSzPts val="1400"/>
              <a:buNone/>
              <a:defRPr sz="1400">
                <a:solidFill>
                  <a:srgbClr val="888888"/>
                </a:solidFill>
              </a:defRPr>
            </a:lvl8pPr>
            <a:lvl9pPr indent="-228600" lvl="8" marL="4114800" algn="l">
              <a:spcBef>
                <a:spcPts val="1200"/>
              </a:spcBef>
              <a:spcAft>
                <a:spcPts val="1200"/>
              </a:spcAft>
              <a:buClr>
                <a:srgbClr val="888888"/>
              </a:buClr>
              <a:buSzPts val="1400"/>
              <a:buNone/>
              <a:defRPr sz="1400">
                <a:solidFill>
                  <a:srgbClr val="888888"/>
                </a:solidFill>
              </a:defRPr>
            </a:lvl9pPr>
          </a:lstStyle>
          <a:p/>
        </p:txBody>
      </p:sp>
      <p:sp>
        <p:nvSpPr>
          <p:cNvPr id="67" name="Google Shape;67;g309c0fb1e58_0_5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g309c0fb1e58_0_5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g309c0fb1e58_0_5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g309c0fb1e58_0_10"/>
          <p:cNvSpPr/>
          <p:nvPr/>
        </p:nvSpPr>
        <p:spPr>
          <a:xfrm>
            <a:off x="0" y="2089800"/>
            <a:ext cx="9144000" cy="267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g309c0fb1e58_0_10"/>
          <p:cNvSpPr txBox="1"/>
          <p:nvPr>
            <p:ph type="title"/>
          </p:nvPr>
        </p:nvSpPr>
        <p:spPr>
          <a:xfrm>
            <a:off x="430800" y="2519600"/>
            <a:ext cx="8282400" cy="202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g309c0fb1e58_0_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g309c0fb1e58_0_14"/>
          <p:cNvCxnSpPr/>
          <p:nvPr/>
        </p:nvCxnSpPr>
        <p:spPr>
          <a:xfrm>
            <a:off x="429200" y="1700769"/>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g309c0fb1e58_0_14"/>
          <p:cNvSpPr txBox="1"/>
          <p:nvPr>
            <p:ph type="title"/>
          </p:nvPr>
        </p:nvSpPr>
        <p:spPr>
          <a:xfrm>
            <a:off x="311700" y="496667"/>
            <a:ext cx="8520600" cy="9780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g309c0fb1e58_0_14"/>
          <p:cNvSpPr txBox="1"/>
          <p:nvPr>
            <p:ph idx="1" type="body"/>
          </p:nvPr>
        </p:nvSpPr>
        <p:spPr>
          <a:xfrm>
            <a:off x="311700" y="1958433"/>
            <a:ext cx="8520600" cy="41331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g309c0fb1e58_0_1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g309c0fb1e58_0_19"/>
          <p:cNvCxnSpPr/>
          <p:nvPr/>
        </p:nvCxnSpPr>
        <p:spPr>
          <a:xfrm>
            <a:off x="429200" y="1700769"/>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g309c0fb1e58_0_19"/>
          <p:cNvSpPr txBox="1"/>
          <p:nvPr>
            <p:ph type="title"/>
          </p:nvPr>
        </p:nvSpPr>
        <p:spPr>
          <a:xfrm>
            <a:off x="311700" y="496667"/>
            <a:ext cx="8520600" cy="9780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g309c0fb1e58_0_19"/>
          <p:cNvSpPr txBox="1"/>
          <p:nvPr>
            <p:ph idx="1" type="body"/>
          </p:nvPr>
        </p:nvSpPr>
        <p:spPr>
          <a:xfrm>
            <a:off x="311700" y="1958433"/>
            <a:ext cx="3999900" cy="41331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g309c0fb1e58_0_19"/>
          <p:cNvSpPr txBox="1"/>
          <p:nvPr>
            <p:ph idx="2" type="body"/>
          </p:nvPr>
        </p:nvSpPr>
        <p:spPr>
          <a:xfrm>
            <a:off x="4832400" y="1958433"/>
            <a:ext cx="3999900" cy="41331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g309c0fb1e58_0_1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g309c0fb1e58_0_25"/>
          <p:cNvSpPr txBox="1"/>
          <p:nvPr>
            <p:ph type="title"/>
          </p:nvPr>
        </p:nvSpPr>
        <p:spPr>
          <a:xfrm>
            <a:off x="311700" y="496667"/>
            <a:ext cx="8520600" cy="9780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g309c0fb1e58_0_2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g309c0fb1e58_0_28"/>
          <p:cNvCxnSpPr/>
          <p:nvPr/>
        </p:nvCxnSpPr>
        <p:spPr>
          <a:xfrm>
            <a:off x="418675" y="1943716"/>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g309c0fb1e58_0_28"/>
          <p:cNvSpPr txBox="1"/>
          <p:nvPr>
            <p:ph type="title"/>
          </p:nvPr>
        </p:nvSpPr>
        <p:spPr>
          <a:xfrm>
            <a:off x="311700" y="8424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g309c0fb1e58_0_28"/>
          <p:cNvSpPr txBox="1"/>
          <p:nvPr>
            <p:ph idx="1" type="body"/>
          </p:nvPr>
        </p:nvSpPr>
        <p:spPr>
          <a:xfrm>
            <a:off x="311700" y="2157605"/>
            <a:ext cx="2808000" cy="3934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g309c0fb1e58_0_2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g309c0fb1e58_0_33"/>
          <p:cNvSpPr txBox="1"/>
          <p:nvPr>
            <p:ph type="title"/>
          </p:nvPr>
        </p:nvSpPr>
        <p:spPr>
          <a:xfrm>
            <a:off x="490250" y="705200"/>
            <a:ext cx="5678100" cy="5447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g309c0fb1e58_0_3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g309c0fb1e58_0_36"/>
          <p:cNvSpPr/>
          <p:nvPr/>
        </p:nvSpPr>
        <p:spPr>
          <a:xfrm>
            <a:off x="4572000" y="233"/>
            <a:ext cx="4572000" cy="6858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g309c0fb1e58_0_36"/>
          <p:cNvCxnSpPr/>
          <p:nvPr/>
        </p:nvCxnSpPr>
        <p:spPr>
          <a:xfrm>
            <a:off x="5029675" y="59940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g309c0fb1e58_0_36"/>
          <p:cNvSpPr txBox="1"/>
          <p:nvPr>
            <p:ph type="title"/>
          </p:nvPr>
        </p:nvSpPr>
        <p:spPr>
          <a:xfrm>
            <a:off x="265500" y="1438333"/>
            <a:ext cx="4045200" cy="23856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g309c0fb1e58_0_36"/>
          <p:cNvSpPr txBox="1"/>
          <p:nvPr>
            <p:ph idx="1" type="subTitle"/>
          </p:nvPr>
        </p:nvSpPr>
        <p:spPr>
          <a:xfrm>
            <a:off x="265500" y="3895201"/>
            <a:ext cx="4045200" cy="1794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g309c0fb1e58_0_36"/>
          <p:cNvSpPr txBox="1"/>
          <p:nvPr>
            <p:ph idx="2" type="body"/>
          </p:nvPr>
        </p:nvSpPr>
        <p:spPr>
          <a:xfrm>
            <a:off x="4939500" y="965600"/>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g309c0fb1e58_0_3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g309c0fb1e58_0_43"/>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g309c0fb1e58_0_4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g309c0fb1e58_0_0"/>
          <p:cNvSpPr txBox="1"/>
          <p:nvPr>
            <p:ph type="title"/>
          </p:nvPr>
        </p:nvSpPr>
        <p:spPr>
          <a:xfrm>
            <a:off x="311700" y="496667"/>
            <a:ext cx="8520600" cy="9780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g309c0fb1e58_0_0"/>
          <p:cNvSpPr txBox="1"/>
          <p:nvPr>
            <p:ph idx="1" type="body"/>
          </p:nvPr>
        </p:nvSpPr>
        <p:spPr>
          <a:xfrm>
            <a:off x="311700" y="1958433"/>
            <a:ext cx="8520600" cy="41331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g309c0fb1e58_0_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8.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 Id="rId3" Type="http://schemas.openxmlformats.org/officeDocument/2006/relationships/image" Target="../media/image3.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7.xml"/><Relationship Id="rId3" Type="http://schemas.openxmlformats.org/officeDocument/2006/relationships/image" Target="../media/image4.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9.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8.xml"/><Relationship Id="rId3" Type="http://schemas.openxmlformats.org/officeDocument/2006/relationships/image" Target="../media/image9.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
          <p:cNvSpPr txBox="1"/>
          <p:nvPr>
            <p:ph type="ctrTitle"/>
          </p:nvPr>
        </p:nvSpPr>
        <p:spPr>
          <a:xfrm>
            <a:off x="411175" y="859067"/>
            <a:ext cx="8282400" cy="28119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b="1" lang="en-US" sz="4000"/>
              <a:t>L’essentiel du Software Engineering</a:t>
            </a:r>
            <a:endParaRPr/>
          </a:p>
        </p:txBody>
      </p:sp>
      <p:sp>
        <p:nvSpPr>
          <p:cNvPr id="75" name="Google Shape;75;p1"/>
          <p:cNvSpPr txBox="1"/>
          <p:nvPr>
            <p:ph idx="1" type="subTitle"/>
          </p:nvPr>
        </p:nvSpPr>
        <p:spPr>
          <a:xfrm>
            <a:off x="411175" y="4531000"/>
            <a:ext cx="8282400" cy="16809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2400"/>
              <a:buNone/>
            </a:pPr>
            <a:r>
              <a:rPr lang="en-US" sz="2400"/>
              <a:t>Une vue d'ensemble complète du Software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Integrated Development Environment (IDE)</a:t>
            </a:r>
            <a:endParaRPr/>
          </a:p>
        </p:txBody>
      </p:sp>
      <p:sp>
        <p:nvSpPr>
          <p:cNvPr id="136" name="Google Shape;136;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Qu'est-ce qu'un IDE?</a:t>
            </a:r>
            <a:endParaRPr/>
          </a:p>
          <a:p>
            <a:pPr indent="-285750" lvl="1" marL="742950" rtl="0" algn="l">
              <a:spcBef>
                <a:spcPts val="320"/>
              </a:spcBef>
              <a:spcAft>
                <a:spcPts val="1200"/>
              </a:spcAft>
              <a:buClr>
                <a:schemeClr val="dk1"/>
              </a:buClr>
              <a:buSzPts val="1600"/>
              <a:buChar char="○"/>
            </a:pPr>
            <a:r>
              <a:rPr lang="en-US" sz="1600"/>
              <a:t>Un Integrated Development Environment est une suite logicielle qui fournit des fonctionnalités telles que l'auto-complétion du code, Languages Server Protocol pour la syntaxe, la compilation et le débogage afin de faciliter le software development.</a:t>
            </a:r>
            <a:endParaRPr/>
          </a:p>
        </p:txBody>
      </p:sp>
      <p:sp>
        <p:nvSpPr>
          <p:cNvPr id="137" name="Google Shape;137;p10"/>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Integrated Development Environment (IDE) | Page 10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Integrated Development Environment (IDE)</a:t>
            </a:r>
            <a:endParaRPr/>
          </a:p>
        </p:txBody>
      </p:sp>
      <p:sp>
        <p:nvSpPr>
          <p:cNvPr id="143" name="Google Shape;143;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Les IDEs sont riches en fonctionnalités et offrent des outils complets pour le software development:</a:t>
            </a:r>
            <a:endParaRPr/>
          </a:p>
          <a:p>
            <a:pPr indent="-285750" lvl="1" marL="742950" rtl="0" algn="l">
              <a:spcBef>
                <a:spcPts val="320"/>
              </a:spcBef>
              <a:spcAft>
                <a:spcPts val="0"/>
              </a:spcAft>
              <a:buClr>
                <a:schemeClr val="dk1"/>
              </a:buClr>
              <a:buSzPts val="1600"/>
              <a:buChar char="○"/>
            </a:pPr>
            <a:r>
              <a:rPr lang="en-US" sz="1600"/>
              <a:t>Visual Studio: Robuste avec une interface complète.</a:t>
            </a:r>
            <a:endParaRPr/>
          </a:p>
          <a:p>
            <a:pPr indent="-285750" lvl="1" marL="742950" rtl="0" algn="l">
              <a:spcBef>
                <a:spcPts val="320"/>
              </a:spcBef>
              <a:spcAft>
                <a:spcPts val="0"/>
              </a:spcAft>
              <a:buClr>
                <a:schemeClr val="dk1"/>
              </a:buClr>
              <a:buSzPts val="1600"/>
              <a:buChar char="○"/>
            </a:pPr>
            <a:r>
              <a:rPr lang="en-US" sz="1600"/>
              <a:t>PyCharm: Spécialisé pour le développement Python.</a:t>
            </a:r>
            <a:endParaRPr/>
          </a:p>
          <a:p>
            <a:pPr indent="-285750" lvl="1" marL="742950" rtl="0" algn="l">
              <a:spcBef>
                <a:spcPts val="320"/>
              </a:spcBef>
              <a:spcAft>
                <a:spcPts val="1200"/>
              </a:spcAft>
              <a:buClr>
                <a:schemeClr val="dk1"/>
              </a:buClr>
              <a:buSzPts val="1600"/>
              <a:buChar char="○"/>
            </a:pPr>
            <a:r>
              <a:rPr lang="en-US" sz="1600"/>
              <a:t>IntelliJ IDEA: Complet pour Java et d'autres langages.</a:t>
            </a:r>
            <a:endParaRPr/>
          </a:p>
        </p:txBody>
      </p:sp>
      <p:sp>
        <p:nvSpPr>
          <p:cNvPr id="144" name="Google Shape;144;p11"/>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Integrated Development Environment (IDE) | Page 11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Integrated Development Environment (IDE)</a:t>
            </a:r>
            <a:endParaRPr/>
          </a:p>
        </p:txBody>
      </p:sp>
      <p:sp>
        <p:nvSpPr>
          <p:cNvPr id="150" name="Google Shape;150;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Importance:</a:t>
            </a:r>
            <a:endParaRPr/>
          </a:p>
          <a:p>
            <a:pPr indent="-285750" lvl="1" marL="742950" rtl="0" algn="l">
              <a:spcBef>
                <a:spcPts val="320"/>
              </a:spcBef>
              <a:spcAft>
                <a:spcPts val="0"/>
              </a:spcAft>
              <a:buClr>
                <a:schemeClr val="dk1"/>
              </a:buClr>
              <a:buSzPts val="1600"/>
              <a:buChar char="○"/>
            </a:pPr>
            <a:r>
              <a:rPr lang="en-US" sz="1600"/>
              <a:t>Améliore la productivité en rationalisant le processus de codage.</a:t>
            </a:r>
            <a:endParaRPr/>
          </a:p>
          <a:p>
            <a:pPr indent="-285750" lvl="1" marL="742950" rtl="0" algn="l">
              <a:spcBef>
                <a:spcPts val="320"/>
              </a:spcBef>
              <a:spcAft>
                <a:spcPts val="1200"/>
              </a:spcAft>
              <a:buClr>
                <a:schemeClr val="dk1"/>
              </a:buClr>
              <a:buSzPts val="1600"/>
              <a:buChar char="○"/>
            </a:pPr>
            <a:r>
              <a:rPr lang="en-US" sz="1600"/>
              <a:t>Aide à maintenir la qualité du code en fournissant des fonctionnalités comme le linting, la détection des erreurs et l'intégration de version control.</a:t>
            </a:r>
            <a:endParaRPr/>
          </a:p>
        </p:txBody>
      </p:sp>
      <p:sp>
        <p:nvSpPr>
          <p:cNvPr id="151" name="Google Shape;151;p12"/>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Integrated Development Environment (IDE) | Page 12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Integrated Development Environment (IDE)</a:t>
            </a:r>
            <a:endParaRPr/>
          </a:p>
        </p:txBody>
      </p:sp>
      <p:sp>
        <p:nvSpPr>
          <p:cNvPr id="157" name="Google Shape;157;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Les code editors sont légers et se concentrent principalement sur l'édition de code, avec des extensions optionnelles pour plus de fonctionnalités:</a:t>
            </a:r>
            <a:endParaRPr/>
          </a:p>
          <a:p>
            <a:pPr indent="-285750" lvl="1" marL="742950" rtl="0" algn="l">
              <a:spcBef>
                <a:spcPts val="320"/>
              </a:spcBef>
              <a:spcAft>
                <a:spcPts val="0"/>
              </a:spcAft>
              <a:buClr>
                <a:schemeClr val="dk1"/>
              </a:buClr>
              <a:buSzPts val="1600"/>
              <a:buChar char="○"/>
            </a:pPr>
            <a:r>
              <a:rPr lang="en-US" sz="1600"/>
              <a:t>Visual Studio Code (Microsoft)</a:t>
            </a:r>
            <a:endParaRPr/>
          </a:p>
          <a:p>
            <a:pPr indent="-285750" lvl="1" marL="742950" rtl="0" algn="l">
              <a:spcBef>
                <a:spcPts val="320"/>
              </a:spcBef>
              <a:spcAft>
                <a:spcPts val="0"/>
              </a:spcAft>
              <a:buClr>
                <a:schemeClr val="dk1"/>
              </a:buClr>
              <a:buSzPts val="1600"/>
              <a:buChar char="○"/>
            </a:pPr>
            <a:r>
              <a:rPr lang="en-US" sz="1600"/>
              <a:t>Sublime Text</a:t>
            </a:r>
            <a:endParaRPr/>
          </a:p>
          <a:p>
            <a:pPr indent="-285750" lvl="1" marL="742950" rtl="0" algn="l">
              <a:spcBef>
                <a:spcPts val="320"/>
              </a:spcBef>
              <a:spcAft>
                <a:spcPts val="0"/>
              </a:spcAft>
              <a:buClr>
                <a:schemeClr val="dk1"/>
              </a:buClr>
              <a:buSzPts val="1600"/>
              <a:buChar char="○"/>
            </a:pPr>
            <a:r>
              <a:rPr lang="en-US" sz="1600"/>
              <a:t>Atom (GitHub)</a:t>
            </a:r>
            <a:endParaRPr/>
          </a:p>
          <a:p>
            <a:pPr indent="-285750" lvl="1" marL="742950" rtl="0" algn="l">
              <a:spcBef>
                <a:spcPts val="320"/>
              </a:spcBef>
              <a:spcAft>
                <a:spcPts val="0"/>
              </a:spcAft>
              <a:buClr>
                <a:schemeClr val="dk1"/>
              </a:buClr>
              <a:buSzPts val="1600"/>
              <a:buChar char="○"/>
            </a:pPr>
            <a:r>
              <a:rPr lang="en-US" sz="1600"/>
              <a:t>Notepad++</a:t>
            </a:r>
            <a:endParaRPr/>
          </a:p>
          <a:p>
            <a:pPr indent="-285750" lvl="1" marL="742950" rtl="0" algn="l">
              <a:spcBef>
                <a:spcPts val="320"/>
              </a:spcBef>
              <a:spcAft>
                <a:spcPts val="0"/>
              </a:spcAft>
              <a:buClr>
                <a:schemeClr val="dk1"/>
              </a:buClr>
              <a:buSzPts val="1600"/>
              <a:buChar char="○"/>
            </a:pPr>
            <a:r>
              <a:rPr lang="en-US" sz="1600"/>
              <a:t>Vim</a:t>
            </a:r>
            <a:endParaRPr/>
          </a:p>
          <a:p>
            <a:pPr indent="-285750" lvl="1" marL="742950" rtl="0" algn="l">
              <a:spcBef>
                <a:spcPts val="320"/>
              </a:spcBef>
              <a:spcAft>
                <a:spcPts val="0"/>
              </a:spcAft>
              <a:buClr>
                <a:schemeClr val="dk1"/>
              </a:buClr>
              <a:buSzPts val="1600"/>
              <a:buChar char="○"/>
            </a:pPr>
            <a:r>
              <a:rPr lang="en-US" sz="1600"/>
              <a:t>nvim</a:t>
            </a:r>
            <a:endParaRPr/>
          </a:p>
          <a:p>
            <a:pPr indent="-285750" lvl="1" marL="742950" rtl="0" algn="l">
              <a:spcBef>
                <a:spcPts val="320"/>
              </a:spcBef>
              <a:spcAft>
                <a:spcPts val="1200"/>
              </a:spcAft>
              <a:buClr>
                <a:schemeClr val="dk1"/>
              </a:buClr>
              <a:buSzPts val="1600"/>
              <a:buChar char="○"/>
            </a:pPr>
            <a:r>
              <a:rPr lang="en-US" sz="1600"/>
              <a:t>Emacs</a:t>
            </a:r>
            <a:endParaRPr/>
          </a:p>
        </p:txBody>
      </p:sp>
      <p:sp>
        <p:nvSpPr>
          <p:cNvPr id="158" name="Google Shape;158;p13"/>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Integrated Development Environment (IDE) | Page 13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Integrated Development Environment (IDE)</a:t>
            </a:r>
            <a:endParaRPr/>
          </a:p>
        </p:txBody>
      </p:sp>
      <p:sp>
        <p:nvSpPr>
          <p:cNvPr id="164" name="Google Shape;164;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Différences clés:</a:t>
            </a:r>
            <a:endParaRPr/>
          </a:p>
          <a:p>
            <a:pPr indent="-285750" lvl="1" marL="742950" rtl="0" algn="l">
              <a:spcBef>
                <a:spcPts val="320"/>
              </a:spcBef>
              <a:spcAft>
                <a:spcPts val="0"/>
              </a:spcAft>
              <a:buClr>
                <a:schemeClr val="dk1"/>
              </a:buClr>
              <a:buSzPts val="1600"/>
              <a:buChar char="○"/>
            </a:pPr>
            <a:r>
              <a:rPr lang="en-US" sz="1600"/>
              <a:t>Les IDEs incluent généralement des outils de débogage, l'intégration de version control, l'automatisation de build, etc.;</a:t>
            </a:r>
            <a:endParaRPr/>
          </a:p>
          <a:p>
            <a:pPr indent="-285750" lvl="1" marL="742950" rtl="0" algn="l">
              <a:spcBef>
                <a:spcPts val="320"/>
              </a:spcBef>
              <a:spcAft>
                <a:spcPts val="0"/>
              </a:spcAft>
              <a:buClr>
                <a:schemeClr val="dk1"/>
              </a:buClr>
              <a:buSzPts val="1600"/>
              <a:buChar char="○"/>
            </a:pPr>
            <a:r>
              <a:rPr lang="en-US" sz="1600"/>
              <a:t>Les code editors sont plus rapides, légers et adaptés pour des modifications rapides ou des tâches de script, avec des fonctionnalités étendues via des plugins ou extensions.</a:t>
            </a:r>
            <a:endParaRPr/>
          </a:p>
          <a:p>
            <a:pPr indent="-342900" lvl="0" marL="342900" rtl="0" algn="l">
              <a:spcBef>
                <a:spcPts val="320"/>
              </a:spcBef>
              <a:spcAft>
                <a:spcPts val="0"/>
              </a:spcAft>
              <a:buClr>
                <a:schemeClr val="dk1"/>
              </a:buClr>
              <a:buSzPts val="1600"/>
              <a:buChar char="●"/>
            </a:pPr>
            <a:r>
              <a:rPr lang="en-US" sz="1600"/>
              <a:t>Liens:</a:t>
            </a:r>
            <a:endParaRPr/>
          </a:p>
          <a:p>
            <a:pPr indent="-285750" lvl="1" marL="742950" rtl="0" algn="l">
              <a:spcBef>
                <a:spcPts val="320"/>
              </a:spcBef>
              <a:spcAft>
                <a:spcPts val="0"/>
              </a:spcAft>
              <a:buClr>
                <a:schemeClr val="dk1"/>
              </a:buClr>
              <a:buSzPts val="1600"/>
              <a:buChar char="○"/>
            </a:pPr>
            <a:r>
              <a:rPr lang="en-US" sz="1600"/>
              <a:t>https://www.youtube.com/watch?v=rUCl_EivGPE</a:t>
            </a:r>
            <a:endParaRPr/>
          </a:p>
          <a:p>
            <a:pPr indent="-285750" lvl="1" marL="742950" rtl="0" algn="l">
              <a:spcBef>
                <a:spcPts val="320"/>
              </a:spcBef>
              <a:spcAft>
                <a:spcPts val="0"/>
              </a:spcAft>
              <a:buClr>
                <a:schemeClr val="dk1"/>
              </a:buClr>
              <a:buSzPts val="1600"/>
              <a:buChar char="○"/>
            </a:pPr>
            <a:r>
              <a:rPr lang="en-US" sz="1600"/>
              <a:t>https://blog.jetbrains.com/webstorm/2024/03/ides-vs-code-editors/</a:t>
            </a:r>
            <a:endParaRPr/>
          </a:p>
          <a:p>
            <a:pPr indent="-285750" lvl="1" marL="742950" rtl="0" algn="l">
              <a:spcBef>
                <a:spcPts val="320"/>
              </a:spcBef>
              <a:spcAft>
                <a:spcPts val="1200"/>
              </a:spcAft>
              <a:buClr>
                <a:schemeClr val="dk1"/>
              </a:buClr>
              <a:buSzPts val="1600"/>
              <a:buChar char="○"/>
            </a:pPr>
            <a:r>
              <a:rPr lang="en-US" sz="1600"/>
              <a:t>https://stackoverflow.com/beta/discussions/78046082/does-vs-code-count-as-an-ide</a:t>
            </a:r>
            <a:endParaRPr/>
          </a:p>
        </p:txBody>
      </p:sp>
      <p:sp>
        <p:nvSpPr>
          <p:cNvPr id="165" name="Google Shape;165;p14"/>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Integrated Development Environment (IDE) | Page 14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5"/>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Image | Page 15</a:t>
            </a:r>
            <a:endParaRPr/>
          </a:p>
        </p:txBody>
      </p:sp>
      <p:pic>
        <p:nvPicPr>
          <p:cNvPr descr="img02.JPEG" id="171" name="Google Shape;171;p15"/>
          <p:cNvPicPr preferRelativeResize="0"/>
          <p:nvPr/>
        </p:nvPicPr>
        <p:blipFill rotWithShape="1">
          <a:blip r:embed="rId3">
            <a:alphaModFix/>
          </a:blip>
          <a:srcRect b="0" l="0" r="0" t="0"/>
          <a:stretch/>
        </p:blipFill>
        <p:spPr>
          <a:xfrm>
            <a:off x="1371600" y="914400"/>
            <a:ext cx="6400800" cy="4800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alibri"/>
              <a:buNone/>
            </a:pPr>
            <a:r>
              <a:rPr b="1" lang="en-US" sz="3200"/>
              <a:t>PROCHAINE SECTION : CONFIGURATION MANAGEMENT AVEC VERSION CONTROL SYSTEMS (GIT)</a:t>
            </a:r>
            <a:endParaRPr/>
          </a:p>
        </p:txBody>
      </p:sp>
      <p:sp>
        <p:nvSpPr>
          <p:cNvPr id="177" name="Google Shape;177;p1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1200"/>
              </a:spcAft>
              <a:buClr>
                <a:srgbClr val="888888"/>
              </a:buClr>
              <a:buSzPts val="1800"/>
              <a:buNone/>
            </a:pPr>
            <a:r>
              <a:rPr lang="en-US" sz="1800"/>
              <a:t>Explorer comment les version control systems comme Git jouent un rôle crucial dans le développement collaboratif.</a:t>
            </a:r>
            <a:endParaRPr/>
          </a:p>
        </p:txBody>
      </p:sp>
      <p:sp>
        <p:nvSpPr>
          <p:cNvPr id="178" name="Google Shape;178;p16"/>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Prochaine section : Configuration Management avec Version Control Systems (Git) | Page 16</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7"/>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Image | Page 17</a:t>
            </a:r>
            <a:endParaRPr/>
          </a:p>
        </p:txBody>
      </p:sp>
      <p:pic>
        <p:nvPicPr>
          <p:cNvPr descr="img03.JPEG" id="184" name="Google Shape;184;p17"/>
          <p:cNvPicPr preferRelativeResize="0"/>
          <p:nvPr/>
        </p:nvPicPr>
        <p:blipFill rotWithShape="1">
          <a:blip r:embed="rId3">
            <a:alphaModFix/>
          </a:blip>
          <a:srcRect b="0" l="0" r="0" t="0"/>
          <a:stretch/>
        </p:blipFill>
        <p:spPr>
          <a:xfrm>
            <a:off x="1371600" y="914400"/>
            <a:ext cx="6400800" cy="319640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Configuration Management avec Version Control Systems (Git)</a:t>
            </a:r>
            <a:endParaRPr/>
          </a:p>
        </p:txBody>
      </p:sp>
      <p:sp>
        <p:nvSpPr>
          <p:cNvPr id="190" name="Google Shape;190;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Git est un software open-source et un version control system qui suit les modifications des fichiers informatiques et gère des projets de software development allant des plus petits aux plus grands. Git est une utilité très prisée par les software developers, leur permettant de travailler ensemble sans perturber le travail des autres. Git a été créé par Linus Torvalds en 2005 pour le kernel de Linux. Les bases du version control:</a:t>
            </a:r>
            <a:endParaRPr/>
          </a:p>
          <a:p>
            <a:pPr indent="-285750" lvl="1" marL="742950" rtl="0" algn="l">
              <a:spcBef>
                <a:spcPts val="320"/>
              </a:spcBef>
              <a:spcAft>
                <a:spcPts val="0"/>
              </a:spcAft>
              <a:buClr>
                <a:schemeClr val="dk1"/>
              </a:buClr>
              <a:buSzPts val="1600"/>
              <a:buChar char="○"/>
            </a:pPr>
            <a:r>
              <a:rPr lang="en-US" sz="1600"/>
              <a:t>Essentiel pour suivre les changements dans le code et permettre le développement collaboratif.</a:t>
            </a:r>
            <a:endParaRPr/>
          </a:p>
          <a:p>
            <a:pPr indent="-285750" lvl="1" marL="742950" rtl="0" algn="l">
              <a:spcBef>
                <a:spcPts val="320"/>
              </a:spcBef>
              <a:spcAft>
                <a:spcPts val="1200"/>
              </a:spcAft>
              <a:buClr>
                <a:schemeClr val="dk1"/>
              </a:buClr>
              <a:buSzPts val="1600"/>
              <a:buChar char="○"/>
            </a:pPr>
            <a:r>
              <a:rPr lang="en-US" sz="1600"/>
              <a:t>Fournit un historique des modifications, permettant des retours en arrière faciles.</a:t>
            </a:r>
            <a:endParaRPr/>
          </a:p>
        </p:txBody>
      </p:sp>
      <p:sp>
        <p:nvSpPr>
          <p:cNvPr id="191" name="Google Shape;191;p18"/>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Configuration Management avec Version Control Systems (Git) | Page 18</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Configuration Management avec Version Control Systems (Git)</a:t>
            </a:r>
            <a:endParaRPr/>
          </a:p>
        </p:txBody>
      </p:sp>
      <p:sp>
        <p:nvSpPr>
          <p:cNvPr id="197" name="Google Shape;197;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Git et les plateformes:</a:t>
            </a:r>
            <a:endParaRPr/>
          </a:p>
          <a:p>
            <a:pPr indent="-285750" lvl="1" marL="742950" rtl="0" algn="l">
              <a:spcBef>
                <a:spcPts val="320"/>
              </a:spcBef>
              <a:spcAft>
                <a:spcPts val="0"/>
              </a:spcAft>
              <a:buClr>
                <a:schemeClr val="dk1"/>
              </a:buClr>
              <a:buSzPts val="1600"/>
              <a:buChar char="○"/>
            </a:pPr>
            <a:r>
              <a:rPr lang="en-US" sz="1600"/>
              <a:t>GitHub, GitLab, et Bitbucket sont des plateformes populaires pour la gestion des dépôts Git.</a:t>
            </a:r>
            <a:endParaRPr/>
          </a:p>
          <a:p>
            <a:pPr indent="-285750" lvl="1" marL="742950" rtl="0" algn="l">
              <a:spcBef>
                <a:spcPts val="320"/>
              </a:spcBef>
              <a:spcAft>
                <a:spcPts val="1200"/>
              </a:spcAft>
              <a:buClr>
                <a:schemeClr val="dk1"/>
              </a:buClr>
              <a:buSzPts val="1600"/>
              <a:buChar char="○"/>
            </a:pPr>
            <a:r>
              <a:rPr lang="en-US" sz="1600"/>
              <a:t>Elles offrent des outils pour la revue de code, le suivi des problèmes et la gestion de projet.</a:t>
            </a:r>
            <a:endParaRPr/>
          </a:p>
        </p:txBody>
      </p:sp>
      <p:sp>
        <p:nvSpPr>
          <p:cNvPr id="198" name="Google Shape;198;p19"/>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Configuration Management avec Version Control Systems (Git) | Page 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Rôle d'un Software Engineer</a:t>
            </a:r>
            <a:endParaRPr/>
          </a:p>
        </p:txBody>
      </p:sp>
      <p:sp>
        <p:nvSpPr>
          <p:cNvPr id="81" name="Google Shape;8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Aperçu:</a:t>
            </a:r>
            <a:endParaRPr/>
          </a:p>
          <a:p>
            <a:pPr indent="-285750" lvl="1" marL="742950" rtl="0" algn="l">
              <a:spcBef>
                <a:spcPts val="320"/>
              </a:spcBef>
              <a:spcAft>
                <a:spcPts val="0"/>
              </a:spcAft>
              <a:buClr>
                <a:schemeClr val="dk1"/>
              </a:buClr>
              <a:buSzPts val="1600"/>
              <a:buChar char="○"/>
            </a:pPr>
            <a:r>
              <a:rPr lang="en-US" sz="1600"/>
              <a:t>Les Software engineers codent, testent, déboguent et maintiennent les systèmes logiciels.</a:t>
            </a:r>
            <a:endParaRPr/>
          </a:p>
          <a:p>
            <a:pPr indent="-285750" lvl="1" marL="742950" rtl="0" algn="l">
              <a:spcBef>
                <a:spcPts val="320"/>
              </a:spcBef>
              <a:spcAft>
                <a:spcPts val="1200"/>
              </a:spcAft>
              <a:buClr>
                <a:schemeClr val="dk1"/>
              </a:buClr>
              <a:buSzPts val="1600"/>
              <a:buChar char="○"/>
            </a:pPr>
            <a:r>
              <a:rPr lang="en-US" sz="1600"/>
              <a:t>Ils résolvent les problèmes et construisent des applications qui répondent aux besoins des utilisateurs.</a:t>
            </a:r>
            <a:endParaRPr/>
          </a:p>
        </p:txBody>
      </p:sp>
      <p:sp>
        <p:nvSpPr>
          <p:cNvPr id="82" name="Google Shape;82;p2"/>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Rôle d'un Software Engineer | Page 2</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Configuration Management avec Version Control Systems (Git)</a:t>
            </a:r>
            <a:endParaRPr/>
          </a:p>
        </p:txBody>
      </p:sp>
      <p:sp>
        <p:nvSpPr>
          <p:cNvPr id="204" name="Google Shape;204;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Pourquoi c'est important:</a:t>
            </a:r>
            <a:endParaRPr/>
          </a:p>
          <a:p>
            <a:pPr indent="-285750" lvl="1" marL="742950" rtl="0" algn="l">
              <a:spcBef>
                <a:spcPts val="320"/>
              </a:spcBef>
              <a:spcAft>
                <a:spcPts val="0"/>
              </a:spcAft>
              <a:buClr>
                <a:schemeClr val="dk1"/>
              </a:buClr>
              <a:buSzPts val="1600"/>
              <a:buChar char="○"/>
            </a:pPr>
            <a:r>
              <a:rPr lang="en-US" sz="1600"/>
              <a:t>Améliore la qualité du code en permettant la revue de code et la collaboration.</a:t>
            </a:r>
            <a:endParaRPr/>
          </a:p>
          <a:p>
            <a:pPr indent="-285750" lvl="1" marL="742950" rtl="0" algn="l">
              <a:spcBef>
                <a:spcPts val="320"/>
              </a:spcBef>
              <a:spcAft>
                <a:spcPts val="1200"/>
              </a:spcAft>
              <a:buClr>
                <a:schemeClr val="dk1"/>
              </a:buClr>
              <a:buSzPts val="1600"/>
              <a:buChar char="○"/>
            </a:pPr>
            <a:r>
              <a:rPr lang="en-US" sz="1600"/>
              <a:t>Aide à gérer les cycles de publication, les branches de fonctionnalités et les corrections de bugs.</a:t>
            </a:r>
            <a:endParaRPr/>
          </a:p>
        </p:txBody>
      </p:sp>
      <p:sp>
        <p:nvSpPr>
          <p:cNvPr id="205" name="Google Shape;205;p20"/>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Configuration Management avec Version Control Systems (Git) | Page 20</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Calibri"/>
              <a:buNone/>
            </a:pPr>
            <a:r>
              <a:rPr b="1" lang="en-US" sz="3200"/>
              <a:t>PROCHAINE SECTION : L'IMPORTANCE DES DATA STRUCTURES ET ALGORITHMS</a:t>
            </a:r>
            <a:endParaRPr/>
          </a:p>
        </p:txBody>
      </p:sp>
      <p:sp>
        <p:nvSpPr>
          <p:cNvPr id="211" name="Google Shape;211;p2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1200"/>
              </a:spcAft>
              <a:buClr>
                <a:srgbClr val="888888"/>
              </a:buClr>
              <a:buSzPts val="1800"/>
              <a:buNone/>
            </a:pPr>
            <a:r>
              <a:rPr lang="en-US" sz="1800"/>
              <a:t>Comprendre les fondamentaux des data structures et algorithms est crucial pour écrire un code efficace.</a:t>
            </a:r>
            <a:endParaRPr/>
          </a:p>
        </p:txBody>
      </p:sp>
      <p:sp>
        <p:nvSpPr>
          <p:cNvPr id="212" name="Google Shape;212;p21"/>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Prochaine section : L'importance des Data Structures et Algorithms | Page 21</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L'importance des Data Structures et Algorithms</a:t>
            </a:r>
            <a:endParaRPr/>
          </a:p>
        </p:txBody>
      </p:sp>
      <p:sp>
        <p:nvSpPr>
          <p:cNvPr id="218" name="Google Shape;218;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Ce qu'ils sont:</a:t>
            </a:r>
            <a:endParaRPr/>
          </a:p>
          <a:p>
            <a:pPr indent="-285750" lvl="1" marL="742950" rtl="0" algn="l">
              <a:spcBef>
                <a:spcPts val="320"/>
              </a:spcBef>
              <a:spcAft>
                <a:spcPts val="0"/>
              </a:spcAft>
              <a:buClr>
                <a:schemeClr val="dk1"/>
              </a:buClr>
              <a:buSzPts val="1600"/>
              <a:buChar char="○"/>
            </a:pPr>
            <a:r>
              <a:rPr lang="en-US" sz="1600"/>
              <a:t>Data Structures: Façons organisées de stocker et gérer les données (arrays, linked lists, trees).</a:t>
            </a:r>
            <a:endParaRPr/>
          </a:p>
          <a:p>
            <a:pPr indent="-285750" lvl="1" marL="742950" rtl="0" algn="l">
              <a:spcBef>
                <a:spcPts val="320"/>
              </a:spcBef>
              <a:spcAft>
                <a:spcPts val="1200"/>
              </a:spcAft>
              <a:buClr>
                <a:schemeClr val="dk1"/>
              </a:buClr>
              <a:buSzPts val="1600"/>
              <a:buChar char="○"/>
            </a:pPr>
            <a:r>
              <a:rPr lang="en-US" sz="1600"/>
              <a:t>Algorithms: Procédures étape par étape pour résoudre des problèmes (sorting, searching).</a:t>
            </a:r>
            <a:endParaRPr/>
          </a:p>
        </p:txBody>
      </p:sp>
      <p:sp>
        <p:nvSpPr>
          <p:cNvPr id="219" name="Google Shape;219;p22"/>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L'importance des Data Structures et Algorithms | Page 22</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L'importance des Data Structures et Algorithms</a:t>
            </a:r>
            <a:endParaRPr/>
          </a:p>
        </p:txBody>
      </p:sp>
      <p:sp>
        <p:nvSpPr>
          <p:cNvPr id="225" name="Google Shape;225;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Pourquoi ils sont importants:</a:t>
            </a:r>
            <a:endParaRPr/>
          </a:p>
          <a:p>
            <a:pPr indent="-285750" lvl="1" marL="742950" rtl="0" algn="l">
              <a:spcBef>
                <a:spcPts val="320"/>
              </a:spcBef>
              <a:spcAft>
                <a:spcPts val="1200"/>
              </a:spcAft>
              <a:buClr>
                <a:schemeClr val="dk1"/>
              </a:buClr>
              <a:buSzPts val="1600"/>
              <a:buChar char="○"/>
            </a:pPr>
            <a:r>
              <a:rPr lang="en-US" sz="1600"/>
              <a:t>Permettent d'écrire un code efficace et optimisé qui peut évoluer avec des ensembles de données plus importants et plus d'utilisateurs.</a:t>
            </a:r>
            <a:endParaRPr/>
          </a:p>
        </p:txBody>
      </p:sp>
      <p:sp>
        <p:nvSpPr>
          <p:cNvPr id="226" name="Google Shape;226;p23"/>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L'importance des Data Structures et Algorithms | Page 23</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L'importance des Data Structures et Algorithms</a:t>
            </a:r>
            <a:endParaRPr/>
          </a:p>
        </p:txBody>
      </p:sp>
      <p:sp>
        <p:nvSpPr>
          <p:cNvPr id="232" name="Google Shape;232;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Applications dans le monde réel:</a:t>
            </a:r>
            <a:endParaRPr/>
          </a:p>
          <a:p>
            <a:pPr indent="-285750" lvl="1" marL="742950" rtl="0" algn="l">
              <a:spcBef>
                <a:spcPts val="320"/>
              </a:spcBef>
              <a:spcAft>
                <a:spcPts val="1200"/>
              </a:spcAft>
              <a:buClr>
                <a:schemeClr val="dk1"/>
              </a:buClr>
              <a:buSzPts val="1600"/>
              <a:buChar char="○"/>
            </a:pPr>
            <a:r>
              <a:rPr lang="en-US" sz="1600"/>
              <a:t>Utilisés dans les bases de données, les moteurs de recherche, les communications réseau, et plus encore.</a:t>
            </a:r>
            <a:endParaRPr/>
          </a:p>
        </p:txBody>
      </p:sp>
      <p:sp>
        <p:nvSpPr>
          <p:cNvPr id="233" name="Google Shape;233;p24"/>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L'importance des Data Structures et Algorithms | Page 24</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Calibri"/>
              <a:buNone/>
            </a:pPr>
            <a:r>
              <a:rPr b="1" lang="en-US" sz="3200"/>
              <a:t>PROCHAINE SECTION : SOFTWARE ARCHITECTURE ET SYSTEM DESIGN</a:t>
            </a:r>
            <a:endParaRPr/>
          </a:p>
        </p:txBody>
      </p:sp>
      <p:sp>
        <p:nvSpPr>
          <p:cNvPr id="239" name="Google Shape;239;p2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1200"/>
              </a:spcAft>
              <a:buClr>
                <a:srgbClr val="888888"/>
              </a:buClr>
              <a:buSzPts val="1800"/>
              <a:buNone/>
            </a:pPr>
            <a:r>
              <a:rPr lang="en-US" sz="1800"/>
              <a:t>Apprenez la structure de haut niveau des systèmes logiciels et leur impact sur l'évolutivité, la maintenabilité et la fiabilité.</a:t>
            </a:r>
            <a:endParaRPr/>
          </a:p>
        </p:txBody>
      </p:sp>
      <p:sp>
        <p:nvSpPr>
          <p:cNvPr id="240" name="Google Shape;240;p25"/>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Prochaine section : Software Architecture et System Design | Page 25</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Software Architecture et System Design</a:t>
            </a:r>
            <a:endParaRPr/>
          </a:p>
        </p:txBody>
      </p:sp>
      <p:sp>
        <p:nvSpPr>
          <p:cNvPr id="246" name="Google Shape;246;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Définir Software Architecture:</a:t>
            </a:r>
            <a:endParaRPr/>
          </a:p>
          <a:p>
            <a:pPr indent="-285750" lvl="1" marL="742950" rtl="0" algn="l">
              <a:spcBef>
                <a:spcPts val="320"/>
              </a:spcBef>
              <a:spcAft>
                <a:spcPts val="1200"/>
              </a:spcAft>
              <a:buClr>
                <a:schemeClr val="dk1"/>
              </a:buClr>
              <a:buSzPts val="1600"/>
              <a:buChar char="○"/>
            </a:pPr>
            <a:r>
              <a:rPr lang="en-US" sz="1600"/>
              <a:t>Le plan directeur pour un système logiciel, définissant ses composants et la manière dont ils interagissent.</a:t>
            </a:r>
            <a:endParaRPr/>
          </a:p>
        </p:txBody>
      </p:sp>
      <p:sp>
        <p:nvSpPr>
          <p:cNvPr id="247" name="Google Shape;247;p26"/>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Software Architecture et System Design | Page 26</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Software Architecture et System Design</a:t>
            </a:r>
            <a:endParaRPr/>
          </a:p>
        </p:txBody>
      </p:sp>
      <p:sp>
        <p:nvSpPr>
          <p:cNvPr id="253" name="Google Shape;253;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Concepts de System Design:</a:t>
            </a:r>
            <a:endParaRPr/>
          </a:p>
          <a:p>
            <a:pPr indent="-285750" lvl="1" marL="742950" rtl="0" algn="l">
              <a:spcBef>
                <a:spcPts val="320"/>
              </a:spcBef>
              <a:spcAft>
                <a:spcPts val="0"/>
              </a:spcAft>
              <a:buClr>
                <a:schemeClr val="dk1"/>
              </a:buClr>
              <a:buSzPts val="1600"/>
              <a:buChar char="○"/>
            </a:pPr>
            <a:r>
              <a:rPr lang="en-US" sz="1600"/>
              <a:t>Microservices: Une collection de petits services indépendants.</a:t>
            </a:r>
            <a:endParaRPr/>
          </a:p>
          <a:p>
            <a:pPr indent="-285750" lvl="1" marL="742950" rtl="0" algn="l">
              <a:spcBef>
                <a:spcPts val="320"/>
              </a:spcBef>
              <a:spcAft>
                <a:spcPts val="0"/>
              </a:spcAft>
              <a:buClr>
                <a:schemeClr val="dk1"/>
              </a:buClr>
              <a:buSzPts val="1600"/>
              <a:buChar char="○"/>
            </a:pPr>
            <a:r>
              <a:rPr lang="en-US" sz="1600"/>
              <a:t>Monolithic: Une base de code unique et unifiée.</a:t>
            </a:r>
            <a:endParaRPr/>
          </a:p>
          <a:p>
            <a:pPr indent="-285750" lvl="1" marL="742950" rtl="0" algn="l">
              <a:spcBef>
                <a:spcPts val="320"/>
              </a:spcBef>
              <a:spcAft>
                <a:spcPts val="1200"/>
              </a:spcAft>
              <a:buClr>
                <a:schemeClr val="dk1"/>
              </a:buClr>
              <a:buSzPts val="1600"/>
              <a:buChar char="○"/>
            </a:pPr>
            <a:r>
              <a:rPr lang="en-US" sz="1600"/>
              <a:t>Client-Server Model: Sépare le front-end (client) du back-end (serveur).</a:t>
            </a:r>
            <a:endParaRPr/>
          </a:p>
        </p:txBody>
      </p:sp>
      <p:sp>
        <p:nvSpPr>
          <p:cNvPr id="254" name="Google Shape;254;p27"/>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Software Architecture et System Design | Page 27</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Software Architecture et System Design</a:t>
            </a:r>
            <a:endParaRPr/>
          </a:p>
        </p:txBody>
      </p:sp>
      <p:sp>
        <p:nvSpPr>
          <p:cNvPr id="260" name="Google Shape;260;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Pourquoi c'est important:</a:t>
            </a:r>
            <a:endParaRPr/>
          </a:p>
          <a:p>
            <a:pPr indent="-285750" lvl="1" marL="742950" rtl="0" algn="l">
              <a:spcBef>
                <a:spcPts val="320"/>
              </a:spcBef>
              <a:spcAft>
                <a:spcPts val="0"/>
              </a:spcAft>
              <a:buClr>
                <a:schemeClr val="dk1"/>
              </a:buClr>
              <a:buSzPts val="1600"/>
              <a:buChar char="○"/>
            </a:pPr>
            <a:r>
              <a:rPr lang="en-US" sz="1600"/>
              <a:t>Affecte l'évolutivité, la maintenabilité et la fiabilité du logiciel.</a:t>
            </a:r>
            <a:endParaRPr/>
          </a:p>
          <a:p>
            <a:pPr indent="-285750" lvl="1" marL="742950" rtl="0" algn="l">
              <a:spcBef>
                <a:spcPts val="320"/>
              </a:spcBef>
              <a:spcAft>
                <a:spcPts val="1200"/>
              </a:spcAft>
              <a:buClr>
                <a:schemeClr val="dk1"/>
              </a:buClr>
              <a:buSzPts val="1600"/>
              <a:buChar char="○"/>
            </a:pPr>
            <a:r>
              <a:rPr lang="en-US" sz="1600"/>
              <a:t>Une bonne architecture permet des mises à jour, des débogages et une croissance à long terme plus faciles.</a:t>
            </a:r>
            <a:endParaRPr/>
          </a:p>
        </p:txBody>
      </p:sp>
      <p:sp>
        <p:nvSpPr>
          <p:cNvPr id="261" name="Google Shape;261;p28"/>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Software Architecture et System Design | Page 28</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Calibri"/>
              <a:buNone/>
            </a:pPr>
            <a:r>
              <a:rPr b="1" lang="en-US" sz="3200"/>
              <a:t>PROCHAINE SECTION : SQL VS NOSQL DATABASES</a:t>
            </a:r>
            <a:endParaRPr/>
          </a:p>
        </p:txBody>
      </p:sp>
      <p:sp>
        <p:nvSpPr>
          <p:cNvPr id="267" name="Google Shape;267;p2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1200"/>
              </a:spcAft>
              <a:buClr>
                <a:srgbClr val="888888"/>
              </a:buClr>
              <a:buSzPts val="1800"/>
              <a:buNone/>
            </a:pPr>
            <a:r>
              <a:rPr lang="en-US" sz="1800"/>
              <a:t>Explorer les différences entre les bases de données SQL et NoSQL et quand utiliser chacune.</a:t>
            </a:r>
            <a:endParaRPr/>
          </a:p>
        </p:txBody>
      </p:sp>
      <p:sp>
        <p:nvSpPr>
          <p:cNvPr id="268" name="Google Shape;268;p29"/>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Prochaine section : SQL vs NoSQL Databases | Page 29</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Rôle d'un Software Engineer</a:t>
            </a:r>
            <a:endParaRPr/>
          </a:p>
        </p:txBody>
      </p:sp>
      <p:sp>
        <p:nvSpPr>
          <p:cNvPr id="88" name="Google Shape;88;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Types de Software Engineers:</a:t>
            </a:r>
            <a:endParaRPr/>
          </a:p>
          <a:p>
            <a:pPr indent="-285750" lvl="1" marL="742950" rtl="0" algn="l">
              <a:spcBef>
                <a:spcPts val="320"/>
              </a:spcBef>
              <a:spcAft>
                <a:spcPts val="0"/>
              </a:spcAft>
              <a:buClr>
                <a:schemeClr val="dk1"/>
              </a:buClr>
              <a:buSzPts val="1600"/>
              <a:buChar char="○"/>
            </a:pPr>
            <a:r>
              <a:rPr lang="en-US" sz="1600"/>
              <a:t>Front-end: Se concentre sur l'interface utilisateur.</a:t>
            </a:r>
            <a:endParaRPr/>
          </a:p>
          <a:p>
            <a:pPr indent="-285750" lvl="1" marL="742950" rtl="0" algn="l">
              <a:spcBef>
                <a:spcPts val="320"/>
              </a:spcBef>
              <a:spcAft>
                <a:spcPts val="0"/>
              </a:spcAft>
              <a:buClr>
                <a:schemeClr val="dk1"/>
              </a:buClr>
              <a:buSzPts val="1600"/>
              <a:buChar char="○"/>
            </a:pPr>
            <a:r>
              <a:rPr lang="en-US" sz="1600"/>
              <a:t>Back-end: Gère la logique côté serveur, les bases de données et les APIs.</a:t>
            </a:r>
            <a:endParaRPr/>
          </a:p>
          <a:p>
            <a:pPr indent="-285750" lvl="1" marL="742950" rtl="0" algn="l">
              <a:spcBef>
                <a:spcPts val="320"/>
              </a:spcBef>
              <a:spcAft>
                <a:spcPts val="0"/>
              </a:spcAft>
              <a:buClr>
                <a:schemeClr val="dk1"/>
              </a:buClr>
              <a:buSzPts val="1600"/>
              <a:buChar char="○"/>
            </a:pPr>
            <a:r>
              <a:rPr lang="en-US" sz="1600"/>
              <a:t>Full-Stack: Combine les compétences front-end et back-end.</a:t>
            </a:r>
            <a:endParaRPr/>
          </a:p>
          <a:p>
            <a:pPr indent="-285750" lvl="1" marL="742950" rtl="0" algn="l">
              <a:spcBef>
                <a:spcPts val="320"/>
              </a:spcBef>
              <a:spcAft>
                <a:spcPts val="0"/>
              </a:spcAft>
              <a:buClr>
                <a:schemeClr val="dk1"/>
              </a:buClr>
              <a:buSzPts val="1600"/>
              <a:buChar char="○"/>
            </a:pPr>
            <a:r>
              <a:rPr lang="en-US" sz="1600"/>
              <a:t>DevOps: Assure le déploiement et le fonctionnement fluides des systèmes logiciels.</a:t>
            </a:r>
            <a:endParaRPr/>
          </a:p>
          <a:p>
            <a:pPr indent="-285750" lvl="1" marL="742950" rtl="0" algn="l">
              <a:spcBef>
                <a:spcPts val="320"/>
              </a:spcBef>
              <a:spcAft>
                <a:spcPts val="1200"/>
              </a:spcAft>
              <a:buClr>
                <a:schemeClr val="dk1"/>
              </a:buClr>
              <a:buSzPts val="1600"/>
              <a:buChar char="○"/>
            </a:pPr>
            <a:r>
              <a:rPr lang="en-US" sz="1600"/>
              <a:t>Quality Assurance</a:t>
            </a:r>
            <a:r>
              <a:rPr lang="en-US" sz="1600"/>
              <a:t>: Teste les logiciels pour assurer la qualité.</a:t>
            </a:r>
            <a:endParaRPr/>
          </a:p>
        </p:txBody>
      </p:sp>
      <p:sp>
        <p:nvSpPr>
          <p:cNvPr id="89" name="Google Shape;89;p3"/>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Rôle d'un Software Engineer | Page 3</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0"/>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Image | Page 30</a:t>
            </a:r>
            <a:endParaRPr/>
          </a:p>
        </p:txBody>
      </p:sp>
      <p:pic>
        <p:nvPicPr>
          <p:cNvPr descr="img09.JPEG" id="274" name="Google Shape;274;p30"/>
          <p:cNvPicPr preferRelativeResize="0"/>
          <p:nvPr/>
        </p:nvPicPr>
        <p:blipFill rotWithShape="1">
          <a:blip r:embed="rId3">
            <a:alphaModFix/>
          </a:blip>
          <a:srcRect b="0" l="0" r="0" t="0"/>
          <a:stretch/>
        </p:blipFill>
        <p:spPr>
          <a:xfrm>
            <a:off x="1371600" y="914400"/>
            <a:ext cx="6400800" cy="564123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SQL vs NoSQL Databases</a:t>
            </a:r>
            <a:endParaRPr/>
          </a:p>
        </p:txBody>
      </p:sp>
      <p:sp>
        <p:nvSpPr>
          <p:cNvPr id="280" name="Google Shape;280;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SQL:</a:t>
            </a:r>
            <a:endParaRPr/>
          </a:p>
          <a:p>
            <a:pPr indent="-285750" lvl="1" marL="742950" rtl="0" algn="l">
              <a:spcBef>
                <a:spcPts val="320"/>
              </a:spcBef>
              <a:spcAft>
                <a:spcPts val="0"/>
              </a:spcAft>
              <a:buClr>
                <a:schemeClr val="dk1"/>
              </a:buClr>
              <a:buSzPts val="1600"/>
              <a:buChar char="○"/>
            </a:pPr>
            <a:r>
              <a:rPr lang="en-US" sz="1600"/>
              <a:t>Bases de données structurées et basées sur un schéma (ex: MySQL, PostgreSQL).</a:t>
            </a:r>
            <a:endParaRPr/>
          </a:p>
          <a:p>
            <a:pPr indent="-285750" lvl="1" marL="742950" rtl="0" algn="l">
              <a:spcBef>
                <a:spcPts val="320"/>
              </a:spcBef>
              <a:spcAft>
                <a:spcPts val="1200"/>
              </a:spcAft>
              <a:buClr>
                <a:schemeClr val="dk1"/>
              </a:buClr>
              <a:buSzPts val="1600"/>
              <a:buChar char="○"/>
            </a:pPr>
            <a:r>
              <a:rPr lang="en-US" sz="1600"/>
              <a:t>Mieux adaptées aux applications nécessitant des requêtes complexes et des transactions.</a:t>
            </a:r>
            <a:endParaRPr/>
          </a:p>
        </p:txBody>
      </p:sp>
      <p:sp>
        <p:nvSpPr>
          <p:cNvPr id="281" name="Google Shape;281;p31"/>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SQL vs NoSQL Databases | Page 31</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SQL vs NoSQL Databases</a:t>
            </a:r>
            <a:endParaRPr/>
          </a:p>
        </p:txBody>
      </p:sp>
      <p:sp>
        <p:nvSpPr>
          <p:cNvPr id="287" name="Google Shape;287;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NoSQL:</a:t>
            </a:r>
            <a:endParaRPr/>
          </a:p>
          <a:p>
            <a:pPr indent="-285750" lvl="1" marL="742950" rtl="0" algn="l">
              <a:spcBef>
                <a:spcPts val="320"/>
              </a:spcBef>
              <a:spcAft>
                <a:spcPts val="0"/>
              </a:spcAft>
              <a:buClr>
                <a:schemeClr val="dk1"/>
              </a:buClr>
              <a:buSzPts val="1600"/>
              <a:buChar char="○"/>
            </a:pPr>
            <a:r>
              <a:rPr lang="en-US" sz="1600"/>
              <a:t>Bases de données flexibles et sans schéma (ex: MongoDB, Cassandra).</a:t>
            </a:r>
            <a:endParaRPr/>
          </a:p>
          <a:p>
            <a:pPr indent="-285750" lvl="1" marL="742950" rtl="0" algn="l">
              <a:spcBef>
                <a:spcPts val="320"/>
              </a:spcBef>
              <a:spcAft>
                <a:spcPts val="1200"/>
              </a:spcAft>
              <a:buClr>
                <a:schemeClr val="dk1"/>
              </a:buClr>
              <a:buSzPts val="1600"/>
              <a:buChar char="○"/>
            </a:pPr>
            <a:r>
              <a:rPr lang="en-US" sz="1600"/>
              <a:t>Idéales pour le stockage de données à grande échelle, l'analytique en temps réel, et les données non structurées.</a:t>
            </a:r>
            <a:endParaRPr/>
          </a:p>
        </p:txBody>
      </p:sp>
      <p:sp>
        <p:nvSpPr>
          <p:cNvPr id="288" name="Google Shape;288;p32"/>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SQL vs NoSQL Databases | Page 32</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SQL vs NoSQL Databases</a:t>
            </a:r>
            <a:endParaRPr/>
          </a:p>
        </p:txBody>
      </p:sp>
      <p:sp>
        <p:nvSpPr>
          <p:cNvPr id="294" name="Google Shape;294;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Quand utiliser chacune:</a:t>
            </a:r>
            <a:endParaRPr/>
          </a:p>
          <a:p>
            <a:pPr indent="-285750" lvl="1" marL="742950" rtl="0" algn="l">
              <a:spcBef>
                <a:spcPts val="320"/>
              </a:spcBef>
              <a:spcAft>
                <a:spcPts val="0"/>
              </a:spcAft>
              <a:buClr>
                <a:schemeClr val="dk1"/>
              </a:buClr>
              <a:buSzPts val="1600"/>
              <a:buChar char="○"/>
            </a:pPr>
            <a:r>
              <a:rPr lang="en-US" sz="1600"/>
              <a:t>Utiliser SQL pour les systèmes transactionnels où l'intégrité des données est cruciale.</a:t>
            </a:r>
            <a:endParaRPr/>
          </a:p>
          <a:p>
            <a:pPr indent="-285750" lvl="1" marL="742950" rtl="0" algn="l">
              <a:spcBef>
                <a:spcPts val="320"/>
              </a:spcBef>
              <a:spcAft>
                <a:spcPts val="1200"/>
              </a:spcAft>
              <a:buClr>
                <a:schemeClr val="dk1"/>
              </a:buClr>
              <a:buSzPts val="1600"/>
              <a:buChar char="○"/>
            </a:pPr>
            <a:r>
              <a:rPr lang="en-US" sz="1600"/>
              <a:t>Utiliser NoSQL pour les applications nécessitant des schémas flexibles ou une évolutivité horizontale.</a:t>
            </a:r>
            <a:endParaRPr/>
          </a:p>
        </p:txBody>
      </p:sp>
      <p:sp>
        <p:nvSpPr>
          <p:cNvPr id="295" name="Google Shape;295;p33"/>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SQL vs NoSQL Databases | Page 33</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Calibri"/>
              <a:buNone/>
            </a:pPr>
            <a:r>
              <a:rPr b="1" lang="en-US" sz="3200"/>
              <a:t>PROCHAINE SECTION : APIS (APPLICATION PROGRAMMING INTERFACES)</a:t>
            </a:r>
            <a:endParaRPr/>
          </a:p>
        </p:txBody>
      </p:sp>
      <p:sp>
        <p:nvSpPr>
          <p:cNvPr id="301" name="Google Shape;301;p3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1200"/>
              </a:spcAft>
              <a:buClr>
                <a:srgbClr val="888888"/>
              </a:buClr>
              <a:buSzPts val="1800"/>
              <a:buNone/>
            </a:pPr>
            <a:r>
              <a:rPr lang="en-US" sz="1800"/>
              <a:t>Apprenez comment les APIs permettent la communication entre différentes applications logicielles.</a:t>
            </a:r>
            <a:endParaRPr/>
          </a:p>
        </p:txBody>
      </p:sp>
      <p:sp>
        <p:nvSpPr>
          <p:cNvPr id="302" name="Google Shape;302;p34"/>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Prochaine section : APIs (Application Programming Interfaces) | Page 34</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APIs (Application Programming Interfaces)</a:t>
            </a:r>
            <a:endParaRPr/>
          </a:p>
        </p:txBody>
      </p:sp>
      <p:sp>
        <p:nvSpPr>
          <p:cNvPr id="308" name="Google Shape;308;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Qu'est-ce qu'une API?</a:t>
            </a:r>
            <a:endParaRPr/>
          </a:p>
          <a:p>
            <a:pPr indent="-285750" lvl="1" marL="742950" rtl="0" algn="l">
              <a:spcBef>
                <a:spcPts val="320"/>
              </a:spcBef>
              <a:spcAft>
                <a:spcPts val="1200"/>
              </a:spcAft>
              <a:buClr>
                <a:schemeClr val="dk1"/>
              </a:buClr>
              <a:buSzPts val="1600"/>
              <a:buChar char="○"/>
            </a:pPr>
            <a:r>
              <a:rPr lang="en-US" sz="1600"/>
              <a:t>Un ensemble de protocoles permettant à différentes applications logicielles de communiquer et de partager des données.</a:t>
            </a:r>
            <a:endParaRPr/>
          </a:p>
        </p:txBody>
      </p:sp>
      <p:sp>
        <p:nvSpPr>
          <p:cNvPr id="309" name="Google Shape;309;p35"/>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APIs (Application Programming Interfaces) | Page 35</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APIs (Application Programming Interfaces)</a:t>
            </a:r>
            <a:endParaRPr/>
          </a:p>
        </p:txBody>
      </p:sp>
      <p:sp>
        <p:nvSpPr>
          <p:cNvPr id="315" name="Google Shape;315;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Importance:</a:t>
            </a:r>
            <a:endParaRPr/>
          </a:p>
          <a:p>
            <a:pPr indent="-285750" lvl="1" marL="742950" rtl="0" algn="l">
              <a:spcBef>
                <a:spcPts val="320"/>
              </a:spcBef>
              <a:spcAft>
                <a:spcPts val="1200"/>
              </a:spcAft>
              <a:buClr>
                <a:schemeClr val="dk1"/>
              </a:buClr>
              <a:buSzPts val="1600"/>
              <a:buChar char="○"/>
            </a:pPr>
            <a:r>
              <a:rPr lang="en-US" sz="1600"/>
              <a:t>Permet l'intégration de services comme les connexions aux réseaux sociaux, le traitement des paiements, et l'échange de données.</a:t>
            </a:r>
            <a:endParaRPr/>
          </a:p>
        </p:txBody>
      </p:sp>
      <p:sp>
        <p:nvSpPr>
          <p:cNvPr id="316" name="Google Shape;316;p36"/>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APIs (Application Programming Interfaces) | Page 36</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APIs (Application Programming Interfaces)</a:t>
            </a:r>
            <a:endParaRPr/>
          </a:p>
        </p:txBody>
      </p:sp>
      <p:sp>
        <p:nvSpPr>
          <p:cNvPr id="322" name="Google Shape;322;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Exemples:</a:t>
            </a:r>
            <a:endParaRPr/>
          </a:p>
          <a:p>
            <a:pPr indent="-285750" lvl="1" marL="742950" rtl="0" algn="l">
              <a:spcBef>
                <a:spcPts val="320"/>
              </a:spcBef>
              <a:spcAft>
                <a:spcPts val="0"/>
              </a:spcAft>
              <a:buClr>
                <a:schemeClr val="dk1"/>
              </a:buClr>
              <a:buSzPts val="1600"/>
              <a:buChar char="○"/>
            </a:pPr>
            <a:r>
              <a:rPr lang="en-US" sz="1600"/>
              <a:t>REST: Representational State Transfer, largement utilisé pour les APIs web.</a:t>
            </a:r>
            <a:endParaRPr/>
          </a:p>
          <a:p>
            <a:pPr indent="-285750" lvl="1" marL="742950" rtl="0" algn="l">
              <a:spcBef>
                <a:spcPts val="320"/>
              </a:spcBef>
              <a:spcAft>
                <a:spcPts val="0"/>
              </a:spcAft>
              <a:buClr>
                <a:schemeClr val="dk1"/>
              </a:buClr>
              <a:buSzPts val="1600"/>
              <a:buChar char="○"/>
            </a:pPr>
            <a:r>
              <a:rPr lang="en-US" sz="1600"/>
              <a:t>GraphQL: Un langage de requête pour les APIs, permettant aux clients de demander des données spécifiques.</a:t>
            </a:r>
            <a:endParaRPr/>
          </a:p>
          <a:p>
            <a:pPr indent="-285750" lvl="1" marL="742950" rtl="0" algn="l">
              <a:spcBef>
                <a:spcPts val="320"/>
              </a:spcBef>
              <a:spcAft>
                <a:spcPts val="1200"/>
              </a:spcAft>
              <a:buClr>
                <a:schemeClr val="dk1"/>
              </a:buClr>
              <a:buSzPts val="1600"/>
              <a:buChar char="○"/>
            </a:pPr>
            <a:r>
              <a:rPr lang="en-US" sz="1600"/>
              <a:t>Importance de la documentation: Une documentation claire de l'API est cruciale pour une intégration réussie.</a:t>
            </a:r>
            <a:endParaRPr/>
          </a:p>
        </p:txBody>
      </p:sp>
      <p:sp>
        <p:nvSpPr>
          <p:cNvPr id="323" name="Google Shape;323;p37"/>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APIs (Application Programming Interfaces) | Page 37</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Calibri"/>
              <a:buNone/>
            </a:pPr>
            <a:r>
              <a:rPr b="1" lang="en-US" sz="3200"/>
              <a:t>PROCHAINE SECTION : FRAMEWORKS</a:t>
            </a:r>
            <a:endParaRPr/>
          </a:p>
        </p:txBody>
      </p:sp>
      <p:sp>
        <p:nvSpPr>
          <p:cNvPr id="329" name="Google Shape;329;p3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1200"/>
              </a:spcAft>
              <a:buClr>
                <a:srgbClr val="888888"/>
              </a:buClr>
              <a:buSzPts val="1800"/>
              <a:buNone/>
            </a:pPr>
            <a:r>
              <a:rPr lang="en-US" sz="1800"/>
              <a:t>Les frameworks fournissent une base de code pré-écrit pour rationaliser le processus de software development.</a:t>
            </a:r>
            <a:endParaRPr/>
          </a:p>
        </p:txBody>
      </p:sp>
      <p:sp>
        <p:nvSpPr>
          <p:cNvPr id="330" name="Google Shape;330;p38"/>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Prochaine section : Frameworks | Page 38</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9"/>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Image | Page 39</a:t>
            </a:r>
            <a:endParaRPr/>
          </a:p>
        </p:txBody>
      </p:sp>
      <p:pic>
        <p:nvPicPr>
          <p:cNvPr descr="img13.JPEG" id="336" name="Google Shape;336;p39"/>
          <p:cNvPicPr preferRelativeResize="0"/>
          <p:nvPr/>
        </p:nvPicPr>
        <p:blipFill rotWithShape="1">
          <a:blip r:embed="rId3">
            <a:alphaModFix/>
          </a:blip>
          <a:srcRect b="0" l="0" r="0" t="0"/>
          <a:stretch/>
        </p:blipFill>
        <p:spPr>
          <a:xfrm>
            <a:off x="1371600" y="914400"/>
            <a:ext cx="6400800" cy="544637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Rôle d'un Software Engineer</a:t>
            </a:r>
            <a:endParaRPr/>
          </a:p>
        </p:txBody>
      </p:sp>
      <p:sp>
        <p:nvSpPr>
          <p:cNvPr id="95" name="Google Shape;95;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Collaboration:</a:t>
            </a:r>
            <a:endParaRPr/>
          </a:p>
          <a:p>
            <a:pPr indent="-285750" lvl="1" marL="742950" rtl="0" algn="l">
              <a:spcBef>
                <a:spcPts val="320"/>
              </a:spcBef>
              <a:spcAft>
                <a:spcPts val="0"/>
              </a:spcAft>
              <a:buClr>
                <a:schemeClr val="dk1"/>
              </a:buClr>
              <a:buSzPts val="1600"/>
              <a:buChar char="○"/>
            </a:pPr>
            <a:r>
              <a:rPr lang="en-US" sz="1600"/>
              <a:t>Les Software engineers travaillent en étroite collaboration avec les project managers, designers, et business analysts pour fournir des solutions logicielles.</a:t>
            </a:r>
            <a:endParaRPr/>
          </a:p>
          <a:p>
            <a:pPr indent="-285750" lvl="1" marL="742950" rtl="0" algn="l">
              <a:spcBef>
                <a:spcPts val="320"/>
              </a:spcBef>
              <a:spcAft>
                <a:spcPts val="1200"/>
              </a:spcAft>
              <a:buClr>
                <a:schemeClr val="dk1"/>
              </a:buClr>
              <a:buSzPts val="1600"/>
              <a:buChar char="○"/>
            </a:pPr>
            <a:r>
              <a:rPr lang="en-US" sz="1600"/>
              <a:t>Ils participent à la planification, aux discussions de conception et aux revues de sprint.</a:t>
            </a:r>
            <a:endParaRPr/>
          </a:p>
        </p:txBody>
      </p:sp>
      <p:sp>
        <p:nvSpPr>
          <p:cNvPr id="96" name="Google Shape;96;p4"/>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Rôle d'un Software Engineer | Page 4</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Frameworks</a:t>
            </a:r>
            <a:endParaRPr/>
          </a:p>
        </p:txBody>
      </p:sp>
      <p:sp>
        <p:nvSpPr>
          <p:cNvPr id="342" name="Google Shape;342;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Définition:</a:t>
            </a:r>
            <a:endParaRPr/>
          </a:p>
          <a:p>
            <a:pPr indent="-285750" lvl="1" marL="742950" rtl="0" algn="l">
              <a:spcBef>
                <a:spcPts val="320"/>
              </a:spcBef>
              <a:spcAft>
                <a:spcPts val="1200"/>
              </a:spcAft>
              <a:buClr>
                <a:schemeClr val="dk1"/>
              </a:buClr>
              <a:buSzPts val="1600"/>
              <a:buChar char="○"/>
            </a:pPr>
            <a:r>
              <a:rPr lang="en-US" sz="1600"/>
              <a:t>Une collection de bibliothèques de code pré-écrit qui fournissent une structure et des fonctionnalités communes pour rationaliser le développement.</a:t>
            </a:r>
            <a:endParaRPr/>
          </a:p>
        </p:txBody>
      </p:sp>
      <p:sp>
        <p:nvSpPr>
          <p:cNvPr id="343" name="Google Shape;343;p40"/>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Frameworks | Page 40</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Frameworks</a:t>
            </a:r>
            <a:endParaRPr/>
          </a:p>
        </p:txBody>
      </p:sp>
      <p:sp>
        <p:nvSpPr>
          <p:cNvPr id="349" name="Google Shape;349;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Exemples:</a:t>
            </a:r>
            <a:endParaRPr/>
          </a:p>
          <a:p>
            <a:pPr indent="-285750" lvl="1" marL="742950" rtl="0" algn="l">
              <a:spcBef>
                <a:spcPts val="320"/>
              </a:spcBef>
              <a:spcAft>
                <a:spcPts val="0"/>
              </a:spcAft>
              <a:buClr>
                <a:schemeClr val="dk1"/>
              </a:buClr>
              <a:buSzPts val="1600"/>
              <a:buChar char="○"/>
            </a:pPr>
            <a:r>
              <a:rPr lang="en-US" sz="1600"/>
              <a:t>Front-end: React, Angular, Vue.js.</a:t>
            </a:r>
            <a:endParaRPr/>
          </a:p>
          <a:p>
            <a:pPr indent="-285750" lvl="1" marL="742950" rtl="0" algn="l">
              <a:spcBef>
                <a:spcPts val="320"/>
              </a:spcBef>
              <a:spcAft>
                <a:spcPts val="1200"/>
              </a:spcAft>
              <a:buClr>
                <a:schemeClr val="dk1"/>
              </a:buClr>
              <a:buSzPts val="1600"/>
              <a:buChar char="○"/>
            </a:pPr>
            <a:r>
              <a:rPr lang="en-US" sz="1600"/>
              <a:t>Back-end: Django (Python), Spring (Java), Express (Node.js).</a:t>
            </a:r>
            <a:endParaRPr/>
          </a:p>
        </p:txBody>
      </p:sp>
      <p:sp>
        <p:nvSpPr>
          <p:cNvPr id="350" name="Google Shape;350;p41"/>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Frameworks | Page 41</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Frameworks</a:t>
            </a:r>
            <a:endParaRPr/>
          </a:p>
        </p:txBody>
      </p:sp>
      <p:sp>
        <p:nvSpPr>
          <p:cNvPr id="356" name="Google Shape;356;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Pourquoi utiliser des frameworks:</a:t>
            </a:r>
            <a:endParaRPr/>
          </a:p>
          <a:p>
            <a:pPr indent="-285750" lvl="1" marL="742950" rtl="0" algn="l">
              <a:spcBef>
                <a:spcPts val="320"/>
              </a:spcBef>
              <a:spcAft>
                <a:spcPts val="0"/>
              </a:spcAft>
              <a:buClr>
                <a:schemeClr val="dk1"/>
              </a:buClr>
              <a:buSzPts val="1600"/>
              <a:buChar char="○"/>
            </a:pPr>
            <a:r>
              <a:rPr lang="en-US" sz="1600"/>
              <a:t>Améliore l'efficacité en fournissant des composants réutilisables et en imposant les bonnes pratiques.</a:t>
            </a:r>
            <a:endParaRPr/>
          </a:p>
          <a:p>
            <a:pPr indent="-285750" lvl="1" marL="742950" rtl="0" algn="l">
              <a:spcBef>
                <a:spcPts val="320"/>
              </a:spcBef>
              <a:spcAft>
                <a:spcPts val="1200"/>
              </a:spcAft>
              <a:buClr>
                <a:schemeClr val="dk1"/>
              </a:buClr>
              <a:buSzPts val="1600"/>
              <a:buChar char="○"/>
            </a:pPr>
            <a:r>
              <a:rPr lang="en-US" sz="1600"/>
              <a:t>Réduit le code répétitif, permettant aux développeurs de se concentrer sur les fonctionnalités uniques.</a:t>
            </a:r>
            <a:endParaRPr/>
          </a:p>
        </p:txBody>
      </p:sp>
      <p:sp>
        <p:nvSpPr>
          <p:cNvPr id="357" name="Google Shape;357;p42"/>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Frameworks | Page 42</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Calibri"/>
              <a:buNone/>
            </a:pPr>
            <a:r>
              <a:rPr b="1" lang="en-US" sz="3200"/>
              <a:t>PROCHAINE SECTION : ELECTRONIC DATA INTERCHANGE (EDI)</a:t>
            </a:r>
            <a:endParaRPr/>
          </a:p>
        </p:txBody>
      </p:sp>
      <p:sp>
        <p:nvSpPr>
          <p:cNvPr id="363" name="Google Shape;363;p4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1200"/>
              </a:spcAft>
              <a:buClr>
                <a:srgbClr val="888888"/>
              </a:buClr>
              <a:buSzPts val="1800"/>
              <a:buNone/>
            </a:pPr>
            <a:r>
              <a:rPr lang="en-US" sz="1800"/>
              <a:t>Comprendre le rôle de l'EDI dans le software development pour l'échange électronique d'informations commerciales.</a:t>
            </a:r>
            <a:endParaRPr/>
          </a:p>
        </p:txBody>
      </p:sp>
      <p:sp>
        <p:nvSpPr>
          <p:cNvPr id="364" name="Google Shape;364;p43"/>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Prochaine section : Electronic Data Interchange (EDI) | Page 43</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4"/>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Image | Page 44</a:t>
            </a:r>
            <a:endParaRPr/>
          </a:p>
        </p:txBody>
      </p:sp>
      <p:pic>
        <p:nvPicPr>
          <p:cNvPr descr="img15.JPEG" id="370" name="Google Shape;370;p44"/>
          <p:cNvPicPr preferRelativeResize="0"/>
          <p:nvPr/>
        </p:nvPicPr>
        <p:blipFill rotWithShape="1">
          <a:blip r:embed="rId3">
            <a:alphaModFix/>
          </a:blip>
          <a:srcRect b="0" l="0" r="0" t="0"/>
          <a:stretch/>
        </p:blipFill>
        <p:spPr>
          <a:xfrm>
            <a:off x="1371600" y="914400"/>
            <a:ext cx="6400800" cy="476456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Electronic Data Interchange (EDI)</a:t>
            </a:r>
            <a:endParaRPr/>
          </a:p>
        </p:txBody>
      </p:sp>
      <p:sp>
        <p:nvSpPr>
          <p:cNvPr id="376" name="Google Shape;376;p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Qu'est-ce que l'EDI?</a:t>
            </a:r>
            <a:endParaRPr/>
          </a:p>
          <a:p>
            <a:pPr indent="-285750" lvl="1" marL="742950" rtl="0" algn="l">
              <a:spcBef>
                <a:spcPts val="320"/>
              </a:spcBef>
              <a:spcAft>
                <a:spcPts val="0"/>
              </a:spcAft>
              <a:buClr>
                <a:schemeClr val="dk1"/>
              </a:buClr>
              <a:buSzPts val="1600"/>
              <a:buChar char="○"/>
            </a:pPr>
            <a:r>
              <a:rPr lang="en-US" sz="1600"/>
              <a:t>Une méthode standardisée pour l'échange électronique d'informations commerciales entre organisations.</a:t>
            </a:r>
            <a:endParaRPr/>
          </a:p>
          <a:p>
            <a:pPr indent="-285750" lvl="1" marL="742950" rtl="0" algn="l">
              <a:spcBef>
                <a:spcPts val="320"/>
              </a:spcBef>
              <a:spcAft>
                <a:spcPts val="0"/>
              </a:spcAft>
              <a:buClr>
                <a:schemeClr val="dk1"/>
              </a:buClr>
              <a:buSzPts val="1600"/>
              <a:buChar char="○"/>
            </a:pPr>
            <a:r>
              <a:rPr lang="en-US" sz="1600"/>
              <a:t>L'EDI facilite l'échange de divers types de documents tels que les bons de commande, les factures, etc.</a:t>
            </a:r>
            <a:endParaRPr/>
          </a:p>
          <a:p>
            <a:pPr indent="-342900" lvl="0" marL="342900" rtl="0" algn="l">
              <a:spcBef>
                <a:spcPts val="320"/>
              </a:spcBef>
              <a:spcAft>
                <a:spcPts val="1200"/>
              </a:spcAft>
              <a:buClr>
                <a:schemeClr val="dk1"/>
              </a:buClr>
              <a:buSzPts val="1600"/>
              <a:buChar char="●"/>
            </a:pPr>
            <a:r>
              <a:rPr lang="en-US" sz="1600"/>
              <a:t>Liens: https://www.edibasics.com/what-is-edi/</a:t>
            </a:r>
            <a:endParaRPr/>
          </a:p>
        </p:txBody>
      </p:sp>
      <p:sp>
        <p:nvSpPr>
          <p:cNvPr id="377" name="Google Shape;377;p45"/>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Electronic Data Interchange (EDI) | Page 45</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Electronic Data Interchange (EDI)</a:t>
            </a:r>
            <a:endParaRPr/>
          </a:p>
        </p:txBody>
      </p:sp>
      <p:sp>
        <p:nvSpPr>
          <p:cNvPr id="383" name="Google Shape;383;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Rôle dans le software development:</a:t>
            </a:r>
            <a:endParaRPr/>
          </a:p>
          <a:p>
            <a:pPr indent="-285750" lvl="1" marL="742950" rtl="0" algn="l">
              <a:spcBef>
                <a:spcPts val="320"/>
              </a:spcBef>
              <a:spcAft>
                <a:spcPts val="1200"/>
              </a:spcAft>
              <a:buClr>
                <a:schemeClr val="dk1"/>
              </a:buClr>
              <a:buSzPts val="1600"/>
              <a:buChar char="○"/>
            </a:pPr>
            <a:r>
              <a:rPr lang="en-US" sz="1600"/>
              <a:t>La mise en œuvre des normes EDI pour l'échange de données assure la compatibilité et l'efficacité des communications commerciales.</a:t>
            </a:r>
            <a:endParaRPr/>
          </a:p>
        </p:txBody>
      </p:sp>
      <p:sp>
        <p:nvSpPr>
          <p:cNvPr id="384" name="Google Shape;384;p46"/>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Electronic Data Interchange (EDI) | Page 46</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Electronic Data Interchange (EDI)</a:t>
            </a:r>
            <a:endParaRPr/>
          </a:p>
        </p:txBody>
      </p:sp>
      <p:sp>
        <p:nvSpPr>
          <p:cNvPr id="390" name="Google Shape;390;p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Formats courants:</a:t>
            </a:r>
            <a:endParaRPr/>
          </a:p>
          <a:p>
            <a:pPr indent="-285750" lvl="1" marL="742950" rtl="0" algn="l">
              <a:spcBef>
                <a:spcPts val="320"/>
              </a:spcBef>
              <a:spcAft>
                <a:spcPts val="1200"/>
              </a:spcAft>
              <a:buClr>
                <a:schemeClr val="dk1"/>
              </a:buClr>
              <a:buSzPts val="1600"/>
              <a:buChar char="○"/>
            </a:pPr>
            <a:r>
              <a:rPr lang="en-US" sz="1600"/>
              <a:t>XML, JSON, et EDIFACT sont quelques-uns des formats utilisés dans les implémentations EDI.</a:t>
            </a:r>
            <a:endParaRPr/>
          </a:p>
        </p:txBody>
      </p:sp>
      <p:sp>
        <p:nvSpPr>
          <p:cNvPr id="391" name="Google Shape;391;p47"/>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Electronic Data Interchange (EDI) | Page 47</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Calibri"/>
              <a:buNone/>
            </a:pPr>
            <a:r>
              <a:rPr b="1" lang="en-US" sz="3200"/>
              <a:t>PROCHAINE SECTION : PROJECT MANAGEMENT DANS LE SOFTWARE DEVELOPMENT</a:t>
            </a:r>
            <a:endParaRPr/>
          </a:p>
        </p:txBody>
      </p:sp>
      <p:sp>
        <p:nvSpPr>
          <p:cNvPr id="397" name="Google Shape;397;p4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1200"/>
              </a:spcAft>
              <a:buClr>
                <a:srgbClr val="888888"/>
              </a:buClr>
              <a:buSzPts val="1800"/>
              <a:buNone/>
            </a:pPr>
            <a:r>
              <a:rPr lang="en-US" sz="1800"/>
              <a:t>Les pratiques de project management aident à coordonner efficacement les tâches, les délais et les ressources du software development.</a:t>
            </a:r>
            <a:endParaRPr/>
          </a:p>
        </p:txBody>
      </p:sp>
      <p:sp>
        <p:nvSpPr>
          <p:cNvPr id="398" name="Google Shape;398;p48"/>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Prochaine section : Project Management dans le Software Development | Page 48</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Project Management dans le Software Development</a:t>
            </a:r>
            <a:endParaRPr/>
          </a:p>
        </p:txBody>
      </p:sp>
      <p:sp>
        <p:nvSpPr>
          <p:cNvPr id="404" name="Google Shape;404;p4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Stand-Ups et Agile:</a:t>
            </a:r>
            <a:endParaRPr/>
          </a:p>
          <a:p>
            <a:pPr indent="-285750" lvl="1" marL="742950" rtl="0" algn="l">
              <a:spcBef>
                <a:spcPts val="320"/>
              </a:spcBef>
              <a:spcAft>
                <a:spcPts val="0"/>
              </a:spcAft>
              <a:buClr>
                <a:schemeClr val="dk1"/>
              </a:buClr>
              <a:buSzPts val="1600"/>
              <a:buChar char="○"/>
            </a:pPr>
            <a:r>
              <a:rPr lang="en-US" sz="1600"/>
              <a:t>Typiquement une réunion de 15 minutes où chaque membre de l'équipe discute de ce qu'il a accompli la veille, de son plan pour la journée en cours, et de tout obstacle rencontré. Cela favorise la transparence et permet à l'équipe de résoudre rapidement les problèmes et d'ajuster ses plans si nécessaire.</a:t>
            </a:r>
            <a:endParaRPr/>
          </a:p>
          <a:p>
            <a:pPr indent="-285750" lvl="1" marL="742950" rtl="0" algn="l">
              <a:spcBef>
                <a:spcPts val="320"/>
              </a:spcBef>
              <a:spcAft>
                <a:spcPts val="0"/>
              </a:spcAft>
              <a:buClr>
                <a:schemeClr val="dk1"/>
              </a:buClr>
              <a:buSzPts val="1600"/>
              <a:buChar char="○"/>
            </a:pPr>
            <a:r>
              <a:rPr lang="en-US" sz="1600"/>
              <a:t>Encourage un sens des responsabilités parmi les membres de l'équipe, chacun partageant sa progression quotidienne.</a:t>
            </a:r>
            <a:endParaRPr/>
          </a:p>
          <a:p>
            <a:pPr indent="-285750" lvl="1" marL="742950" rtl="0" algn="l">
              <a:spcBef>
                <a:spcPts val="320"/>
              </a:spcBef>
              <a:spcAft>
                <a:spcPts val="1200"/>
              </a:spcAft>
              <a:buClr>
                <a:schemeClr val="dk1"/>
              </a:buClr>
              <a:buSzPts val="1600"/>
              <a:buChar char="○"/>
            </a:pPr>
            <a:r>
              <a:rPr lang="en-US" sz="1600"/>
              <a:t>Aide à maintenir l'élan en veillant à ce que tout obstacle soit identifié et résolu rapidement.</a:t>
            </a:r>
            <a:endParaRPr/>
          </a:p>
        </p:txBody>
      </p:sp>
      <p:sp>
        <p:nvSpPr>
          <p:cNvPr id="405" name="Google Shape;405;p49"/>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Project Management dans le Software Development | Page 49</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5"/>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Image | Page 5</a:t>
            </a:r>
            <a:endParaRPr/>
          </a:p>
        </p:txBody>
      </p:sp>
      <p:pic>
        <p:nvPicPr>
          <p:cNvPr descr="img00.JPEG" id="102" name="Google Shape;102;p5"/>
          <p:cNvPicPr preferRelativeResize="0"/>
          <p:nvPr/>
        </p:nvPicPr>
        <p:blipFill rotWithShape="1">
          <a:blip r:embed="rId3">
            <a:alphaModFix/>
          </a:blip>
          <a:srcRect b="0" l="0" r="0" t="0"/>
          <a:stretch/>
        </p:blipFill>
        <p:spPr>
          <a:xfrm>
            <a:off x="3211750" y="338525"/>
            <a:ext cx="3122660" cy="6336601"/>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Project Management dans le Software Development</a:t>
            </a:r>
            <a:endParaRPr/>
          </a:p>
        </p:txBody>
      </p:sp>
      <p:sp>
        <p:nvSpPr>
          <p:cNvPr id="411" name="Google Shape;411;p5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Méthodologie Agile:</a:t>
            </a:r>
            <a:endParaRPr/>
          </a:p>
          <a:p>
            <a:pPr indent="-285750" lvl="1" marL="742950" rtl="0" algn="l">
              <a:spcBef>
                <a:spcPts val="320"/>
              </a:spcBef>
              <a:spcAft>
                <a:spcPts val="0"/>
              </a:spcAft>
              <a:buClr>
                <a:schemeClr val="dk1"/>
              </a:buClr>
              <a:buSzPts val="1600"/>
              <a:buChar char="○"/>
            </a:pPr>
            <a:r>
              <a:rPr lang="en-US" sz="1600"/>
              <a:t>Un cadre pour gérer les projets de software development qui met l'accent sur des cycles de travail itératifs, appelés sprints, généralement de 1 à 4 semaines. Après chaque sprint, une réunion de revue ou de rétrospective est organisée pour évaluer ce qui s'est bien passé et ce qui pourrait être amélioré.</a:t>
            </a:r>
            <a:endParaRPr/>
          </a:p>
          <a:p>
            <a:pPr indent="-285750" lvl="1" marL="742950" rtl="0" algn="l">
              <a:spcBef>
                <a:spcPts val="320"/>
              </a:spcBef>
              <a:spcAft>
                <a:spcPts val="1200"/>
              </a:spcAft>
              <a:buClr>
                <a:schemeClr val="dk1"/>
              </a:buClr>
              <a:buSzPts val="1600"/>
              <a:buChar char="○"/>
            </a:pPr>
            <a:r>
              <a:rPr lang="en-US" sz="1600"/>
              <a:t>Se concentre sur la livraison de petits incréments fonctionnels du produit tôt et fréquemment, permettant un retour constant et une correction de trajectoire.</a:t>
            </a:r>
            <a:endParaRPr/>
          </a:p>
        </p:txBody>
      </p:sp>
      <p:sp>
        <p:nvSpPr>
          <p:cNvPr id="412" name="Google Shape;412;p50"/>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Project Management dans le Software Development | Page 50</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Project Management dans le Software Development</a:t>
            </a:r>
            <a:endParaRPr/>
          </a:p>
        </p:txBody>
      </p:sp>
      <p:sp>
        <p:nvSpPr>
          <p:cNvPr id="418" name="Google Shape;418;p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Méthodologie Agile:</a:t>
            </a:r>
            <a:endParaRPr/>
          </a:p>
          <a:p>
            <a:pPr indent="-285750" lvl="1" marL="742950" rtl="0" algn="l">
              <a:spcBef>
                <a:spcPts val="320"/>
              </a:spcBef>
              <a:spcAft>
                <a:spcPts val="0"/>
              </a:spcAft>
              <a:buClr>
                <a:schemeClr val="dk1"/>
              </a:buClr>
              <a:buSzPts val="1600"/>
              <a:buChar char="○"/>
            </a:pPr>
            <a:r>
              <a:rPr lang="en-US" sz="1600"/>
              <a:t>Les cadres Agile comme Scrum et Kanban aident à décomposer les projets complexes en morceaux gérables, à promouvoir la flexibilité et à permettre aux équipes de s'adapter rapidement aux exigences changeantes ou aux conditions du marché.</a:t>
            </a:r>
            <a:endParaRPr/>
          </a:p>
          <a:p>
            <a:pPr indent="-285750" lvl="1" marL="742950" rtl="0" algn="l">
              <a:spcBef>
                <a:spcPts val="320"/>
              </a:spcBef>
              <a:spcAft>
                <a:spcPts val="1200"/>
              </a:spcAft>
              <a:buClr>
                <a:schemeClr val="dk1"/>
              </a:buClr>
              <a:buSzPts val="1600"/>
              <a:buChar char="○"/>
            </a:pPr>
            <a:r>
              <a:rPr lang="en-US" sz="1600"/>
              <a:t>Les pratiques Agile incluent l'intégration continue, le test-driven development (TDD) et le pair programming, qui améliorent la qualité du logiciel et l'efficacité du processus de développement.</a:t>
            </a:r>
            <a:endParaRPr/>
          </a:p>
        </p:txBody>
      </p:sp>
      <p:sp>
        <p:nvSpPr>
          <p:cNvPr id="419" name="Google Shape;419;p51"/>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Project Management dans le Software Development | Page 51</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Project Management dans le Software Development</a:t>
            </a:r>
            <a:endParaRPr/>
          </a:p>
        </p:txBody>
      </p:sp>
      <p:sp>
        <p:nvSpPr>
          <p:cNvPr id="425" name="Google Shape;425;p5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Liens:</a:t>
            </a:r>
            <a:endParaRPr/>
          </a:p>
          <a:p>
            <a:pPr indent="-285750" lvl="1" marL="742950" rtl="0" algn="l">
              <a:spcBef>
                <a:spcPts val="320"/>
              </a:spcBef>
              <a:spcAft>
                <a:spcPts val="0"/>
              </a:spcAft>
              <a:buClr>
                <a:schemeClr val="dk1"/>
              </a:buClr>
              <a:buSzPts val="1600"/>
              <a:buChar char="○"/>
            </a:pPr>
            <a:r>
              <a:rPr lang="en-US" sz="1600"/>
              <a:t>https://scrumguides.org/scrum-guide.html#daily-scrum</a:t>
            </a:r>
            <a:endParaRPr/>
          </a:p>
          <a:p>
            <a:pPr indent="-285750" lvl="1" marL="742950" rtl="0" algn="l">
              <a:spcBef>
                <a:spcPts val="320"/>
              </a:spcBef>
              <a:spcAft>
                <a:spcPts val="0"/>
              </a:spcAft>
              <a:buClr>
                <a:schemeClr val="dk1"/>
              </a:buClr>
              <a:buSzPts val="1600"/>
              <a:buChar char="○"/>
            </a:pPr>
            <a:r>
              <a:rPr lang="en-US" sz="1600"/>
              <a:t>https://www.atlassian.com/agile/scrum/standups</a:t>
            </a:r>
            <a:endParaRPr/>
          </a:p>
          <a:p>
            <a:pPr indent="-285750" lvl="1" marL="742950" rtl="0" algn="l">
              <a:spcBef>
                <a:spcPts val="320"/>
              </a:spcBef>
              <a:spcAft>
                <a:spcPts val="0"/>
              </a:spcAft>
              <a:buClr>
                <a:schemeClr val="dk1"/>
              </a:buClr>
              <a:buSzPts val="1600"/>
              <a:buChar char="○"/>
            </a:pPr>
            <a:r>
              <a:rPr lang="en-US" sz="1600"/>
              <a:t>https://www.agilealliance.org/agile101/</a:t>
            </a:r>
            <a:endParaRPr/>
          </a:p>
          <a:p>
            <a:pPr indent="-285750" lvl="1" marL="742950" rtl="0" algn="l">
              <a:spcBef>
                <a:spcPts val="320"/>
              </a:spcBef>
              <a:spcAft>
                <a:spcPts val="0"/>
              </a:spcAft>
              <a:buClr>
                <a:schemeClr val="dk1"/>
              </a:buClr>
              <a:buSzPts val="1600"/>
              <a:buChar char="○"/>
            </a:pPr>
            <a:r>
              <a:rPr lang="en-US" sz="1600"/>
              <a:t>https://www.scrum.org/resources/scrum-guide</a:t>
            </a:r>
            <a:endParaRPr/>
          </a:p>
          <a:p>
            <a:pPr indent="-285750" lvl="1" marL="742950" rtl="0" algn="l">
              <a:spcBef>
                <a:spcPts val="320"/>
              </a:spcBef>
              <a:spcAft>
                <a:spcPts val="1200"/>
              </a:spcAft>
              <a:buClr>
                <a:schemeClr val="dk1"/>
              </a:buClr>
              <a:buSzPts val="1600"/>
              <a:buChar char="○"/>
            </a:pPr>
            <a:r>
              <a:rPr lang="en-US" sz="1600"/>
              <a:t>https://www.atlassian.com/agile</a:t>
            </a:r>
            <a:endParaRPr/>
          </a:p>
        </p:txBody>
      </p:sp>
      <p:sp>
        <p:nvSpPr>
          <p:cNvPr id="426" name="Google Shape;426;p52"/>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Project Management dans le Software Development | Page 52</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Project Management dans le Software Development</a:t>
            </a:r>
            <a:endParaRPr/>
          </a:p>
        </p:txBody>
      </p:sp>
      <p:sp>
        <p:nvSpPr>
          <p:cNvPr id="432" name="Google Shape;432;p5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Outils, Jira:</a:t>
            </a:r>
            <a:endParaRPr/>
          </a:p>
          <a:p>
            <a:pPr indent="-285750" lvl="1" marL="742950" rtl="0" algn="l">
              <a:spcBef>
                <a:spcPts val="320"/>
              </a:spcBef>
              <a:spcAft>
                <a:spcPts val="0"/>
              </a:spcAft>
              <a:buClr>
                <a:schemeClr val="dk1"/>
              </a:buClr>
              <a:buSzPts val="1600"/>
              <a:buChar char="○"/>
            </a:pPr>
            <a:r>
              <a:rPr lang="en-US" sz="1600"/>
              <a:t>Un outil de suivi des problèmes et de gestion de projet largement utilisé pour la gestion des projets Agile. Il permet aux équipes de créer des user stories, de planifier les sprints et de suivre la progression grâce à des tableaux de bord et des rapports personnalisables.</a:t>
            </a:r>
            <a:endParaRPr/>
          </a:p>
          <a:p>
            <a:pPr indent="-285750" lvl="1" marL="742950" rtl="0" algn="l">
              <a:spcBef>
                <a:spcPts val="320"/>
              </a:spcBef>
              <a:spcAft>
                <a:spcPts val="0"/>
              </a:spcAft>
              <a:buClr>
                <a:schemeClr val="dk1"/>
              </a:buClr>
              <a:buSzPts val="1600"/>
              <a:buChar char="○"/>
            </a:pPr>
            <a:r>
              <a:rPr lang="en-US" sz="1600"/>
              <a:t>Supporte le cadre Agile en permettant la priorisation du backlog, la planification des sprints et la collaboration en temps réel entre les membres de l'équipe.</a:t>
            </a:r>
            <a:endParaRPr/>
          </a:p>
          <a:p>
            <a:pPr indent="-285750" lvl="1" marL="742950" rtl="0" algn="l">
              <a:spcBef>
                <a:spcPts val="320"/>
              </a:spcBef>
              <a:spcAft>
                <a:spcPts val="0"/>
              </a:spcAft>
              <a:buClr>
                <a:schemeClr val="dk1"/>
              </a:buClr>
              <a:buSzPts val="1600"/>
              <a:buChar char="○"/>
            </a:pPr>
            <a:r>
              <a:rPr lang="en-US" sz="1600"/>
              <a:t>S'intègre à divers autres outils de développement (ex: Bitbucket, GitHub, Confluence) pour un flux de travail transparent.</a:t>
            </a:r>
            <a:endParaRPr/>
          </a:p>
          <a:p>
            <a:pPr indent="-285750" lvl="1" marL="742950" rtl="0" algn="l">
              <a:spcBef>
                <a:spcPts val="320"/>
              </a:spcBef>
              <a:spcAft>
                <a:spcPts val="1200"/>
              </a:spcAft>
              <a:buClr>
                <a:schemeClr val="dk1"/>
              </a:buClr>
              <a:buSzPts val="1600"/>
              <a:buChar char="○"/>
            </a:pPr>
            <a:r>
              <a:rPr lang="en-US" sz="1600"/>
              <a:t>Fournit des fonctionnalités pour la gestion des bugs, le suivi des tâches, et la visualisation de l'état du projet avec des outils tels que les tableaux Kanban et les burndown charts.</a:t>
            </a:r>
            <a:endParaRPr/>
          </a:p>
        </p:txBody>
      </p:sp>
      <p:sp>
        <p:nvSpPr>
          <p:cNvPr id="433" name="Google Shape;433;p53"/>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Project Management dans le Software Development | Page 53</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Project Management dans le Software Development</a:t>
            </a:r>
            <a:endParaRPr/>
          </a:p>
        </p:txBody>
      </p:sp>
      <p:sp>
        <p:nvSpPr>
          <p:cNvPr id="439" name="Google Shape;439;p5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Outils, Trello:</a:t>
            </a:r>
            <a:endParaRPr/>
          </a:p>
          <a:p>
            <a:pPr indent="-285750" lvl="1" marL="742950" rtl="0" algn="l">
              <a:spcBef>
                <a:spcPts val="320"/>
              </a:spcBef>
              <a:spcAft>
                <a:spcPts val="0"/>
              </a:spcAft>
              <a:buClr>
                <a:schemeClr val="dk1"/>
              </a:buClr>
              <a:buSzPts val="1600"/>
              <a:buChar char="○"/>
            </a:pPr>
            <a:r>
              <a:rPr lang="en-US" sz="1600"/>
              <a:t>Un outil de gestion de projet visuel qui utilise des tableaux, des listes et des cartes pour organiser les tâches et les flux de travail. Son interface glisser-déposer facilite le suivi de la progression des tâches à travers différentes étapes.</a:t>
            </a:r>
            <a:endParaRPr/>
          </a:p>
          <a:p>
            <a:pPr indent="-285750" lvl="1" marL="742950" rtl="0" algn="l">
              <a:spcBef>
                <a:spcPts val="320"/>
              </a:spcBef>
              <a:spcAft>
                <a:spcPts val="0"/>
              </a:spcAft>
              <a:buClr>
                <a:schemeClr val="dk1"/>
              </a:buClr>
              <a:buSzPts val="1600"/>
              <a:buChar char="○"/>
            </a:pPr>
            <a:r>
              <a:rPr lang="en-US" sz="1600"/>
              <a:t>Favorise la collaboration en permettant aux membres de l'équipe de commenter, d'attacher des fichiers, de fixer des échéances et d'ajouter des listes de contrôle aux cartes, maintenant tout le monde aligné sur l'état du projet.</a:t>
            </a:r>
            <a:endParaRPr/>
          </a:p>
          <a:p>
            <a:pPr indent="-285750" lvl="1" marL="742950" rtl="0" algn="l">
              <a:spcBef>
                <a:spcPts val="320"/>
              </a:spcBef>
              <a:spcAft>
                <a:spcPts val="0"/>
              </a:spcAft>
              <a:buClr>
                <a:schemeClr val="dk1"/>
              </a:buClr>
              <a:buSzPts val="1600"/>
              <a:buChar char="○"/>
            </a:pPr>
            <a:r>
              <a:rPr lang="en-US" sz="1600"/>
              <a:t>Utile pour les petites équipes ou les projets nécessitant une approche flexible et légère de la gestion des tâches.</a:t>
            </a:r>
            <a:endParaRPr/>
          </a:p>
          <a:p>
            <a:pPr indent="-285750" lvl="1" marL="742950" rtl="0" algn="l">
              <a:spcBef>
                <a:spcPts val="320"/>
              </a:spcBef>
              <a:spcAft>
                <a:spcPts val="1200"/>
              </a:spcAft>
              <a:buClr>
                <a:schemeClr val="dk1"/>
              </a:buClr>
              <a:buSzPts val="1600"/>
              <a:buChar char="○"/>
            </a:pPr>
            <a:r>
              <a:rPr lang="en-US" sz="1600"/>
              <a:t>Peut être intégré à d'autres outils comme Slack, Google Drive, et GitHub pour simplifier le processus de développement.</a:t>
            </a:r>
            <a:endParaRPr/>
          </a:p>
        </p:txBody>
      </p:sp>
      <p:sp>
        <p:nvSpPr>
          <p:cNvPr id="440" name="Google Shape;440;p54"/>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Project Management dans le Software Development | Page 54</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Project Management dans le Software Development</a:t>
            </a:r>
            <a:endParaRPr/>
          </a:p>
        </p:txBody>
      </p:sp>
      <p:sp>
        <p:nvSpPr>
          <p:cNvPr id="446" name="Google Shape;446;p5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Importance des bonnes pratiques, livraison en temps voulu:</a:t>
            </a:r>
            <a:endParaRPr/>
          </a:p>
          <a:p>
            <a:pPr indent="-285750" lvl="1" marL="742950" rtl="0" algn="l">
              <a:spcBef>
                <a:spcPts val="320"/>
              </a:spcBef>
              <a:spcAft>
                <a:spcPts val="0"/>
              </a:spcAft>
              <a:buClr>
                <a:schemeClr val="dk1"/>
              </a:buClr>
              <a:buSzPts val="1600"/>
              <a:buChar char="○"/>
            </a:pPr>
            <a:r>
              <a:rPr lang="en-US" sz="1600"/>
              <a:t>L'adoption des bonnes pratiques, telles que la définition de jalons réalistes et l'utilisation d'outils comme les diagrammes de Gantt pour la visualisation des délais, aide les équipes à rester sur la bonne voie et à respecter les échéances du projet.</a:t>
            </a:r>
            <a:endParaRPr/>
          </a:p>
          <a:p>
            <a:pPr indent="-285750" lvl="1" marL="742950" rtl="0" algn="l">
              <a:spcBef>
                <a:spcPts val="320"/>
              </a:spcBef>
              <a:spcAft>
                <a:spcPts val="1200"/>
              </a:spcAft>
              <a:buClr>
                <a:schemeClr val="dk1"/>
              </a:buClr>
              <a:buSzPts val="1600"/>
              <a:buChar char="○"/>
            </a:pPr>
            <a:r>
              <a:rPr lang="en-US" sz="1600"/>
              <a:t>Les pratiques Agile telles que les revues de sprint régulières et les rétrospectives permettent d'identifier tôt les éventuels retards et d'apporter les ajustements nécessaires rapidement.</a:t>
            </a:r>
            <a:endParaRPr/>
          </a:p>
        </p:txBody>
      </p:sp>
      <p:sp>
        <p:nvSpPr>
          <p:cNvPr id="447" name="Google Shape;447;p55"/>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Project Management dans le Software Development | Page 55</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Project Management dans le Software Development</a:t>
            </a:r>
            <a:endParaRPr/>
          </a:p>
        </p:txBody>
      </p:sp>
      <p:sp>
        <p:nvSpPr>
          <p:cNvPr id="453" name="Google Shape;453;p5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Liens:</a:t>
            </a:r>
            <a:endParaRPr/>
          </a:p>
          <a:p>
            <a:pPr indent="-285750" lvl="1" marL="742950" rtl="0" algn="l">
              <a:spcBef>
                <a:spcPts val="320"/>
              </a:spcBef>
              <a:spcAft>
                <a:spcPts val="0"/>
              </a:spcAft>
              <a:buClr>
                <a:schemeClr val="dk1"/>
              </a:buClr>
              <a:buSzPts val="1600"/>
              <a:buChar char="○"/>
            </a:pPr>
            <a:r>
              <a:rPr lang="en-US" sz="1600"/>
              <a:t>https://www.atlassian.com/software/jira/guides</a:t>
            </a:r>
            <a:endParaRPr/>
          </a:p>
          <a:p>
            <a:pPr indent="-285750" lvl="1" marL="742950" rtl="0" algn="l">
              <a:spcBef>
                <a:spcPts val="320"/>
              </a:spcBef>
              <a:spcAft>
                <a:spcPts val="0"/>
              </a:spcAft>
              <a:buClr>
                <a:schemeClr val="dk1"/>
              </a:buClr>
              <a:buSzPts val="1600"/>
              <a:buChar char="○"/>
            </a:pPr>
            <a:r>
              <a:rPr lang="en-US" sz="1600"/>
              <a:t>https://www.guru99.com/jira-tutorial-a-complete-guide-for-beginners.html</a:t>
            </a:r>
            <a:endParaRPr/>
          </a:p>
          <a:p>
            <a:pPr indent="-285750" lvl="1" marL="742950" rtl="0" algn="l">
              <a:spcBef>
                <a:spcPts val="320"/>
              </a:spcBef>
              <a:spcAft>
                <a:spcPts val="0"/>
              </a:spcAft>
              <a:buClr>
                <a:schemeClr val="dk1"/>
              </a:buClr>
              <a:buSzPts val="1600"/>
              <a:buChar char="○"/>
            </a:pPr>
            <a:r>
              <a:rPr lang="en-US" sz="1600"/>
              <a:t>https://trello.com/guide</a:t>
            </a:r>
            <a:endParaRPr/>
          </a:p>
          <a:p>
            <a:pPr indent="-285750" lvl="1" marL="742950" rtl="0" algn="l">
              <a:spcBef>
                <a:spcPts val="320"/>
              </a:spcBef>
              <a:spcAft>
                <a:spcPts val="1200"/>
              </a:spcAft>
              <a:buClr>
                <a:schemeClr val="dk1"/>
              </a:buClr>
              <a:buSzPts val="1600"/>
              <a:buChar char="○"/>
            </a:pPr>
            <a:r>
              <a:rPr lang="en-US" sz="1600"/>
              <a:t>https://blog.trello.com/tag/productivity</a:t>
            </a:r>
            <a:endParaRPr/>
          </a:p>
        </p:txBody>
      </p:sp>
      <p:sp>
        <p:nvSpPr>
          <p:cNvPr id="454" name="Google Shape;454;p56"/>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Project Management dans le Software Development | Page 56</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Project Management dans le Software Development</a:t>
            </a:r>
            <a:endParaRPr/>
          </a:p>
        </p:txBody>
      </p:sp>
      <p:sp>
        <p:nvSpPr>
          <p:cNvPr id="460" name="Google Shape;460;p5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Importance des bonnes pratiques, allocation correcte des ressources:</a:t>
            </a:r>
            <a:endParaRPr/>
          </a:p>
          <a:p>
            <a:pPr indent="-285750" lvl="1" marL="742950" rtl="0" algn="l">
              <a:spcBef>
                <a:spcPts val="320"/>
              </a:spcBef>
              <a:spcAft>
                <a:spcPts val="0"/>
              </a:spcAft>
              <a:buClr>
                <a:schemeClr val="dk1"/>
              </a:buClr>
              <a:buSzPts val="1600"/>
              <a:buChar char="○"/>
            </a:pPr>
            <a:r>
              <a:rPr lang="en-US" sz="1600"/>
              <a:t>L'utilisation de techniques de gestion des ressources telles que la planification de capacité, l'équilibrage des charges de travail, et l'attribution de tâches spécifiques à des rôles assurent que les membres de l'équipe ne sont pas surchargés et que chaque tâche est traitée par une personne possédant les compétences appropriées.</a:t>
            </a:r>
            <a:endParaRPr/>
          </a:p>
          <a:p>
            <a:pPr indent="-285750" lvl="1" marL="742950" rtl="0" algn="l">
              <a:spcBef>
                <a:spcPts val="320"/>
              </a:spcBef>
              <a:spcAft>
                <a:spcPts val="1200"/>
              </a:spcAft>
              <a:buClr>
                <a:schemeClr val="dk1"/>
              </a:buClr>
              <a:buSzPts val="1600"/>
              <a:buChar char="○"/>
            </a:pPr>
            <a:r>
              <a:rPr lang="en-US" sz="1600"/>
              <a:t>L'utilisation efficace des outils (ex: le graphique circulaire de charge de travail de Jira, les champs personnalisés de Trello) permet aux project managers de surveiller l'utilisation des ressources et d'optimiser la productivité de l'équipe.</a:t>
            </a:r>
            <a:endParaRPr/>
          </a:p>
        </p:txBody>
      </p:sp>
      <p:sp>
        <p:nvSpPr>
          <p:cNvPr id="461" name="Google Shape;461;p57"/>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Project Management dans le Software Development | Page 57</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Project Management dans le Software Development</a:t>
            </a:r>
            <a:endParaRPr/>
          </a:p>
        </p:txBody>
      </p:sp>
      <p:sp>
        <p:nvSpPr>
          <p:cNvPr id="467" name="Google Shape;467;p5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Importance des bonnes pratiques, communication claire:</a:t>
            </a:r>
            <a:endParaRPr/>
          </a:p>
          <a:p>
            <a:pPr indent="-285750" lvl="1" marL="742950" rtl="0" algn="l">
              <a:spcBef>
                <a:spcPts val="320"/>
              </a:spcBef>
              <a:spcAft>
                <a:spcPts val="0"/>
              </a:spcAft>
              <a:buClr>
                <a:schemeClr val="dk1"/>
              </a:buClr>
              <a:buSzPts val="1600"/>
              <a:buChar char="○"/>
            </a:pPr>
            <a:r>
              <a:rPr lang="en-US" sz="1600"/>
              <a:t>Des canaux de communication ouverts et cohérents, tels que les daily stand-ups, les rétrospectives de sprint, et les rapports d'état du projet, sont essentiels pour aligner l'équipe et les parties prenantes.</a:t>
            </a:r>
            <a:endParaRPr/>
          </a:p>
          <a:p>
            <a:pPr indent="-285750" lvl="1" marL="742950" rtl="0" algn="l">
              <a:spcBef>
                <a:spcPts val="320"/>
              </a:spcBef>
              <a:spcAft>
                <a:spcPts val="0"/>
              </a:spcAft>
              <a:buClr>
                <a:schemeClr val="dk1"/>
              </a:buClr>
              <a:buSzPts val="1600"/>
              <a:buChar char="○"/>
            </a:pPr>
            <a:r>
              <a:rPr lang="en-US" sz="1600"/>
              <a:t>Les outils de documentation comme Confluence et Slack fournissent des espaces pour la documentation collaborative, les discussions et le partage des connaissances, réduisant les risques de malentendus et d'attentes mal alignées.</a:t>
            </a:r>
            <a:endParaRPr/>
          </a:p>
          <a:p>
            <a:pPr indent="-285750" lvl="1" marL="742950" rtl="0" algn="l">
              <a:spcBef>
                <a:spcPts val="320"/>
              </a:spcBef>
              <a:spcAft>
                <a:spcPts val="1200"/>
              </a:spcAft>
              <a:buClr>
                <a:schemeClr val="dk1"/>
              </a:buClr>
              <a:buSzPts val="1600"/>
              <a:buChar char="○"/>
            </a:pPr>
            <a:r>
              <a:rPr lang="en-US" sz="1600"/>
              <a:t>La définition des rôles et des responsabilités dès le départ, ainsi que la création d'une matrice RACI (Responsible, Accountable, Consulted, Informed), favorisent la clarté et la responsabilité parmi les membres de l'équipe.</a:t>
            </a:r>
            <a:endParaRPr/>
          </a:p>
        </p:txBody>
      </p:sp>
      <p:sp>
        <p:nvSpPr>
          <p:cNvPr id="468" name="Google Shape;468;p58"/>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Project Management dans le Software Development | Page 58</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Project Management dans le Software Development</a:t>
            </a:r>
            <a:endParaRPr/>
          </a:p>
        </p:txBody>
      </p:sp>
      <p:sp>
        <p:nvSpPr>
          <p:cNvPr id="474" name="Google Shape;474;p5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Importance des bonnes pratiques, amélioration continue:</a:t>
            </a:r>
            <a:endParaRPr/>
          </a:p>
          <a:p>
            <a:pPr indent="-285750" lvl="1" marL="742950" rtl="0" algn="l">
              <a:spcBef>
                <a:spcPts val="320"/>
              </a:spcBef>
              <a:spcAft>
                <a:spcPts val="0"/>
              </a:spcAft>
              <a:buClr>
                <a:schemeClr val="dk1"/>
              </a:buClr>
              <a:buSzPts val="1600"/>
              <a:buChar char="○"/>
            </a:pPr>
            <a:r>
              <a:rPr lang="en-US" sz="1600"/>
              <a:t>Les bonnes pratiques encouragent l'équipe à réfléchir sur son travail et à chercher des moyens d'améliorer les processus et les résultats. Les réunions rétrospectives offrent des opportunités de retour d'expérience et d'apprentissage.</a:t>
            </a:r>
            <a:endParaRPr/>
          </a:p>
          <a:p>
            <a:pPr indent="-285750" lvl="1" marL="742950" rtl="0" algn="l">
              <a:spcBef>
                <a:spcPts val="320"/>
              </a:spcBef>
              <a:spcAft>
                <a:spcPts val="0"/>
              </a:spcAft>
              <a:buClr>
                <a:schemeClr val="dk1"/>
              </a:buClr>
              <a:buSzPts val="1600"/>
              <a:buChar char="○"/>
            </a:pPr>
            <a:r>
              <a:rPr lang="en-US" sz="1600"/>
              <a:t>L'adoption de standards de codage, la réalisation de revues de code régulières, et l'automatisation des tests (ex: pipelines CI/CD) améliorent la qualité du code et réduisent la dette technique au fil du temps.</a:t>
            </a:r>
            <a:endParaRPr/>
          </a:p>
          <a:p>
            <a:pPr indent="-285750" lvl="1" marL="742950" rtl="0" algn="l">
              <a:spcBef>
                <a:spcPts val="320"/>
              </a:spcBef>
              <a:spcAft>
                <a:spcPts val="1200"/>
              </a:spcAft>
              <a:buClr>
                <a:schemeClr val="dk1"/>
              </a:buClr>
              <a:buSzPts val="1600"/>
              <a:buChar char="○"/>
            </a:pPr>
            <a:r>
              <a:rPr lang="en-US" sz="1600"/>
              <a:t>L'utilisation des bonnes pratiques en gestion de projet, telles que l'évaluation des risques et la planification de l'atténuation, aide à prévoir les problèmes potentiels et à établir des plans de contingence, assurant le succès du projet.</a:t>
            </a:r>
            <a:endParaRPr/>
          </a:p>
        </p:txBody>
      </p:sp>
      <p:sp>
        <p:nvSpPr>
          <p:cNvPr id="475" name="Google Shape;475;p59"/>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Project Management dans le Software Development | Page 59</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Calibri"/>
              <a:buNone/>
            </a:pPr>
            <a:r>
              <a:rPr b="1" lang="en-US" sz="3200"/>
              <a:t>PROCHAINE SECTION : QU'EST-CE QU'UN TECH STACK ?</a:t>
            </a:r>
            <a:endParaRPr/>
          </a:p>
        </p:txBody>
      </p:sp>
      <p:sp>
        <p:nvSpPr>
          <p:cNvPr id="108" name="Google Shape;108;p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1200"/>
              </a:spcAft>
              <a:buClr>
                <a:srgbClr val="888888"/>
              </a:buClr>
              <a:buSzPts val="1800"/>
              <a:buNone/>
            </a:pPr>
            <a:r>
              <a:rPr lang="en-US" sz="1800"/>
              <a:t>Une façon de visualiser un ensemble de systèmes logiciels et de langages utilisés ensemble pour accomplir une tâche</a:t>
            </a:r>
            <a:endParaRPr/>
          </a:p>
        </p:txBody>
      </p:sp>
      <p:sp>
        <p:nvSpPr>
          <p:cNvPr id="109" name="Google Shape;109;p6"/>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Prochaine section : Qu'est-ce qu'un tech stack ? | Page 6</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Project Management dans le Software Development</a:t>
            </a:r>
            <a:endParaRPr/>
          </a:p>
        </p:txBody>
      </p:sp>
      <p:sp>
        <p:nvSpPr>
          <p:cNvPr id="481" name="Google Shape;481;p6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Liens:</a:t>
            </a:r>
            <a:endParaRPr/>
          </a:p>
          <a:p>
            <a:pPr indent="-285750" lvl="1" marL="742950" rtl="0" algn="l">
              <a:spcBef>
                <a:spcPts val="320"/>
              </a:spcBef>
              <a:spcAft>
                <a:spcPts val="0"/>
              </a:spcAft>
              <a:buClr>
                <a:schemeClr val="dk1"/>
              </a:buClr>
              <a:buSzPts val="1600"/>
              <a:buChar char="○"/>
            </a:pPr>
            <a:r>
              <a:rPr lang="en-US" sz="1600"/>
              <a:t>https://www.wrike.com/blog/project-milestones-definition-how-to-use-them/</a:t>
            </a:r>
            <a:endParaRPr/>
          </a:p>
          <a:p>
            <a:pPr indent="-285750" lvl="1" marL="742950" rtl="0" algn="l">
              <a:spcBef>
                <a:spcPts val="320"/>
              </a:spcBef>
              <a:spcAft>
                <a:spcPts val="0"/>
              </a:spcAft>
              <a:buClr>
                <a:schemeClr val="dk1"/>
              </a:buClr>
              <a:buSzPts val="1600"/>
              <a:buChar char="○"/>
            </a:pPr>
            <a:r>
              <a:rPr lang="en-US" sz="1600"/>
              <a:t>https://www.atlassian.com/team-playbook/plays/retrospective</a:t>
            </a:r>
            <a:endParaRPr/>
          </a:p>
          <a:p>
            <a:pPr indent="-285750" lvl="1" marL="742950" rtl="0" algn="l">
              <a:spcBef>
                <a:spcPts val="320"/>
              </a:spcBef>
              <a:spcAft>
                <a:spcPts val="0"/>
              </a:spcAft>
              <a:buClr>
                <a:schemeClr val="dk1"/>
              </a:buClr>
              <a:buSzPts val="1600"/>
              <a:buChar char="○"/>
            </a:pPr>
            <a:r>
              <a:rPr lang="en-US" sz="1600"/>
              <a:t>https://www.smartsheet.com/resource-management/capacity-planning</a:t>
            </a:r>
            <a:endParaRPr/>
          </a:p>
          <a:p>
            <a:pPr indent="-285750" lvl="1" marL="742950" rtl="0" algn="l">
              <a:spcBef>
                <a:spcPts val="320"/>
              </a:spcBef>
              <a:spcAft>
                <a:spcPts val="0"/>
              </a:spcAft>
              <a:buClr>
                <a:schemeClr val="dk1"/>
              </a:buClr>
              <a:buSzPts val="1600"/>
              <a:buChar char="○"/>
            </a:pPr>
            <a:r>
              <a:rPr lang="en-US" sz="1600"/>
              <a:t>https://www.atlassian.com/software/jira/guides/roadmaps/advanced-roadmaps</a:t>
            </a:r>
            <a:endParaRPr/>
          </a:p>
          <a:p>
            <a:pPr indent="-285750" lvl="1" marL="742950" rtl="0" algn="l">
              <a:spcBef>
                <a:spcPts val="320"/>
              </a:spcBef>
              <a:spcAft>
                <a:spcPts val="0"/>
              </a:spcAft>
              <a:buClr>
                <a:schemeClr val="dk1"/>
              </a:buClr>
              <a:buSzPts val="1600"/>
              <a:buChar char="○"/>
            </a:pPr>
            <a:r>
              <a:rPr lang="en-US" sz="1600"/>
              <a:t>https://www.atlassian.com/team-playbook/plays/raci-matrix</a:t>
            </a:r>
            <a:endParaRPr/>
          </a:p>
          <a:p>
            <a:pPr indent="-285750" lvl="1" marL="742950" rtl="0" algn="l">
              <a:spcBef>
                <a:spcPts val="320"/>
              </a:spcBef>
              <a:spcAft>
                <a:spcPts val="0"/>
              </a:spcAft>
              <a:buClr>
                <a:schemeClr val="dk1"/>
              </a:buClr>
              <a:buSzPts val="1600"/>
              <a:buChar char="○"/>
            </a:pPr>
            <a:r>
              <a:rPr lang="en-US" sz="1600"/>
              <a:t>https://slack.com/resources/articles/project-management</a:t>
            </a:r>
            <a:endParaRPr/>
          </a:p>
          <a:p>
            <a:pPr indent="-285750" lvl="1" marL="742950" rtl="0" algn="l">
              <a:spcBef>
                <a:spcPts val="320"/>
              </a:spcBef>
              <a:spcAft>
                <a:spcPts val="1200"/>
              </a:spcAft>
              <a:buClr>
                <a:schemeClr val="dk1"/>
              </a:buClr>
              <a:buSzPts val="1600"/>
              <a:buChar char="○"/>
            </a:pPr>
            <a:r>
              <a:rPr lang="en-US" sz="1600"/>
              <a:t>https://about.gitlab.com/topics/ci-cd/</a:t>
            </a:r>
            <a:endParaRPr/>
          </a:p>
        </p:txBody>
      </p:sp>
      <p:sp>
        <p:nvSpPr>
          <p:cNvPr id="482" name="Google Shape;482;p60"/>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Project Management dans le Software Development | Page 60</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alibri"/>
              <a:buNone/>
            </a:pPr>
            <a:r>
              <a:rPr b="1" lang="en-US" sz="3200"/>
              <a:t>PROCHAINE SECTION : OPEN SOURCE LICENSES POUR UNE UTILISATION COMMERCIALE</a:t>
            </a:r>
            <a:endParaRPr/>
          </a:p>
        </p:txBody>
      </p:sp>
      <p:sp>
        <p:nvSpPr>
          <p:cNvPr id="488" name="Google Shape;488;p6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1200"/>
              </a:spcAft>
              <a:buClr>
                <a:srgbClr val="888888"/>
              </a:buClr>
              <a:buSzPts val="1800"/>
              <a:buNone/>
            </a:pPr>
            <a:r>
              <a:rPr lang="en-US" sz="1800"/>
              <a:t>Les licences open source définissent les conditions d'utilisation, de modification, et de distribution des logiciels.</a:t>
            </a:r>
            <a:endParaRPr/>
          </a:p>
        </p:txBody>
      </p:sp>
      <p:sp>
        <p:nvSpPr>
          <p:cNvPr id="489" name="Google Shape;489;p61"/>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Prochaine section : Open Source Licenses pour une utilisation commerciale | Page 61</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Open Source Licenses pour une utilisation commerciale</a:t>
            </a:r>
            <a:endParaRPr/>
          </a:p>
        </p:txBody>
      </p:sp>
      <p:sp>
        <p:nvSpPr>
          <p:cNvPr id="495" name="Google Shape;495;p6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Qu'est-ce que l'Open Source?</a:t>
            </a:r>
            <a:endParaRPr/>
          </a:p>
          <a:p>
            <a:pPr indent="-285750" lvl="1" marL="742950" rtl="0" algn="l">
              <a:spcBef>
                <a:spcPts val="320"/>
              </a:spcBef>
              <a:spcAft>
                <a:spcPts val="1200"/>
              </a:spcAft>
              <a:buClr>
                <a:schemeClr val="dk1"/>
              </a:buClr>
              <a:buSzPts val="1600"/>
              <a:buChar char="○"/>
            </a:pPr>
            <a:r>
              <a:rPr lang="en-US" sz="1600"/>
              <a:t>Un logiciel qui peut être librement utilisé, modifié, et distribué par quiconque.</a:t>
            </a:r>
            <a:endParaRPr/>
          </a:p>
        </p:txBody>
      </p:sp>
      <p:sp>
        <p:nvSpPr>
          <p:cNvPr id="496" name="Google Shape;496;p62"/>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Open Source Licenses pour une utilisation commerciale | Page 62</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Open Source Licenses pour une utilisation commerciale</a:t>
            </a:r>
            <a:endParaRPr/>
          </a:p>
        </p:txBody>
      </p:sp>
      <p:sp>
        <p:nvSpPr>
          <p:cNvPr id="502" name="Google Shape;502;p6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Licenses:</a:t>
            </a:r>
            <a:endParaRPr/>
          </a:p>
          <a:p>
            <a:pPr indent="-285750" lvl="1" marL="742950" rtl="0" algn="l">
              <a:spcBef>
                <a:spcPts val="320"/>
              </a:spcBef>
              <a:spcAft>
                <a:spcPts val="0"/>
              </a:spcAft>
              <a:buClr>
                <a:schemeClr val="dk1"/>
              </a:buClr>
              <a:buSzPts val="1600"/>
              <a:buChar char="○"/>
            </a:pPr>
            <a:r>
              <a:rPr lang="en-US" sz="1600"/>
              <a:t>MIT License: Permissive, permet une utilisation presque sans restriction.</a:t>
            </a:r>
            <a:endParaRPr/>
          </a:p>
          <a:p>
            <a:pPr indent="-285750" lvl="1" marL="742950" rtl="0" algn="l">
              <a:spcBef>
                <a:spcPts val="320"/>
              </a:spcBef>
              <a:spcAft>
                <a:spcPts val="0"/>
              </a:spcAft>
              <a:buClr>
                <a:schemeClr val="dk1"/>
              </a:buClr>
              <a:buSzPts val="1600"/>
              <a:buChar char="○"/>
            </a:pPr>
            <a:r>
              <a:rPr lang="en-US" sz="1600"/>
              <a:t>GPL: Exige que les travaux dérivés soient open source.</a:t>
            </a:r>
            <a:endParaRPr/>
          </a:p>
          <a:p>
            <a:pPr indent="-285750" lvl="1" marL="742950" rtl="0" algn="l">
              <a:spcBef>
                <a:spcPts val="320"/>
              </a:spcBef>
              <a:spcAft>
                <a:spcPts val="1200"/>
              </a:spcAft>
              <a:buClr>
                <a:schemeClr val="dk1"/>
              </a:buClr>
              <a:buSzPts val="1600"/>
              <a:buChar char="○"/>
            </a:pPr>
            <a:r>
              <a:rPr lang="en-US" sz="1600"/>
              <a:t>Apache: Fournit une concession explicite des droits de brevet aux utilisateurs.</a:t>
            </a:r>
            <a:endParaRPr/>
          </a:p>
        </p:txBody>
      </p:sp>
      <p:sp>
        <p:nvSpPr>
          <p:cNvPr id="503" name="Google Shape;503;p63"/>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Open Source Licenses pour une utilisation commerciale | Page 63</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Open Source Licenses pour une utilisation commerciale</a:t>
            </a:r>
            <a:endParaRPr/>
          </a:p>
        </p:txBody>
      </p:sp>
      <p:sp>
        <p:nvSpPr>
          <p:cNvPr id="509" name="Google Shape;509;p6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Modèles économiques Open Source:</a:t>
            </a:r>
            <a:endParaRPr/>
          </a:p>
          <a:p>
            <a:pPr indent="-285750" lvl="1" marL="742950" rtl="0" algn="l">
              <a:spcBef>
                <a:spcPts val="320"/>
              </a:spcBef>
              <a:spcAft>
                <a:spcPts val="0"/>
              </a:spcAft>
              <a:buClr>
                <a:schemeClr val="dk1"/>
              </a:buClr>
              <a:buSzPts val="1600"/>
              <a:buChar char="○"/>
            </a:pPr>
            <a:r>
              <a:rPr lang="en-US" sz="1600"/>
              <a:t>Open core: Un noyau open source avec des fonctionnalités closed sources vendues en plus.</a:t>
            </a:r>
            <a:endParaRPr/>
          </a:p>
          <a:p>
            <a:pPr indent="-285750" lvl="1" marL="742950" rtl="0" algn="l">
              <a:spcBef>
                <a:spcPts val="320"/>
              </a:spcBef>
              <a:spcAft>
                <a:spcPts val="0"/>
              </a:spcAft>
              <a:buClr>
                <a:schemeClr val="dk1"/>
              </a:buClr>
              <a:buSzPts val="1600"/>
              <a:buChar char="○"/>
            </a:pPr>
            <a:r>
              <a:rPr lang="en-US" sz="1600"/>
              <a:t>Dual licensing model: Un projet produit qui est sous une licence virale de type GPL et une licence commerciale fermée (MySQL).</a:t>
            </a:r>
            <a:endParaRPr/>
          </a:p>
          <a:p>
            <a:pPr indent="-285750" lvl="1" marL="742950" rtl="0" algn="l">
              <a:spcBef>
                <a:spcPts val="320"/>
              </a:spcBef>
              <a:spcAft>
                <a:spcPts val="0"/>
              </a:spcAft>
              <a:buClr>
                <a:schemeClr val="dk1"/>
              </a:buClr>
              <a:buSzPts val="1600"/>
              <a:buChar char="○"/>
            </a:pPr>
            <a:r>
              <a:rPr lang="en-US" sz="1600"/>
              <a:t>Ou modèle commercial source ou open source avec délai.</a:t>
            </a:r>
            <a:endParaRPr/>
          </a:p>
          <a:p>
            <a:pPr indent="-285750" lvl="1" marL="742950" rtl="0" algn="l">
              <a:spcBef>
                <a:spcPts val="320"/>
              </a:spcBef>
              <a:spcAft>
                <a:spcPts val="1200"/>
              </a:spcAft>
              <a:buClr>
                <a:schemeClr val="dk1"/>
              </a:buClr>
              <a:buSzPts val="1600"/>
              <a:buChar char="○"/>
            </a:pPr>
            <a:r>
              <a:rPr lang="en-US" sz="1600"/>
              <a:t>Service model: Proposer une version produit d'un projet open source et monétiser des services tels que le support, la formation, des fonctionnalités spécifiques.</a:t>
            </a:r>
            <a:endParaRPr/>
          </a:p>
        </p:txBody>
      </p:sp>
      <p:sp>
        <p:nvSpPr>
          <p:cNvPr id="510" name="Google Shape;510;p64"/>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Open Source Licenses pour une utilisation commerciale | Page 64</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Open Source Licenses pour une utilisation commerciale</a:t>
            </a:r>
            <a:endParaRPr/>
          </a:p>
        </p:txBody>
      </p:sp>
      <p:sp>
        <p:nvSpPr>
          <p:cNvPr id="516" name="Google Shape;516;p6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Pourquoi c'est important:</a:t>
            </a:r>
            <a:endParaRPr/>
          </a:p>
          <a:p>
            <a:pPr indent="-285750" lvl="1" marL="742950" rtl="0" algn="l">
              <a:spcBef>
                <a:spcPts val="320"/>
              </a:spcBef>
              <a:spcAft>
                <a:spcPts val="1200"/>
              </a:spcAft>
              <a:buClr>
                <a:schemeClr val="dk1"/>
              </a:buClr>
              <a:buSzPts val="1600"/>
              <a:buChar char="○"/>
            </a:pPr>
            <a:r>
              <a:rPr lang="en-US" sz="1600"/>
              <a:t>Choisir la bonne licence est crucial pour une utilisation commerciale, car elle détermine les droits et les obligations légales pour les utilisateurs et les développeurs.</a:t>
            </a:r>
            <a:endParaRPr/>
          </a:p>
        </p:txBody>
      </p:sp>
      <p:sp>
        <p:nvSpPr>
          <p:cNvPr id="517" name="Google Shape;517;p65"/>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Open Source Licenses pour une utilisation commerciale | Page 65</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Open Source Licenses pour une utilisation commerciale</a:t>
            </a:r>
            <a:endParaRPr/>
          </a:p>
        </p:txBody>
      </p:sp>
      <p:sp>
        <p:nvSpPr>
          <p:cNvPr id="523" name="Google Shape;523;p6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1200"/>
              </a:spcAft>
              <a:buClr>
                <a:schemeClr val="dk1"/>
              </a:buClr>
              <a:buSzPts val="1600"/>
              <a:buChar char="●"/>
            </a:pPr>
            <a:r>
              <a:rPr lang="en-US" sz="1600"/>
              <a:t>Liens: https://www.youtube.com/watch?v=krcKkiKBKms</a:t>
            </a:r>
            <a:endParaRPr/>
          </a:p>
        </p:txBody>
      </p:sp>
      <p:sp>
        <p:nvSpPr>
          <p:cNvPr id="524" name="Google Shape;524;p66"/>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Open Source Licenses pour une utilisation commerciale | Page 66</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67"/>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Image | Page 67</a:t>
            </a:r>
            <a:endParaRPr/>
          </a:p>
        </p:txBody>
      </p:sp>
      <p:pic>
        <p:nvPicPr>
          <p:cNvPr descr="img20.JPEG" id="530" name="Google Shape;530;p67"/>
          <p:cNvPicPr preferRelativeResize="0"/>
          <p:nvPr/>
        </p:nvPicPr>
        <p:blipFill rotWithShape="1">
          <a:blip r:embed="rId3">
            <a:alphaModFix/>
          </a:blip>
          <a:srcRect b="0" l="0" r="0" t="0"/>
          <a:stretch/>
        </p:blipFill>
        <p:spPr>
          <a:xfrm>
            <a:off x="1371600" y="914400"/>
            <a:ext cx="6400800" cy="3221318"/>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6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alibri"/>
              <a:buNone/>
            </a:pPr>
            <a:r>
              <a:rPr b="1" lang="en-US" sz="3200"/>
              <a:t>PROCHAINE SECTION : LE PROCESSUS DE RECRUTEMENT POUR LES SOFTWARE ENGINEERS</a:t>
            </a:r>
            <a:endParaRPr/>
          </a:p>
        </p:txBody>
      </p:sp>
      <p:sp>
        <p:nvSpPr>
          <p:cNvPr id="536" name="Google Shape;536;p6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1200"/>
              </a:spcAft>
              <a:buClr>
                <a:srgbClr val="888888"/>
              </a:buClr>
              <a:buSzPts val="1800"/>
              <a:buNone/>
            </a:pPr>
            <a:r>
              <a:rPr lang="en-US" sz="1800"/>
              <a:t>Le processus de recrutement implique l'évaluation des compétences techniques et interpersonnelles pour trouver la bonne adéquation avec l'équipe.</a:t>
            </a:r>
            <a:endParaRPr/>
          </a:p>
        </p:txBody>
      </p:sp>
      <p:sp>
        <p:nvSpPr>
          <p:cNvPr id="537" name="Google Shape;537;p68"/>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Prochaine section : Le processus de recrutement pour les Software Engineers | Page 68</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69"/>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Image | Page 69</a:t>
            </a:r>
            <a:endParaRPr/>
          </a:p>
        </p:txBody>
      </p:sp>
      <p:pic>
        <p:nvPicPr>
          <p:cNvPr descr="img21.JPEG" id="543" name="Google Shape;543;p69"/>
          <p:cNvPicPr preferRelativeResize="0"/>
          <p:nvPr/>
        </p:nvPicPr>
        <p:blipFill rotWithShape="1">
          <a:blip r:embed="rId3">
            <a:alphaModFix/>
          </a:blip>
          <a:srcRect b="0" l="0" r="0" t="0"/>
          <a:stretch/>
        </p:blipFill>
        <p:spPr>
          <a:xfrm>
            <a:off x="1371600" y="914400"/>
            <a:ext cx="6400800" cy="626078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Qu'est-ce qu'un tech stack ?</a:t>
            </a:r>
            <a:endParaRPr/>
          </a:p>
        </p:txBody>
      </p:sp>
      <p:sp>
        <p:nvSpPr>
          <p:cNvPr id="115" name="Google Shape;115;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Un tech stack est l'ensemble des technologies utilisées pour développer une application, y compris les langages de programmation, frameworks, bases de données, outils front-end et back-end, et APIs.</a:t>
            </a:r>
            <a:endParaRPr/>
          </a:p>
          <a:p>
            <a:pPr indent="-342900" lvl="0" marL="342900" rtl="0" algn="l">
              <a:spcBef>
                <a:spcPts val="320"/>
              </a:spcBef>
              <a:spcAft>
                <a:spcPts val="1200"/>
              </a:spcAft>
              <a:buClr>
                <a:schemeClr val="dk1"/>
              </a:buClr>
              <a:buSzPts val="1600"/>
              <a:buChar char="●"/>
            </a:pPr>
            <a:r>
              <a:rPr lang="en-US" sz="1600"/>
              <a:t>Une solution stack ou software stack est un ensemble de sous-systèmes logiciels ou de composants nécessaires pour créer une plateforme complète, sans qu'un logiciel supplémentaire soit requis pour supporter les applications. Les applications 'tournent sur' ou 'fonctionnent sur' la plateforme résultante.</a:t>
            </a:r>
            <a:endParaRPr/>
          </a:p>
        </p:txBody>
      </p:sp>
      <p:sp>
        <p:nvSpPr>
          <p:cNvPr id="116" name="Google Shape;116;p7"/>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Qu'est-ce qu'un tech stack ? | Page 7</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7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Le processus de recrutement pour les Software Engineers</a:t>
            </a:r>
            <a:endParaRPr/>
          </a:p>
        </p:txBody>
      </p:sp>
      <p:sp>
        <p:nvSpPr>
          <p:cNvPr id="549" name="Google Shape;549;p7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Le processus de recrutement pour les software engineers inclut généralement plusieurs étapes:</a:t>
            </a:r>
            <a:endParaRPr/>
          </a:p>
          <a:p>
            <a:pPr indent="-285750" lvl="1" marL="742950" rtl="0" algn="l">
              <a:spcBef>
                <a:spcPts val="320"/>
              </a:spcBef>
              <a:spcAft>
                <a:spcPts val="0"/>
              </a:spcAft>
              <a:buClr>
                <a:schemeClr val="dk1"/>
              </a:buClr>
              <a:buSzPts val="1600"/>
              <a:buChar char="○"/>
            </a:pPr>
            <a:r>
              <a:rPr lang="en-US" sz="1600"/>
              <a:t>Coding Tests: Utilisés pour évaluer la compétence en codage du candidat, ses compétences en résolution de problèmes et sa compréhension des algorithms. Les plateformes courantes pour ces tests incluent LeetCode, HackerRank, et Codility.</a:t>
            </a:r>
            <a:endParaRPr/>
          </a:p>
          <a:p>
            <a:pPr indent="-285750" lvl="1" marL="742950" rtl="0" algn="l">
              <a:spcBef>
                <a:spcPts val="320"/>
              </a:spcBef>
              <a:spcAft>
                <a:spcPts val="0"/>
              </a:spcAft>
              <a:buClr>
                <a:schemeClr val="dk1"/>
              </a:buClr>
              <a:buSzPts val="1600"/>
              <a:buChar char="○"/>
            </a:pPr>
            <a:r>
              <a:rPr lang="en-US" sz="1600"/>
              <a:t>Technical Interviews: Visent à évaluer la connaissance des principes de software development, la conception de systèmes, les bases de données, et la résolution de problèmes concrets à travers des exercices de tableau blanc ou le pair programming.</a:t>
            </a:r>
            <a:endParaRPr/>
          </a:p>
          <a:p>
            <a:pPr indent="-285750" lvl="1" marL="742950" rtl="0" algn="l">
              <a:spcBef>
                <a:spcPts val="320"/>
              </a:spcBef>
              <a:spcAft>
                <a:spcPts val="1200"/>
              </a:spcAft>
              <a:buClr>
                <a:schemeClr val="dk1"/>
              </a:buClr>
              <a:buSzPts val="1600"/>
              <a:buChar char="○"/>
            </a:pPr>
            <a:r>
              <a:rPr lang="en-US" sz="1600"/>
              <a:t>Soft Skill Assessments: Évaluent la communication, le travail d'équipe, l'adaptabilité, et l'adéquation culturelle du candidat à travers des questions comportementales et des scénarios de jeu de rôle.</a:t>
            </a:r>
            <a:endParaRPr/>
          </a:p>
        </p:txBody>
      </p:sp>
      <p:sp>
        <p:nvSpPr>
          <p:cNvPr id="550" name="Google Shape;550;p70"/>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Le processus de recrutement pour les Software Engineers | Page 70</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7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Le processus de recrutement pour les Software Engineers</a:t>
            </a:r>
            <a:endParaRPr/>
          </a:p>
        </p:txBody>
      </p:sp>
      <p:sp>
        <p:nvSpPr>
          <p:cNvPr id="556" name="Google Shape;556;p7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Liens:</a:t>
            </a:r>
            <a:endParaRPr/>
          </a:p>
          <a:p>
            <a:pPr indent="-285750" lvl="1" marL="742950" rtl="0" algn="l">
              <a:spcBef>
                <a:spcPts val="320"/>
              </a:spcBef>
              <a:spcAft>
                <a:spcPts val="0"/>
              </a:spcAft>
              <a:buClr>
                <a:schemeClr val="dk1"/>
              </a:buClr>
              <a:buSzPts val="1600"/>
              <a:buChar char="○"/>
            </a:pPr>
            <a:r>
              <a:rPr lang="en-US" sz="1600"/>
              <a:t>https://leetcode.com/</a:t>
            </a:r>
            <a:endParaRPr/>
          </a:p>
          <a:p>
            <a:pPr indent="-285750" lvl="1" marL="742950" rtl="0" algn="l">
              <a:spcBef>
                <a:spcPts val="320"/>
              </a:spcBef>
              <a:spcAft>
                <a:spcPts val="0"/>
              </a:spcAft>
              <a:buClr>
                <a:schemeClr val="dk1"/>
              </a:buClr>
              <a:buSzPts val="1600"/>
              <a:buChar char="○"/>
            </a:pPr>
            <a:r>
              <a:rPr lang="en-US" sz="1600"/>
              <a:t>https://www.hackerrank.com/</a:t>
            </a:r>
            <a:endParaRPr/>
          </a:p>
          <a:p>
            <a:pPr indent="-285750" lvl="1" marL="742950" rtl="0" algn="l">
              <a:spcBef>
                <a:spcPts val="320"/>
              </a:spcBef>
              <a:spcAft>
                <a:spcPts val="0"/>
              </a:spcAft>
              <a:buClr>
                <a:schemeClr val="dk1"/>
              </a:buClr>
              <a:buSzPts val="1600"/>
              <a:buChar char="○"/>
            </a:pPr>
            <a:r>
              <a:rPr lang="en-US" sz="1600"/>
              <a:t>https://www.codingame.com/</a:t>
            </a:r>
            <a:endParaRPr/>
          </a:p>
          <a:p>
            <a:pPr indent="-285750" lvl="1" marL="742950" rtl="0" algn="l">
              <a:spcBef>
                <a:spcPts val="320"/>
              </a:spcBef>
              <a:spcAft>
                <a:spcPts val="1200"/>
              </a:spcAft>
              <a:buClr>
                <a:schemeClr val="dk1"/>
              </a:buClr>
              <a:buSzPts val="1600"/>
              <a:buChar char="○"/>
            </a:pPr>
            <a:r>
              <a:rPr lang="en-US" sz="1600"/>
              <a:t>https://www.interviewcake.com/</a:t>
            </a:r>
            <a:endParaRPr/>
          </a:p>
        </p:txBody>
      </p:sp>
      <p:sp>
        <p:nvSpPr>
          <p:cNvPr id="557" name="Google Shape;557;p71"/>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Le processus de recrutement pour les Software Engineers | Page 71</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Le processus de recrutement pour les Software Engineers</a:t>
            </a:r>
            <a:endParaRPr/>
          </a:p>
        </p:txBody>
      </p:sp>
      <p:sp>
        <p:nvSpPr>
          <p:cNvPr id="563" name="Google Shape;563;p7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Compétences recherchées par les employeurs, compétences techniques:</a:t>
            </a:r>
            <a:endParaRPr/>
          </a:p>
          <a:p>
            <a:pPr indent="-285750" lvl="1" marL="742950" rtl="0" algn="l">
              <a:spcBef>
                <a:spcPts val="320"/>
              </a:spcBef>
              <a:spcAft>
                <a:spcPts val="0"/>
              </a:spcAft>
              <a:buClr>
                <a:schemeClr val="dk1"/>
              </a:buClr>
              <a:buSzPts val="1600"/>
              <a:buChar char="○"/>
            </a:pPr>
            <a:r>
              <a:rPr lang="en-US" sz="1600"/>
              <a:t>Compréhension approfondie d'au moins un langage de programmation (ex: C, CPP, Rust, Python, Java, JavaScript).</a:t>
            </a:r>
            <a:endParaRPr/>
          </a:p>
          <a:p>
            <a:pPr indent="-285750" lvl="1" marL="742950" rtl="0" algn="l">
              <a:spcBef>
                <a:spcPts val="320"/>
              </a:spcBef>
              <a:spcAft>
                <a:spcPts val="0"/>
              </a:spcAft>
              <a:buClr>
                <a:schemeClr val="dk1"/>
              </a:buClr>
              <a:buSzPts val="1600"/>
              <a:buChar char="○"/>
            </a:pPr>
            <a:r>
              <a:rPr lang="en-US" sz="1600"/>
              <a:t>Maîtrise des data structures (ex: arrays, linked lists, trees) et des algorithms (ex: sorting, searching, dynamic programming).</a:t>
            </a:r>
            <a:endParaRPr/>
          </a:p>
          <a:p>
            <a:pPr indent="-285750" lvl="1" marL="742950" rtl="0" algn="l">
              <a:spcBef>
                <a:spcPts val="320"/>
              </a:spcBef>
              <a:spcAft>
                <a:spcPts val="1200"/>
              </a:spcAft>
              <a:buClr>
                <a:schemeClr val="dk1"/>
              </a:buClr>
              <a:buSzPts val="1600"/>
              <a:buChar char="○"/>
            </a:pPr>
            <a:r>
              <a:rPr lang="en-US" sz="1600"/>
              <a:t>Connaissance de l'architecture logicielle, des design patterns, des bases de données (SQL/NoSQL), et des outils de développement (ex: Git, Docker).</a:t>
            </a:r>
            <a:endParaRPr/>
          </a:p>
        </p:txBody>
      </p:sp>
      <p:sp>
        <p:nvSpPr>
          <p:cNvPr id="564" name="Google Shape;564;p72"/>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Le processus de recrutement pour les Software Engineers | Page 72</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Le processus de recrutement pour les Software Engineers</a:t>
            </a:r>
            <a:endParaRPr/>
          </a:p>
        </p:txBody>
      </p:sp>
      <p:sp>
        <p:nvSpPr>
          <p:cNvPr id="570" name="Google Shape;570;p7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Compétences recherchées par les employeurs, compétences interpersonnelles:</a:t>
            </a:r>
            <a:endParaRPr/>
          </a:p>
          <a:p>
            <a:pPr indent="-285750" lvl="1" marL="742950" rtl="0" algn="l">
              <a:spcBef>
                <a:spcPts val="320"/>
              </a:spcBef>
              <a:spcAft>
                <a:spcPts val="0"/>
              </a:spcAft>
              <a:buClr>
                <a:schemeClr val="dk1"/>
              </a:buClr>
              <a:buSzPts val="1600"/>
              <a:buChar char="○"/>
            </a:pPr>
            <a:r>
              <a:rPr lang="en-US" sz="1600"/>
              <a:t>Communication: Capacité à expliquer clairement les concepts techniques aux parties prenantes techniques et non techniques.</a:t>
            </a:r>
            <a:endParaRPr/>
          </a:p>
          <a:p>
            <a:pPr indent="-285750" lvl="1" marL="742950" rtl="0" algn="l">
              <a:spcBef>
                <a:spcPts val="320"/>
              </a:spcBef>
              <a:spcAft>
                <a:spcPts val="0"/>
              </a:spcAft>
              <a:buClr>
                <a:schemeClr val="dk1"/>
              </a:buClr>
              <a:buSzPts val="1600"/>
              <a:buChar char="○"/>
            </a:pPr>
            <a:r>
              <a:rPr lang="en-US" sz="1600"/>
              <a:t>Travail d'équipe: Expérience avec les processus de développement collaboratif (ex: revue de code, pair programming) et les méthodologies Agile.</a:t>
            </a:r>
            <a:endParaRPr/>
          </a:p>
          <a:p>
            <a:pPr indent="-285750" lvl="1" marL="742950" rtl="0" algn="l">
              <a:spcBef>
                <a:spcPts val="320"/>
              </a:spcBef>
              <a:spcAft>
                <a:spcPts val="1200"/>
              </a:spcAft>
              <a:buClr>
                <a:schemeClr val="dk1"/>
              </a:buClr>
              <a:buSzPts val="1600"/>
              <a:buChar char="○"/>
            </a:pPr>
            <a:r>
              <a:rPr lang="en-US" sz="1600"/>
              <a:t>Résolution de problèmes: du " creative thinking " pour relever les défis de codage et concevoir des solutions efficaces et évolutives.</a:t>
            </a:r>
            <a:endParaRPr/>
          </a:p>
        </p:txBody>
      </p:sp>
      <p:sp>
        <p:nvSpPr>
          <p:cNvPr id="571" name="Google Shape;571;p73"/>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Le processus de recrutement pour les Software Engineers | Page 73</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7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Le processus de recrutement pour les Software Engineers</a:t>
            </a:r>
            <a:endParaRPr/>
          </a:p>
        </p:txBody>
      </p:sp>
      <p:sp>
        <p:nvSpPr>
          <p:cNvPr id="577" name="Google Shape;577;p7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Liens:</a:t>
            </a:r>
            <a:endParaRPr/>
          </a:p>
          <a:p>
            <a:pPr indent="-285750" lvl="1" marL="742950" rtl="0" algn="l">
              <a:spcBef>
                <a:spcPts val="320"/>
              </a:spcBef>
              <a:spcAft>
                <a:spcPts val="0"/>
              </a:spcAft>
              <a:buClr>
                <a:schemeClr val="dk1"/>
              </a:buClr>
              <a:buSzPts val="1600"/>
              <a:buChar char="○"/>
            </a:pPr>
            <a:r>
              <a:rPr lang="en-US" sz="1600"/>
              <a:t>https://roadmap.sh/software-engineer</a:t>
            </a:r>
            <a:endParaRPr/>
          </a:p>
          <a:p>
            <a:pPr indent="-285750" lvl="1" marL="742950" rtl="0" algn="l">
              <a:spcBef>
                <a:spcPts val="320"/>
              </a:spcBef>
              <a:spcAft>
                <a:spcPts val="0"/>
              </a:spcAft>
              <a:buClr>
                <a:schemeClr val="dk1"/>
              </a:buClr>
              <a:buSzPts val="1600"/>
              <a:buChar char="○"/>
            </a:pPr>
            <a:r>
              <a:rPr lang="en-US" sz="1600"/>
              <a:t>https://www.geeksforgeeks.org/data-structures/</a:t>
            </a:r>
            <a:endParaRPr/>
          </a:p>
          <a:p>
            <a:pPr indent="-285750" lvl="1" marL="742950" rtl="0" algn="l">
              <a:spcBef>
                <a:spcPts val="320"/>
              </a:spcBef>
              <a:spcAft>
                <a:spcPts val="0"/>
              </a:spcAft>
              <a:buClr>
                <a:schemeClr val="dk1"/>
              </a:buClr>
              <a:buSzPts val="1600"/>
              <a:buChar char="○"/>
            </a:pPr>
            <a:r>
              <a:rPr lang="en-US" sz="1600"/>
              <a:t>https://www.freecodecamp.org/news/technical-skills-software-developers/</a:t>
            </a:r>
            <a:endParaRPr/>
          </a:p>
          <a:p>
            <a:pPr indent="-285750" lvl="1" marL="742950" rtl="0" algn="l">
              <a:spcBef>
                <a:spcPts val="320"/>
              </a:spcBef>
              <a:spcAft>
                <a:spcPts val="1200"/>
              </a:spcAft>
              <a:buClr>
                <a:schemeClr val="dk1"/>
              </a:buClr>
              <a:buSzPts val="1600"/>
              <a:buChar char="○"/>
            </a:pPr>
            <a:r>
              <a:rPr lang="en-US" sz="1600"/>
              <a:t>https://www.atlassian.com/agile</a:t>
            </a:r>
            <a:endParaRPr/>
          </a:p>
        </p:txBody>
      </p:sp>
      <p:sp>
        <p:nvSpPr>
          <p:cNvPr id="578" name="Google Shape;578;p74"/>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Le processus de recrutement pour les Software Engineers | Page 74</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7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Le processus de recrutement pour les Software Engineers</a:t>
            </a:r>
            <a:endParaRPr/>
          </a:p>
        </p:txBody>
      </p:sp>
      <p:sp>
        <p:nvSpPr>
          <p:cNvPr id="584" name="Google Shape;584;p7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Pertinence pour les PMs:</a:t>
            </a:r>
            <a:endParaRPr/>
          </a:p>
          <a:p>
            <a:pPr indent="-285750" lvl="1" marL="742950" rtl="0" algn="l">
              <a:spcBef>
                <a:spcPts val="320"/>
              </a:spcBef>
              <a:spcAft>
                <a:spcPts val="0"/>
              </a:spcAft>
              <a:buClr>
                <a:schemeClr val="dk1"/>
              </a:buClr>
              <a:buSzPts val="1600"/>
              <a:buChar char="○"/>
            </a:pPr>
            <a:r>
              <a:rPr lang="en-US" sz="1600"/>
              <a:t>Collaboration avec les RH: Les Project Managers (PMs) travaillent en étroite collaboration avec les RH pour définir les descriptions de poste, identifier les compétences techniques et interpersonnelles requises pour le projet, et participer aux entretiens pour garantir l'alignement avec les besoins de l'équipe.</a:t>
            </a:r>
            <a:endParaRPr/>
          </a:p>
          <a:p>
            <a:pPr indent="-285750" lvl="1" marL="742950" rtl="0" algn="l">
              <a:spcBef>
                <a:spcPts val="320"/>
              </a:spcBef>
              <a:spcAft>
                <a:spcPts val="1200"/>
              </a:spcAft>
              <a:buClr>
                <a:schemeClr val="dk1"/>
              </a:buClr>
              <a:buSzPts val="1600"/>
              <a:buChar char="○"/>
            </a:pPr>
            <a:r>
              <a:rPr lang="en-US" sz="1600"/>
              <a:t>Assurer l'adéquation: Les PMs s'assurent que les nouvelles recrues possèdent non seulement l'expertise technique, mais aussi l'état d'esprit et les compétences interpersonnelles appropriées qui correspondent aux objectifs du projet, à la dynamique de l'équipe, et à la culture de l'entreprise.</a:t>
            </a:r>
            <a:endParaRPr/>
          </a:p>
        </p:txBody>
      </p:sp>
      <p:sp>
        <p:nvSpPr>
          <p:cNvPr id="585" name="Google Shape;585;p75"/>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Le processus de recrutement pour les Software Engineers | Page 75</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7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Le processus de recrutement pour les Software Engineers</a:t>
            </a:r>
            <a:endParaRPr/>
          </a:p>
        </p:txBody>
      </p:sp>
      <p:sp>
        <p:nvSpPr>
          <p:cNvPr id="591" name="Google Shape;591;p7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Liens:</a:t>
            </a:r>
            <a:endParaRPr/>
          </a:p>
          <a:p>
            <a:pPr indent="-285750" lvl="1" marL="742950" rtl="0" algn="l">
              <a:spcBef>
                <a:spcPts val="320"/>
              </a:spcBef>
              <a:spcAft>
                <a:spcPts val="0"/>
              </a:spcAft>
              <a:buClr>
                <a:schemeClr val="dk1"/>
              </a:buClr>
              <a:buSzPts val="1600"/>
              <a:buChar char="○"/>
            </a:pPr>
            <a:r>
              <a:rPr lang="en-US" sz="1600"/>
              <a:t>https://www.cio.com/article/286706/what-does-a-project-manager-do.html</a:t>
            </a:r>
            <a:endParaRPr/>
          </a:p>
          <a:p>
            <a:pPr indent="-285750" lvl="1" marL="742950" rtl="0" algn="l">
              <a:spcBef>
                <a:spcPts val="320"/>
              </a:spcBef>
              <a:spcAft>
                <a:spcPts val="0"/>
              </a:spcAft>
              <a:buClr>
                <a:schemeClr val="dk1"/>
              </a:buClr>
              <a:buSzPts val="1600"/>
              <a:buChar char="○"/>
            </a:pPr>
            <a:r>
              <a:rPr lang="en-US" sz="1600"/>
              <a:t>https://www.atlassian.com/agile/project-management</a:t>
            </a:r>
            <a:endParaRPr/>
          </a:p>
          <a:p>
            <a:pPr indent="-285750" lvl="1" marL="742950" rtl="0" algn="l">
              <a:spcBef>
                <a:spcPts val="320"/>
              </a:spcBef>
              <a:spcAft>
                <a:spcPts val="1200"/>
              </a:spcAft>
              <a:buClr>
                <a:schemeClr val="dk1"/>
              </a:buClr>
              <a:buSzPts val="1600"/>
              <a:buChar char="○"/>
            </a:pPr>
            <a:r>
              <a:rPr lang="en-US" sz="1600"/>
              <a:t>https://www.turing.com/resources/how-to-hire-developers</a:t>
            </a:r>
            <a:endParaRPr/>
          </a:p>
        </p:txBody>
      </p:sp>
      <p:sp>
        <p:nvSpPr>
          <p:cNvPr id="592" name="Google Shape;592;p76"/>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Le processus de recrutement pour les Software Engineers | Page 76</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7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Calibri"/>
              <a:buNone/>
            </a:pPr>
            <a:r>
              <a:rPr b="1" lang="en-US" sz="3200"/>
              <a:t>PROCHAINE SECTION : SOFTWARE ENGINEER PSYCHOLOGY</a:t>
            </a:r>
            <a:endParaRPr/>
          </a:p>
        </p:txBody>
      </p:sp>
      <p:sp>
        <p:nvSpPr>
          <p:cNvPr id="598" name="Google Shape;598;p7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1200"/>
              </a:spcAft>
              <a:buClr>
                <a:srgbClr val="888888"/>
              </a:buClr>
              <a:buSzPts val="1800"/>
              <a:buNone/>
            </a:pPr>
            <a:r>
              <a:rPr lang="en-US" sz="1800"/>
              <a:t>Comprendre les aspects psychologiques du software engineering aide à favoriser un environnement de travail équilibré.</a:t>
            </a:r>
            <a:endParaRPr/>
          </a:p>
        </p:txBody>
      </p:sp>
      <p:sp>
        <p:nvSpPr>
          <p:cNvPr id="599" name="Google Shape;599;p77"/>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Prochaine section : Software Engineer Psychology | Page 77</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78"/>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Image | Page 78</a:t>
            </a:r>
            <a:endParaRPr/>
          </a:p>
        </p:txBody>
      </p:sp>
      <p:pic>
        <p:nvPicPr>
          <p:cNvPr descr="img23.JPEG" id="605" name="Google Shape;605;p78"/>
          <p:cNvPicPr preferRelativeResize="0"/>
          <p:nvPr/>
        </p:nvPicPr>
        <p:blipFill rotWithShape="1">
          <a:blip r:embed="rId3">
            <a:alphaModFix/>
          </a:blip>
          <a:srcRect b="0" l="0" r="0" t="0"/>
          <a:stretch/>
        </p:blipFill>
        <p:spPr>
          <a:xfrm>
            <a:off x="1371600" y="914400"/>
            <a:ext cx="6400800" cy="480060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7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Software Engineer Psychology</a:t>
            </a:r>
            <a:endParaRPr/>
          </a:p>
        </p:txBody>
      </p:sp>
      <p:sp>
        <p:nvSpPr>
          <p:cNvPr id="611" name="Google Shape;611;p7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Impostor Syndrome:</a:t>
            </a:r>
            <a:endParaRPr/>
          </a:p>
          <a:p>
            <a:pPr indent="-285750" lvl="1" marL="742950" rtl="0" algn="l">
              <a:spcBef>
                <a:spcPts val="320"/>
              </a:spcBef>
              <a:spcAft>
                <a:spcPts val="0"/>
              </a:spcAft>
              <a:buClr>
                <a:schemeClr val="dk1"/>
              </a:buClr>
              <a:buSzPts val="1600"/>
              <a:buChar char="○"/>
            </a:pPr>
            <a:r>
              <a:rPr lang="en-US" sz="1600"/>
              <a:t>Un sentiment courant d'inadéquation parmi les engineers, même lorsqu'ils réussissent.</a:t>
            </a:r>
            <a:endParaRPr/>
          </a:p>
          <a:p>
            <a:pPr indent="-285750" lvl="1" marL="742950" rtl="0" algn="l">
              <a:spcBef>
                <a:spcPts val="320"/>
              </a:spcBef>
              <a:spcAft>
                <a:spcPts val="1200"/>
              </a:spcAft>
              <a:buClr>
                <a:schemeClr val="dk1"/>
              </a:buClr>
              <a:buSzPts val="1600"/>
              <a:buChar char="○"/>
            </a:pPr>
            <a:r>
              <a:rPr lang="en-US" sz="1600"/>
              <a:t>Peut affecter la productivité et la confiance en soi.</a:t>
            </a:r>
            <a:endParaRPr/>
          </a:p>
        </p:txBody>
      </p:sp>
      <p:sp>
        <p:nvSpPr>
          <p:cNvPr id="612" name="Google Shape;612;p79"/>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Software Engineer Psychology | Page 79</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Qu'est-ce qu'un tech stack ?</a:t>
            </a:r>
            <a:endParaRPr/>
          </a:p>
        </p:txBody>
      </p:sp>
      <p:sp>
        <p:nvSpPr>
          <p:cNvPr id="122" name="Google Shape;122;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Liens:</a:t>
            </a:r>
            <a:endParaRPr/>
          </a:p>
          <a:p>
            <a:pPr indent="-285750" lvl="1" marL="742950" rtl="0" algn="l">
              <a:spcBef>
                <a:spcPts val="320"/>
              </a:spcBef>
              <a:spcAft>
                <a:spcPts val="0"/>
              </a:spcAft>
              <a:buClr>
                <a:schemeClr val="dk1"/>
              </a:buClr>
              <a:buSzPts val="1600"/>
              <a:buChar char="○"/>
            </a:pPr>
            <a:r>
              <a:rPr lang="en-US" sz="1600"/>
              <a:t>https://stackshare.io</a:t>
            </a:r>
            <a:endParaRPr/>
          </a:p>
          <a:p>
            <a:pPr indent="-285750" lvl="1" marL="742950" rtl="0" algn="l">
              <a:spcBef>
                <a:spcPts val="320"/>
              </a:spcBef>
              <a:spcAft>
                <a:spcPts val="1200"/>
              </a:spcAft>
              <a:buClr>
                <a:schemeClr val="dk1"/>
              </a:buClr>
              <a:buSzPts val="1600"/>
              <a:buChar char="○"/>
            </a:pPr>
            <a:r>
              <a:rPr lang="en-US" sz="1600"/>
              <a:t>https://www.crunchbase.com,</a:t>
            </a:r>
            <a:endParaRPr/>
          </a:p>
        </p:txBody>
      </p:sp>
      <p:sp>
        <p:nvSpPr>
          <p:cNvPr id="123" name="Google Shape;123;p8"/>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Qu'est-ce qu'un tech stack ? | Page 8</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8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Software Engineer Psychology</a:t>
            </a:r>
            <a:endParaRPr/>
          </a:p>
        </p:txBody>
      </p:sp>
      <p:sp>
        <p:nvSpPr>
          <p:cNvPr id="618" name="Google Shape;618;p8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God Syndrome:</a:t>
            </a:r>
            <a:endParaRPr/>
          </a:p>
          <a:p>
            <a:pPr indent="-285750" lvl="1" marL="742950" rtl="0" algn="l">
              <a:spcBef>
                <a:spcPts val="320"/>
              </a:spcBef>
              <a:spcAft>
                <a:spcPts val="1200"/>
              </a:spcAft>
              <a:buClr>
                <a:schemeClr val="dk1"/>
              </a:buClr>
              <a:buSzPts val="1600"/>
              <a:buChar char="○"/>
            </a:pPr>
            <a:r>
              <a:rPr lang="en-US" sz="1600"/>
              <a:t>Une surconfiance en ses capacités, conduisant à un manque de collaboration et à l'ignorance des avis de l'équipe.</a:t>
            </a:r>
            <a:endParaRPr/>
          </a:p>
        </p:txBody>
      </p:sp>
      <p:sp>
        <p:nvSpPr>
          <p:cNvPr id="619" name="Google Shape;619;p80"/>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Software Engineer Psychology | Page 80</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8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Calibri"/>
              <a:buNone/>
            </a:pPr>
            <a:r>
              <a:rPr b="1" lang="en-US" sz="2200"/>
              <a:t>Software Engineer Psychology</a:t>
            </a:r>
            <a:endParaRPr/>
          </a:p>
        </p:txBody>
      </p:sp>
      <p:sp>
        <p:nvSpPr>
          <p:cNvPr id="625" name="Google Shape;625;p8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20"/>
              </a:spcBef>
              <a:spcAft>
                <a:spcPts val="0"/>
              </a:spcAft>
              <a:buClr>
                <a:schemeClr val="dk1"/>
              </a:buClr>
              <a:buSzPts val="1600"/>
              <a:buChar char="●"/>
            </a:pPr>
            <a:r>
              <a:rPr lang="en-US" sz="1600"/>
              <a:t>Rôle des PMs:</a:t>
            </a:r>
            <a:endParaRPr/>
          </a:p>
          <a:p>
            <a:pPr indent="-285750" lvl="1" marL="742950" rtl="0" algn="l">
              <a:spcBef>
                <a:spcPts val="320"/>
              </a:spcBef>
              <a:spcAft>
                <a:spcPts val="1200"/>
              </a:spcAft>
              <a:buClr>
                <a:schemeClr val="dk1"/>
              </a:buClr>
              <a:buSzPts val="1600"/>
              <a:buChar char="○"/>
            </a:pPr>
            <a:r>
              <a:rPr lang="en-US" sz="1600"/>
              <a:t>Les Project Managers jouent un rôle clé dans la création d'un environnement de travail équilibré en fournissant des feedbacks constructifs, en favorisant le travail d'équipe, et en reconnaissant les réalisations.</a:t>
            </a:r>
            <a:endParaRPr/>
          </a:p>
        </p:txBody>
      </p:sp>
      <p:sp>
        <p:nvSpPr>
          <p:cNvPr id="626" name="Google Shape;626;p81"/>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Software Engineer Psychology | Page 81</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82"/>
          <p:cNvSpPr txBox="1"/>
          <p:nvPr>
            <p:ph type="title"/>
          </p:nvPr>
        </p:nvSpPr>
        <p:spPr>
          <a:xfrm>
            <a:off x="311700" y="496667"/>
            <a:ext cx="8520600" cy="978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b="1" lang="en-US" sz="3200"/>
              <a:t>Merci!</a:t>
            </a:r>
            <a:endParaRPr/>
          </a:p>
        </p:txBody>
      </p:sp>
      <p:sp>
        <p:nvSpPr>
          <p:cNvPr id="632" name="Google Shape;632;p82"/>
          <p:cNvSpPr txBox="1"/>
          <p:nvPr/>
        </p:nvSpPr>
        <p:spPr>
          <a:xfrm>
            <a:off x="914400" y="2743200"/>
            <a:ext cx="7315200" cy="182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2400">
                <a:solidFill>
                  <a:schemeClr val="dk1"/>
                </a:solidFill>
                <a:latin typeface="Calibri"/>
                <a:ea typeface="Calibri"/>
                <a:cs typeface="Calibri"/>
                <a:sym typeface="Calibri"/>
              </a:rPr>
              <a:t>Questions ou discussions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Calibri"/>
              <a:buNone/>
            </a:pPr>
            <a:r>
              <a:rPr b="1" lang="en-US" sz="3200"/>
              <a:t>PROCHAINE SECTION : INTEGRATED DEVELOPMENT ENVIRONMENT (IDE)</a:t>
            </a:r>
            <a:endParaRPr/>
          </a:p>
        </p:txBody>
      </p:sp>
      <p:sp>
        <p:nvSpPr>
          <p:cNvPr id="129" name="Google Shape;129;p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1200"/>
              </a:spcAft>
              <a:buClr>
                <a:srgbClr val="888888"/>
              </a:buClr>
              <a:buSzPts val="1800"/>
              <a:buNone/>
            </a:pPr>
            <a:r>
              <a:rPr lang="en-US" sz="1800"/>
              <a:t>Les outils que les Software engineers utilisent pour écrire, déboguer et gérer leur code efficacement.</a:t>
            </a:r>
            <a:endParaRPr/>
          </a:p>
        </p:txBody>
      </p:sp>
      <p:sp>
        <p:nvSpPr>
          <p:cNvPr id="130" name="Google Shape;130;p9"/>
          <p:cNvSpPr txBox="1"/>
          <p:nvPr/>
        </p:nvSpPr>
        <p:spPr>
          <a:xfrm>
            <a:off x="457200" y="621792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200">
                <a:solidFill>
                  <a:schemeClr val="dk1"/>
                </a:solidFill>
                <a:latin typeface="Calibri"/>
                <a:ea typeface="Calibri"/>
                <a:cs typeface="Calibri"/>
                <a:sym typeface="Calibri"/>
              </a:rPr>
              <a:t>Prochaine section : Integrated Development Environment (IDE) | Page 9</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cp:coreProperties>
</file>