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b="1"/>
            </a:pPr>
            <a:r>
              <a:t>Software Engineering Essentials</a:t>
            </a:r>
          </a:p>
        </p:txBody>
      </p:sp>
      <p:sp>
        <p:nvSpPr>
          <p:cNvPr id="3" name="Subtitle 2"/>
          <p:cNvSpPr>
            <a:spLocks noGrp="1"/>
          </p:cNvSpPr>
          <p:nvPr>
            <p:ph type="subTitle" idx="1"/>
          </p:nvPr>
        </p:nvSpPr>
        <p:spPr/>
        <p:txBody>
          <a:bodyPr/>
          <a:lstStyle/>
          <a:p>
            <a:pPr>
              <a:defRPr sz="2400"/>
            </a:pPr>
            <a:r>
              <a:t>A Comprehensive Overview of Software Development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Integrated Development Environment (IDE)</a:t>
            </a:r>
          </a:p>
        </p:txBody>
      </p:sp>
      <p:sp>
        <p:nvSpPr>
          <p:cNvPr id="3" name="Content Placeholder 2"/>
          <p:cNvSpPr>
            <a:spLocks noGrp="1"/>
          </p:cNvSpPr>
          <p:nvPr>
            <p:ph idx="1"/>
          </p:nvPr>
        </p:nvSpPr>
        <p:spPr/>
        <p:txBody>
          <a:bodyPr/>
          <a:lstStyle/>
          <a:p/>
          <a:p>
            <a:pPr>
              <a:defRPr sz="1600"/>
            </a:pPr>
            <a:r>
              <a:t>What is an IDE?</a:t>
            </a:r>
          </a:p>
          <a:p>
            <a:pPr lvl="1">
              <a:defRPr sz="1600"/>
            </a:pPr>
            <a:r>
              <a:t>An Integrated Development Environment is a software suite that provides features like code completion, Languages Server Protocol capabilities such syntax highlighting, compilation and debugging to facilitate software development.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Integrated Development Environment (IDE) | Page 10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Integrated Development Environment (IDE)</a:t>
            </a:r>
          </a:p>
        </p:txBody>
      </p:sp>
      <p:sp>
        <p:nvSpPr>
          <p:cNvPr id="3" name="Content Placeholder 2"/>
          <p:cNvSpPr>
            <a:spLocks noGrp="1"/>
          </p:cNvSpPr>
          <p:nvPr>
            <p:ph idx="1"/>
          </p:nvPr>
        </p:nvSpPr>
        <p:spPr/>
        <p:txBody>
          <a:bodyPr/>
          <a:lstStyle/>
          <a:p/>
          <a:p>
            <a:pPr>
              <a:defRPr sz="1600"/>
            </a:pPr>
            <a:r>
              <a:t>IDEs are feature-rich and provide comprehensive tools for software development:</a:t>
            </a:r>
          </a:p>
          <a:p>
            <a:pPr lvl="1">
              <a:defRPr sz="1600"/>
            </a:pPr>
            <a:r>
              <a:t>Visual Studio: Robust with a comprehensive interface.</a:t>
            </a:r>
          </a:p>
          <a:p>
            <a:pPr lvl="1">
              <a:defRPr sz="1600"/>
            </a:pPr>
            <a:r>
              <a:t>PyCharm: Specialized for Python development.</a:t>
            </a:r>
          </a:p>
          <a:p>
            <a:pPr lvl="1">
              <a:defRPr sz="1600"/>
            </a:pPr>
            <a:r>
              <a:t>IntelliJ IDEA: Comprehensive for Java and other languages.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Integrated Development Environment (IDE) | Page 11</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Integrated Development Environment (IDE)</a:t>
            </a:r>
          </a:p>
        </p:txBody>
      </p:sp>
      <p:sp>
        <p:nvSpPr>
          <p:cNvPr id="3" name="Content Placeholder 2"/>
          <p:cNvSpPr>
            <a:spLocks noGrp="1"/>
          </p:cNvSpPr>
          <p:nvPr>
            <p:ph idx="1"/>
          </p:nvPr>
        </p:nvSpPr>
        <p:spPr/>
        <p:txBody>
          <a:bodyPr/>
          <a:lstStyle/>
          <a:p/>
          <a:p>
            <a:pPr>
              <a:defRPr sz="1600"/>
            </a:pPr>
            <a:r>
              <a:t>Importance:</a:t>
            </a:r>
          </a:p>
          <a:p>
            <a:pPr lvl="1">
              <a:defRPr sz="1600"/>
            </a:pPr>
            <a:r>
              <a:t>Boosts productivity by streamlining the coding process.</a:t>
            </a:r>
          </a:p>
          <a:p>
            <a:pPr lvl="1">
              <a:defRPr sz="1600"/>
            </a:pPr>
            <a:r>
              <a:t>Helps maintain code quality by providing linting, error detection, and version control integration.</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Integrated Development Environment (IDE) | Page 12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Integrated Development Environment (IDE)</a:t>
            </a:r>
          </a:p>
        </p:txBody>
      </p:sp>
      <p:sp>
        <p:nvSpPr>
          <p:cNvPr id="3" name="Content Placeholder 2"/>
          <p:cNvSpPr>
            <a:spLocks noGrp="1"/>
          </p:cNvSpPr>
          <p:nvPr>
            <p:ph idx="1"/>
          </p:nvPr>
        </p:nvSpPr>
        <p:spPr/>
        <p:txBody>
          <a:bodyPr/>
          <a:lstStyle/>
          <a:p/>
          <a:p>
            <a:pPr>
              <a:defRPr sz="1600"/>
            </a:pPr>
            <a:r>
              <a:t>Code editors are lightweight and focus primarily on editing code, with optional extensions for more functionality:</a:t>
            </a:r>
          </a:p>
          <a:p>
            <a:pPr lvl="1">
              <a:defRPr sz="1600"/>
            </a:pPr>
            <a:r>
              <a:t>Visual Studio Code (Microsoft)</a:t>
            </a:r>
          </a:p>
          <a:p>
            <a:pPr lvl="1">
              <a:defRPr sz="1600"/>
            </a:pPr>
            <a:r>
              <a:t>Sublime Text</a:t>
            </a:r>
          </a:p>
          <a:p>
            <a:pPr lvl="1">
              <a:defRPr sz="1600"/>
            </a:pPr>
            <a:r>
              <a:t>Atom (GitHub)</a:t>
            </a:r>
          </a:p>
          <a:p>
            <a:pPr lvl="1">
              <a:defRPr sz="1600"/>
            </a:pPr>
            <a:r>
              <a:t>Notepad++</a:t>
            </a:r>
          </a:p>
          <a:p>
            <a:pPr lvl="1">
              <a:defRPr sz="1600"/>
            </a:pPr>
            <a:r>
              <a:t>Vim</a:t>
            </a:r>
          </a:p>
          <a:p>
            <a:pPr lvl="1">
              <a:defRPr sz="1600"/>
            </a:pPr>
            <a:r>
              <a:t>nvim</a:t>
            </a:r>
          </a:p>
          <a:p>
            <a:pPr lvl="1">
              <a:defRPr sz="1600"/>
            </a:pPr>
            <a:r>
              <a:t>Emacs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Integrated Development Environment (IDE) | Page 13</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Integrated Development Environment (IDE)</a:t>
            </a:r>
          </a:p>
        </p:txBody>
      </p:sp>
      <p:sp>
        <p:nvSpPr>
          <p:cNvPr id="3" name="Content Placeholder 2"/>
          <p:cNvSpPr>
            <a:spLocks noGrp="1"/>
          </p:cNvSpPr>
          <p:nvPr>
            <p:ph idx="1"/>
          </p:nvPr>
        </p:nvSpPr>
        <p:spPr/>
        <p:txBody>
          <a:bodyPr/>
          <a:lstStyle/>
          <a:p/>
          <a:p>
            <a:pPr>
              <a:defRPr sz="1600"/>
            </a:pPr>
            <a:r>
              <a:t>Key Differences:</a:t>
            </a:r>
          </a:p>
          <a:p>
            <a:pPr lvl="1">
              <a:defRPr sz="1600"/>
            </a:pPr>
            <a:r>
              <a:t>IDEs usually include debugging tools, version control integration, build automation, and more;</a:t>
            </a:r>
          </a:p>
          <a:p>
            <a:pPr lvl="1">
              <a:defRPr sz="1600"/>
            </a:pPr>
            <a:r>
              <a:t>Code Editors are faster, lightweight, and suitable for quick edits or scripting tasks, with functionality extended via plugins or extensions.</a:t>
            </a:r>
          </a:p>
          <a:p>
            <a:pPr>
              <a:defRPr sz="1600"/>
            </a:pPr>
            <a:r>
              <a:t>Links:</a:t>
            </a:r>
          </a:p>
          <a:p>
            <a:pPr lvl="1">
              <a:defRPr sz="1600"/>
            </a:pPr>
            <a:r>
              <a:t>https://www.youtube.com/watch?v=rUCl_EivGPE</a:t>
            </a:r>
          </a:p>
          <a:p>
            <a:pPr lvl="1">
              <a:defRPr sz="1600"/>
            </a:pPr>
            <a:r>
              <a:t>https://blog.jetbrains.com/webstorm/2024/03/ides-vs-code-editors/</a:t>
            </a:r>
          </a:p>
          <a:p>
            <a:pPr lvl="1">
              <a:defRPr sz="1600"/>
            </a:pPr>
            <a:r>
              <a:t>https://stackoverflow.com/beta/discussions/78046082/does-vs-code-count-as-an-ide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Integrated Development Environment (IDE) | Page 14</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15</a:t>
            </a:r>
          </a:p>
        </p:txBody>
      </p:sp>
      <p:pic>
        <p:nvPicPr>
          <p:cNvPr id="3" name="Picture 2" descr="img02.JPEG"/>
          <p:cNvPicPr>
            <a:picLocks noChangeAspect="1"/>
          </p:cNvPicPr>
          <p:nvPr/>
        </p:nvPicPr>
        <p:blipFill>
          <a:blip r:embed="rId2"/>
          <a:stretch>
            <a:fillRect/>
          </a:stretch>
        </p:blipFill>
        <p:spPr>
          <a:xfrm>
            <a:off x="1371600" y="914400"/>
            <a:ext cx="6400800" cy="48006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Configuration Management with Version Control Systems (Git)</a:t>
            </a:r>
          </a:p>
        </p:txBody>
      </p:sp>
      <p:sp>
        <p:nvSpPr>
          <p:cNvPr id="3" name="Text Placeholder 2"/>
          <p:cNvSpPr>
            <a:spLocks noGrp="1"/>
          </p:cNvSpPr>
          <p:nvPr>
            <p:ph type="body" idx="1"/>
          </p:nvPr>
        </p:nvSpPr>
        <p:spPr/>
        <p:txBody>
          <a:bodyPr/>
          <a:lstStyle/>
          <a:p>
            <a:pPr algn="ctr">
              <a:defRPr sz="1800"/>
            </a:pPr>
            <a:r>
              <a:t>Exploring how version control systems like Git play a critical role in collaborative development.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Configuration Management with Version Control Systems (Git) | Page 16</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17</a:t>
            </a:r>
          </a:p>
        </p:txBody>
      </p:sp>
      <p:pic>
        <p:nvPicPr>
          <p:cNvPr id="3" name="Picture 2" descr="img03.JPEG"/>
          <p:cNvPicPr>
            <a:picLocks noChangeAspect="1"/>
          </p:cNvPicPr>
          <p:nvPr/>
        </p:nvPicPr>
        <p:blipFill>
          <a:blip r:embed="rId2"/>
          <a:stretch>
            <a:fillRect/>
          </a:stretch>
        </p:blipFill>
        <p:spPr>
          <a:xfrm>
            <a:off x="1371600" y="914400"/>
            <a:ext cx="6400800" cy="3196404"/>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Configuration Management with Version Control Systems (Git)</a:t>
            </a:r>
          </a:p>
        </p:txBody>
      </p:sp>
      <p:sp>
        <p:nvSpPr>
          <p:cNvPr id="3" name="Content Placeholder 2"/>
          <p:cNvSpPr>
            <a:spLocks noGrp="1"/>
          </p:cNvSpPr>
          <p:nvPr>
            <p:ph idx="1"/>
          </p:nvPr>
        </p:nvSpPr>
        <p:spPr/>
        <p:txBody>
          <a:bodyPr/>
          <a:lstStyle/>
          <a:p/>
          <a:p>
            <a:pPr>
              <a:defRPr sz="1600"/>
            </a:pPr>
            <a:r>
              <a:t>Git is an open-source and fast version control system that tracks changes in computer files and handles small to huge software development projects. Git is a top-rated utility for software developers, allowing them to work together without disrupting each other’s work. Git was created by Linus Torvalds in 2005 for the Linux kernel. Version Control Basics:</a:t>
            </a:r>
          </a:p>
          <a:p>
            <a:pPr lvl="1">
              <a:defRPr sz="1600"/>
            </a:pPr>
            <a:r>
              <a:t>Essential for tracking changes in code and enabling collaborative development.</a:t>
            </a:r>
          </a:p>
          <a:p>
            <a:pPr lvl="1">
              <a:defRPr sz="1600"/>
            </a:pPr>
            <a:r>
              <a:t>Provides a history of changes, allowing easy rollbacks.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Configuration Management with Version Control Systems (Git) | Page 18</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Configuration Management with Version Control Systems (Git)</a:t>
            </a:r>
          </a:p>
        </p:txBody>
      </p:sp>
      <p:sp>
        <p:nvSpPr>
          <p:cNvPr id="3" name="Content Placeholder 2"/>
          <p:cNvSpPr>
            <a:spLocks noGrp="1"/>
          </p:cNvSpPr>
          <p:nvPr>
            <p:ph idx="1"/>
          </p:nvPr>
        </p:nvSpPr>
        <p:spPr/>
        <p:txBody>
          <a:bodyPr/>
          <a:lstStyle/>
          <a:p/>
          <a:p>
            <a:pPr>
              <a:defRPr sz="1600"/>
            </a:pPr>
            <a:r>
              <a:t>Git and Platforms:</a:t>
            </a:r>
          </a:p>
          <a:p>
            <a:pPr lvl="1">
              <a:defRPr sz="1600"/>
            </a:pPr>
            <a:r>
              <a:t>GitHub, GitLab, and Bitbucket are popular platforms for managing Git repositories.</a:t>
            </a:r>
          </a:p>
          <a:p>
            <a:pPr lvl="1">
              <a:defRPr sz="1600"/>
            </a:pPr>
            <a:r>
              <a:t>They offer tools for code review, issue tracking, and project management.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Configuration Management with Version Control Systems (Git) | Page 19</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Role of a Software Engineer</a:t>
            </a:r>
          </a:p>
        </p:txBody>
      </p:sp>
      <p:sp>
        <p:nvSpPr>
          <p:cNvPr id="3" name="Content Placeholder 2"/>
          <p:cNvSpPr>
            <a:spLocks noGrp="1"/>
          </p:cNvSpPr>
          <p:nvPr>
            <p:ph idx="1"/>
          </p:nvPr>
        </p:nvSpPr>
        <p:spPr/>
        <p:txBody>
          <a:bodyPr/>
          <a:lstStyle/>
          <a:p/>
          <a:p>
            <a:pPr>
              <a:defRPr sz="1600"/>
            </a:pPr>
            <a:r>
              <a:t>Overview:</a:t>
            </a:r>
          </a:p>
          <a:p>
            <a:pPr lvl="1">
              <a:defRPr sz="1600"/>
            </a:pPr>
            <a:r>
              <a:t>Software engineers code, test, debug, and maintain software systems.</a:t>
            </a:r>
          </a:p>
          <a:p>
            <a:pPr lvl="1">
              <a:defRPr sz="1600"/>
            </a:pPr>
            <a:r>
              <a:t>They solve problems and build applications that meet user needs.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Role of a Software Engineer | Page 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Configuration Management with Version Control Systems (Git)</a:t>
            </a:r>
          </a:p>
        </p:txBody>
      </p:sp>
      <p:sp>
        <p:nvSpPr>
          <p:cNvPr id="3" name="Content Placeholder 2"/>
          <p:cNvSpPr>
            <a:spLocks noGrp="1"/>
          </p:cNvSpPr>
          <p:nvPr>
            <p:ph idx="1"/>
          </p:nvPr>
        </p:nvSpPr>
        <p:spPr/>
        <p:txBody>
          <a:bodyPr/>
          <a:lstStyle/>
          <a:p/>
          <a:p>
            <a:pPr>
              <a:defRPr sz="1600"/>
            </a:pPr>
            <a:r>
              <a:t>Why It Matters:</a:t>
            </a:r>
          </a:p>
          <a:p>
            <a:pPr lvl="1">
              <a:defRPr sz="1600"/>
            </a:pPr>
            <a:r>
              <a:t>Enhances code quality by enabling code review and collaboration.</a:t>
            </a:r>
          </a:p>
          <a:p>
            <a:pPr lvl="1">
              <a:defRPr sz="1600"/>
            </a:pPr>
            <a:r>
              <a:t>Helps manage release cycles, feature branches, and bug fixes.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Configuration Management with Version Control Systems (Git) | Page 20</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The Importance of Data Structures and Algorithms</a:t>
            </a:r>
          </a:p>
        </p:txBody>
      </p:sp>
      <p:sp>
        <p:nvSpPr>
          <p:cNvPr id="3" name="Text Placeholder 2"/>
          <p:cNvSpPr>
            <a:spLocks noGrp="1"/>
          </p:cNvSpPr>
          <p:nvPr>
            <p:ph type="body" idx="1"/>
          </p:nvPr>
        </p:nvSpPr>
        <p:spPr/>
        <p:txBody>
          <a:bodyPr/>
          <a:lstStyle/>
          <a:p>
            <a:pPr algn="ctr">
              <a:defRPr sz="1800"/>
            </a:pPr>
            <a:r>
              <a:t>Understanding the fundamentals of data structures and algorithms is crucial for writing efficient code.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The Importance of Data Structures and Algorithms | Page 21</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The Importance of Data Structures and Algorithms</a:t>
            </a:r>
          </a:p>
        </p:txBody>
      </p:sp>
      <p:sp>
        <p:nvSpPr>
          <p:cNvPr id="3" name="Content Placeholder 2"/>
          <p:cNvSpPr>
            <a:spLocks noGrp="1"/>
          </p:cNvSpPr>
          <p:nvPr>
            <p:ph idx="1"/>
          </p:nvPr>
        </p:nvSpPr>
        <p:spPr/>
        <p:txBody>
          <a:bodyPr/>
          <a:lstStyle/>
          <a:p/>
          <a:p>
            <a:pPr>
              <a:defRPr sz="1600"/>
            </a:pPr>
            <a:r>
              <a:t>What They Are:</a:t>
            </a:r>
          </a:p>
          <a:p>
            <a:pPr lvl="1">
              <a:defRPr sz="1600"/>
            </a:pPr>
            <a:r>
              <a:t>Data Structures: Organized ways to store and manage data (arrays, linked lists, trees).</a:t>
            </a:r>
          </a:p>
          <a:p>
            <a:pPr lvl="1">
              <a:defRPr sz="1600"/>
            </a:pPr>
            <a:r>
              <a:t>Algorithms: Step-by-step procedures for solving problems (sorting, searching).</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The Importance of Data Structures and Algorithms | Page 22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The Importance of Data Structures and Algorithms</a:t>
            </a:r>
          </a:p>
        </p:txBody>
      </p:sp>
      <p:sp>
        <p:nvSpPr>
          <p:cNvPr id="3" name="Content Placeholder 2"/>
          <p:cNvSpPr>
            <a:spLocks noGrp="1"/>
          </p:cNvSpPr>
          <p:nvPr>
            <p:ph idx="1"/>
          </p:nvPr>
        </p:nvSpPr>
        <p:spPr/>
        <p:txBody>
          <a:bodyPr/>
          <a:lstStyle/>
          <a:p/>
          <a:p>
            <a:pPr>
              <a:defRPr sz="1600"/>
            </a:pPr>
            <a:r>
              <a:t>Why They Matter:</a:t>
            </a:r>
          </a:p>
          <a:p>
            <a:pPr lvl="1">
              <a:defRPr sz="1600"/>
            </a:pPr>
            <a:r>
              <a:t>Enable the writing of efficient, optimized code that can scale with larger data sets and more users.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The Importance of Data Structures and Algorithms | Page 23</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The Importance of Data Structures and Algorithms</a:t>
            </a:r>
          </a:p>
        </p:txBody>
      </p:sp>
      <p:sp>
        <p:nvSpPr>
          <p:cNvPr id="3" name="Content Placeholder 2"/>
          <p:cNvSpPr>
            <a:spLocks noGrp="1"/>
          </p:cNvSpPr>
          <p:nvPr>
            <p:ph idx="1"/>
          </p:nvPr>
        </p:nvSpPr>
        <p:spPr/>
        <p:txBody>
          <a:bodyPr/>
          <a:lstStyle/>
          <a:p/>
          <a:p>
            <a:pPr>
              <a:defRPr sz="1600"/>
            </a:pPr>
            <a:r>
              <a:t>Real-World Applications:</a:t>
            </a:r>
          </a:p>
          <a:p>
            <a:pPr lvl="1">
              <a:defRPr sz="1600"/>
            </a:pPr>
            <a:r>
              <a:t>Used in databases, search engines, network communications, and more.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The Importance of Data Structures and Algorithms | Page 24</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Software Architecture and System Design</a:t>
            </a:r>
          </a:p>
        </p:txBody>
      </p:sp>
      <p:sp>
        <p:nvSpPr>
          <p:cNvPr id="3" name="Text Placeholder 2"/>
          <p:cNvSpPr>
            <a:spLocks noGrp="1"/>
          </p:cNvSpPr>
          <p:nvPr>
            <p:ph type="body" idx="1"/>
          </p:nvPr>
        </p:nvSpPr>
        <p:spPr/>
        <p:txBody>
          <a:bodyPr/>
          <a:lstStyle/>
          <a:p>
            <a:pPr algn="ctr">
              <a:defRPr sz="1800"/>
            </a:pPr>
            <a:r>
              <a:t>Learn about the high-level structure of software systems and their impact on scalability, maintainability, and reliability.</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Software Architecture and System Design | Page 25</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Architecture and System Design</a:t>
            </a:r>
          </a:p>
        </p:txBody>
      </p:sp>
      <p:sp>
        <p:nvSpPr>
          <p:cNvPr id="3" name="Content Placeholder 2"/>
          <p:cNvSpPr>
            <a:spLocks noGrp="1"/>
          </p:cNvSpPr>
          <p:nvPr>
            <p:ph idx="1"/>
          </p:nvPr>
        </p:nvSpPr>
        <p:spPr/>
        <p:txBody>
          <a:bodyPr/>
          <a:lstStyle/>
          <a:p/>
          <a:p>
            <a:pPr>
              <a:defRPr sz="1600"/>
            </a:pPr>
            <a:r>
              <a:t>Defining Software Architecture:</a:t>
            </a:r>
          </a:p>
          <a:p>
            <a:pPr lvl="1">
              <a:defRPr sz="1600"/>
            </a:pPr>
            <a:r>
              <a:t>The blueprint for a software system, outlining its components and how they interact.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Architecture and System Design | Page 26</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Architecture and System Design</a:t>
            </a:r>
          </a:p>
        </p:txBody>
      </p:sp>
      <p:sp>
        <p:nvSpPr>
          <p:cNvPr id="3" name="Content Placeholder 2"/>
          <p:cNvSpPr>
            <a:spLocks noGrp="1"/>
          </p:cNvSpPr>
          <p:nvPr>
            <p:ph idx="1"/>
          </p:nvPr>
        </p:nvSpPr>
        <p:spPr/>
        <p:txBody>
          <a:bodyPr/>
          <a:lstStyle/>
          <a:p/>
          <a:p>
            <a:pPr>
              <a:defRPr sz="1600"/>
            </a:pPr>
            <a:r>
              <a:t>System Design Concepts:</a:t>
            </a:r>
          </a:p>
          <a:p>
            <a:pPr lvl="1">
              <a:defRPr sz="1600"/>
            </a:pPr>
            <a:r>
              <a:t>Microservices: A collection of small, independent services.</a:t>
            </a:r>
          </a:p>
          <a:p>
            <a:pPr lvl="1">
              <a:defRPr sz="1600"/>
            </a:pPr>
            <a:r>
              <a:t>Monolithic: A single, unified codebase.</a:t>
            </a:r>
          </a:p>
          <a:p>
            <a:pPr lvl="1">
              <a:defRPr sz="1600"/>
            </a:pPr>
            <a:r>
              <a:t>Client-Server Model: Separates the front-end (client) from the back-end (server).</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Architecture and System Design | Page 27</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Architecture and System Design</a:t>
            </a:r>
          </a:p>
        </p:txBody>
      </p:sp>
      <p:sp>
        <p:nvSpPr>
          <p:cNvPr id="3" name="Content Placeholder 2"/>
          <p:cNvSpPr>
            <a:spLocks noGrp="1"/>
          </p:cNvSpPr>
          <p:nvPr>
            <p:ph idx="1"/>
          </p:nvPr>
        </p:nvSpPr>
        <p:spPr/>
        <p:txBody>
          <a:bodyPr/>
          <a:lstStyle/>
          <a:p/>
          <a:p>
            <a:pPr>
              <a:defRPr sz="1600"/>
            </a:pPr>
            <a:r>
              <a:t>Why It’s Important:</a:t>
            </a:r>
          </a:p>
          <a:p>
            <a:pPr lvl="1">
              <a:defRPr sz="1600"/>
            </a:pPr>
            <a:r>
              <a:t>Affects software scalability, maintainability, and reliability.</a:t>
            </a:r>
          </a:p>
          <a:p>
            <a:pPr lvl="1">
              <a:defRPr sz="1600"/>
            </a:pPr>
            <a:r>
              <a:t>Good architecture allows for easier updates, debugging, and long-term growth.</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Architecture and System Design | Page 28</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SQL vs NoSQL Databases</a:t>
            </a:r>
          </a:p>
        </p:txBody>
      </p:sp>
      <p:sp>
        <p:nvSpPr>
          <p:cNvPr id="3" name="Text Placeholder 2"/>
          <p:cNvSpPr>
            <a:spLocks noGrp="1"/>
          </p:cNvSpPr>
          <p:nvPr>
            <p:ph type="body" idx="1"/>
          </p:nvPr>
        </p:nvSpPr>
        <p:spPr/>
        <p:txBody>
          <a:bodyPr/>
          <a:lstStyle/>
          <a:p>
            <a:pPr algn="ctr">
              <a:defRPr sz="1800"/>
            </a:pPr>
            <a:r>
              <a:t>Exploring the differences between SQL and NoSQL databases and when to use each.</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SQL vs NoSQL Databases | Page 29</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Role of a Software Engineer</a:t>
            </a:r>
          </a:p>
        </p:txBody>
      </p:sp>
      <p:sp>
        <p:nvSpPr>
          <p:cNvPr id="3" name="Content Placeholder 2"/>
          <p:cNvSpPr>
            <a:spLocks noGrp="1"/>
          </p:cNvSpPr>
          <p:nvPr>
            <p:ph idx="1"/>
          </p:nvPr>
        </p:nvSpPr>
        <p:spPr/>
        <p:txBody>
          <a:bodyPr/>
          <a:lstStyle/>
          <a:p/>
          <a:p>
            <a:pPr>
              <a:defRPr sz="1600"/>
            </a:pPr>
            <a:r>
              <a:t>Types of Engineers:</a:t>
            </a:r>
          </a:p>
          <a:p>
            <a:pPr lvl="1">
              <a:defRPr sz="1600"/>
            </a:pPr>
            <a:r>
              <a:t>Front-end: Focuses on the user interface.</a:t>
            </a:r>
          </a:p>
          <a:p>
            <a:pPr lvl="1">
              <a:defRPr sz="1600"/>
            </a:pPr>
            <a:r>
              <a:t>Back-end: Manages server-side logic, databases, and APIs.</a:t>
            </a:r>
          </a:p>
          <a:p>
            <a:pPr lvl="1">
              <a:defRPr sz="1600"/>
            </a:pPr>
            <a:r>
              <a:t>Full-Stack: Combines both front-end and back-end skills.</a:t>
            </a:r>
          </a:p>
          <a:p>
            <a:pPr lvl="1">
              <a:defRPr sz="1600"/>
            </a:pPr>
            <a:r>
              <a:t>DevOps: Ensures smooth deployment and operation of software systems.</a:t>
            </a:r>
          </a:p>
          <a:p>
            <a:pPr lvl="1">
              <a:defRPr sz="1600"/>
            </a:pPr>
            <a:r>
              <a:t>Quality Assurance: Tests software to ensure quality.</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Role of a Software Engineer | Page 3</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30</a:t>
            </a:r>
          </a:p>
        </p:txBody>
      </p:sp>
      <p:pic>
        <p:nvPicPr>
          <p:cNvPr id="3" name="Picture 2" descr="img09.JPEG"/>
          <p:cNvPicPr>
            <a:picLocks noChangeAspect="1"/>
          </p:cNvPicPr>
          <p:nvPr/>
        </p:nvPicPr>
        <p:blipFill>
          <a:blip r:embed="rId2"/>
          <a:stretch>
            <a:fillRect/>
          </a:stretch>
        </p:blipFill>
        <p:spPr>
          <a:xfrm>
            <a:off x="1371600" y="914400"/>
            <a:ext cx="6400800" cy="5641238"/>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SQL vs NoSQL Databases</a:t>
            </a:r>
          </a:p>
        </p:txBody>
      </p:sp>
      <p:sp>
        <p:nvSpPr>
          <p:cNvPr id="3" name="Content Placeholder 2"/>
          <p:cNvSpPr>
            <a:spLocks noGrp="1"/>
          </p:cNvSpPr>
          <p:nvPr>
            <p:ph idx="1"/>
          </p:nvPr>
        </p:nvSpPr>
        <p:spPr/>
        <p:txBody>
          <a:bodyPr/>
          <a:lstStyle/>
          <a:p/>
          <a:p>
            <a:pPr>
              <a:defRPr sz="1600"/>
            </a:pPr>
            <a:r>
              <a:t>SQL:</a:t>
            </a:r>
          </a:p>
          <a:p>
            <a:pPr lvl="1">
              <a:defRPr sz="1600"/>
            </a:pPr>
            <a:r>
              <a:t>Structured, schema-based databases (e.g., MySQL, PostgreSQL).</a:t>
            </a:r>
          </a:p>
          <a:p>
            <a:pPr lvl="1">
              <a:defRPr sz="1600"/>
            </a:pPr>
            <a:r>
              <a:t>Best suited for applications requiring complex queries and transactions.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SQL vs NoSQL Databases | Page 31</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SQL vs NoSQL Databases</a:t>
            </a:r>
          </a:p>
        </p:txBody>
      </p:sp>
      <p:sp>
        <p:nvSpPr>
          <p:cNvPr id="3" name="Content Placeholder 2"/>
          <p:cNvSpPr>
            <a:spLocks noGrp="1"/>
          </p:cNvSpPr>
          <p:nvPr>
            <p:ph idx="1"/>
          </p:nvPr>
        </p:nvSpPr>
        <p:spPr/>
        <p:txBody>
          <a:bodyPr/>
          <a:lstStyle/>
          <a:p/>
          <a:p>
            <a:pPr>
              <a:defRPr sz="1600"/>
            </a:pPr>
            <a:r>
              <a:t>NoSQL:</a:t>
            </a:r>
          </a:p>
          <a:p>
            <a:pPr lvl="1">
              <a:defRPr sz="1600"/>
            </a:pPr>
            <a:r>
              <a:t>Flexible, schema-less databases (e.g., MongoDB, Cassandra).</a:t>
            </a:r>
          </a:p>
          <a:p>
            <a:pPr lvl="1">
              <a:defRPr sz="1600"/>
            </a:pPr>
            <a:r>
              <a:t>Ideal for large-scale data storage, real-time analytics, and unstructured data.</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SQL vs NoSQL Databases | Page 32</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SQL vs NoSQL Databases</a:t>
            </a:r>
          </a:p>
        </p:txBody>
      </p:sp>
      <p:sp>
        <p:nvSpPr>
          <p:cNvPr id="3" name="Content Placeholder 2"/>
          <p:cNvSpPr>
            <a:spLocks noGrp="1"/>
          </p:cNvSpPr>
          <p:nvPr>
            <p:ph idx="1"/>
          </p:nvPr>
        </p:nvSpPr>
        <p:spPr/>
        <p:txBody>
          <a:bodyPr/>
          <a:lstStyle/>
          <a:p/>
          <a:p>
            <a:pPr>
              <a:defRPr sz="1600"/>
            </a:pPr>
            <a:r>
              <a:t>When to Use Each:</a:t>
            </a:r>
          </a:p>
          <a:p>
            <a:pPr lvl="1">
              <a:defRPr sz="1600"/>
            </a:pPr>
            <a:r>
              <a:t>Use SQL for transactional systems where data integrity is crucial.</a:t>
            </a:r>
          </a:p>
          <a:p>
            <a:pPr lvl="1">
              <a:defRPr sz="1600"/>
            </a:pPr>
            <a:r>
              <a:t>Use NoSQL for applications that require flexible schemas or horizontal scaling.</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SQL vs NoSQL Databases | Page 33</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APIs (Application Programming Interfaces)</a:t>
            </a:r>
          </a:p>
        </p:txBody>
      </p:sp>
      <p:sp>
        <p:nvSpPr>
          <p:cNvPr id="3" name="Text Placeholder 2"/>
          <p:cNvSpPr>
            <a:spLocks noGrp="1"/>
          </p:cNvSpPr>
          <p:nvPr>
            <p:ph type="body" idx="1"/>
          </p:nvPr>
        </p:nvSpPr>
        <p:spPr/>
        <p:txBody>
          <a:bodyPr/>
          <a:lstStyle/>
          <a:p>
            <a:pPr algn="ctr">
              <a:defRPr sz="1800"/>
            </a:pPr>
            <a:r>
              <a:t>Learn how APIs enable communication between different software applications.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APIs (Application Programming Interfaces) | Page 34</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APIs (Application Programming Interfaces)</a:t>
            </a:r>
          </a:p>
        </p:txBody>
      </p:sp>
      <p:sp>
        <p:nvSpPr>
          <p:cNvPr id="3" name="Content Placeholder 2"/>
          <p:cNvSpPr>
            <a:spLocks noGrp="1"/>
          </p:cNvSpPr>
          <p:nvPr>
            <p:ph idx="1"/>
          </p:nvPr>
        </p:nvSpPr>
        <p:spPr/>
        <p:txBody>
          <a:bodyPr/>
          <a:lstStyle/>
          <a:p/>
          <a:p>
            <a:pPr>
              <a:defRPr sz="1600"/>
            </a:pPr>
            <a:r>
              <a:t>What is an API?</a:t>
            </a:r>
          </a:p>
          <a:p>
            <a:pPr lvl="1">
              <a:defRPr sz="1600"/>
            </a:pPr>
            <a:r>
              <a:t>A set of protocols that allow different software applications to communicate and share data.</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APIs (Application Programming Interfaces) | Page 35</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APIs (Application Programming Interfaces)</a:t>
            </a:r>
          </a:p>
        </p:txBody>
      </p:sp>
      <p:sp>
        <p:nvSpPr>
          <p:cNvPr id="3" name="Content Placeholder 2"/>
          <p:cNvSpPr>
            <a:spLocks noGrp="1"/>
          </p:cNvSpPr>
          <p:nvPr>
            <p:ph idx="1"/>
          </p:nvPr>
        </p:nvSpPr>
        <p:spPr/>
        <p:txBody>
          <a:bodyPr/>
          <a:lstStyle/>
          <a:p/>
          <a:p>
            <a:pPr>
              <a:defRPr sz="1600"/>
            </a:pPr>
            <a:r>
              <a:t>Importance:</a:t>
            </a:r>
          </a:p>
          <a:p>
            <a:pPr lvl="1">
              <a:defRPr sz="1600"/>
            </a:pPr>
            <a:r>
              <a:t>Enables integration of services like social media logins, payment processing, and data exchange.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APIs (Application Programming Interfaces) | Page 36</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APIs (Application Programming Interfaces)</a:t>
            </a:r>
          </a:p>
        </p:txBody>
      </p:sp>
      <p:sp>
        <p:nvSpPr>
          <p:cNvPr id="3" name="Content Placeholder 2"/>
          <p:cNvSpPr>
            <a:spLocks noGrp="1"/>
          </p:cNvSpPr>
          <p:nvPr>
            <p:ph idx="1"/>
          </p:nvPr>
        </p:nvSpPr>
        <p:spPr/>
        <p:txBody>
          <a:bodyPr/>
          <a:lstStyle/>
          <a:p/>
          <a:p>
            <a:pPr>
              <a:defRPr sz="1600"/>
            </a:pPr>
            <a:r>
              <a:t>Examples:</a:t>
            </a:r>
          </a:p>
          <a:p>
            <a:pPr lvl="1">
              <a:defRPr sz="1600"/>
            </a:pPr>
            <a:r>
              <a:t>REST: Representational State Transfer, widely used for web APIs.</a:t>
            </a:r>
          </a:p>
          <a:p>
            <a:pPr lvl="1">
              <a:defRPr sz="1600"/>
            </a:pPr>
            <a:r>
              <a:t>GraphQL: A query language for APIs, allows clients to request specific data.</a:t>
            </a:r>
          </a:p>
          <a:p>
            <a:pPr lvl="1">
              <a:defRPr sz="1600"/>
            </a:pPr>
            <a:r>
              <a:t>Importance of Documentation: Clear API documentation is crucial for successful integration.</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APIs (Application Programming Interfaces) | Page 37</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Frameworks</a:t>
            </a:r>
          </a:p>
        </p:txBody>
      </p:sp>
      <p:sp>
        <p:nvSpPr>
          <p:cNvPr id="3" name="Text Placeholder 2"/>
          <p:cNvSpPr>
            <a:spLocks noGrp="1"/>
          </p:cNvSpPr>
          <p:nvPr>
            <p:ph type="body" idx="1"/>
          </p:nvPr>
        </p:nvSpPr>
        <p:spPr/>
        <p:txBody>
          <a:bodyPr/>
          <a:lstStyle/>
          <a:p>
            <a:pPr algn="ctr">
              <a:defRPr sz="1800"/>
            </a:pPr>
            <a:r>
              <a:t>Frameworks provide a foundation of pre-written code to streamline the software development process.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Frameworks | Page 38</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39</a:t>
            </a:r>
          </a:p>
        </p:txBody>
      </p:sp>
      <p:pic>
        <p:nvPicPr>
          <p:cNvPr id="3" name="Picture 2" descr="img13.JPEG"/>
          <p:cNvPicPr>
            <a:picLocks noChangeAspect="1"/>
          </p:cNvPicPr>
          <p:nvPr/>
        </p:nvPicPr>
        <p:blipFill>
          <a:blip r:embed="rId2"/>
          <a:stretch>
            <a:fillRect/>
          </a:stretch>
        </p:blipFill>
        <p:spPr>
          <a:xfrm>
            <a:off x="1371600" y="914400"/>
            <a:ext cx="6400800" cy="544637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Role of a Software Engineer</a:t>
            </a:r>
          </a:p>
        </p:txBody>
      </p:sp>
      <p:sp>
        <p:nvSpPr>
          <p:cNvPr id="3" name="Content Placeholder 2"/>
          <p:cNvSpPr>
            <a:spLocks noGrp="1"/>
          </p:cNvSpPr>
          <p:nvPr>
            <p:ph idx="1"/>
          </p:nvPr>
        </p:nvSpPr>
        <p:spPr/>
        <p:txBody>
          <a:bodyPr/>
          <a:lstStyle/>
          <a:p/>
          <a:p>
            <a:pPr>
              <a:defRPr sz="1600"/>
            </a:pPr>
            <a:r>
              <a:t>Collaboration:</a:t>
            </a:r>
          </a:p>
          <a:p>
            <a:pPr lvl="1">
              <a:defRPr sz="1600"/>
            </a:pPr>
            <a:r>
              <a:t>Engineers work closely with project managers, designers, and business analysts to deliver high-quality software solutions.</a:t>
            </a:r>
          </a:p>
          <a:p>
            <a:pPr lvl="1">
              <a:defRPr sz="1600"/>
            </a:pPr>
            <a:r>
              <a:t>They participate in planning, design discussions, and sprint reviews.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Role of a Software Engineer | Page 4</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Frameworks</a:t>
            </a:r>
          </a:p>
        </p:txBody>
      </p:sp>
      <p:sp>
        <p:nvSpPr>
          <p:cNvPr id="3" name="Content Placeholder 2"/>
          <p:cNvSpPr>
            <a:spLocks noGrp="1"/>
          </p:cNvSpPr>
          <p:nvPr>
            <p:ph idx="1"/>
          </p:nvPr>
        </p:nvSpPr>
        <p:spPr/>
        <p:txBody>
          <a:bodyPr/>
          <a:lstStyle/>
          <a:p/>
          <a:p>
            <a:pPr>
              <a:defRPr sz="1600"/>
            </a:pPr>
            <a:r>
              <a:t>Definition:</a:t>
            </a:r>
          </a:p>
          <a:p>
            <a:pPr lvl="1">
              <a:defRPr sz="1600"/>
            </a:pPr>
            <a:r>
              <a:t>A collection of pre-written code libraries that provide structure and common functionality to streamline development.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Frameworks | Page 40</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Frameworks</a:t>
            </a:r>
          </a:p>
        </p:txBody>
      </p:sp>
      <p:sp>
        <p:nvSpPr>
          <p:cNvPr id="3" name="Content Placeholder 2"/>
          <p:cNvSpPr>
            <a:spLocks noGrp="1"/>
          </p:cNvSpPr>
          <p:nvPr>
            <p:ph idx="1"/>
          </p:nvPr>
        </p:nvSpPr>
        <p:spPr/>
        <p:txBody>
          <a:bodyPr/>
          <a:lstStyle/>
          <a:p/>
          <a:p>
            <a:pPr>
              <a:defRPr sz="1600"/>
            </a:pPr>
            <a:r>
              <a:t>Examples:</a:t>
            </a:r>
          </a:p>
          <a:p>
            <a:pPr lvl="1">
              <a:defRPr sz="1600"/>
            </a:pPr>
            <a:r>
              <a:t>Front-end: React, Angular, Vue.js.</a:t>
            </a:r>
          </a:p>
          <a:p>
            <a:pPr lvl="1">
              <a:defRPr sz="1600"/>
            </a:pPr>
            <a:r>
              <a:t>Back-end: Django (Python), Spring (Java), Express (Node.js).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Frameworks | Page 41</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Frameworks</a:t>
            </a:r>
          </a:p>
        </p:txBody>
      </p:sp>
      <p:sp>
        <p:nvSpPr>
          <p:cNvPr id="3" name="Content Placeholder 2"/>
          <p:cNvSpPr>
            <a:spLocks noGrp="1"/>
          </p:cNvSpPr>
          <p:nvPr>
            <p:ph idx="1"/>
          </p:nvPr>
        </p:nvSpPr>
        <p:spPr/>
        <p:txBody>
          <a:bodyPr/>
          <a:lstStyle/>
          <a:p/>
          <a:p>
            <a:pPr>
              <a:defRPr sz="1600"/>
            </a:pPr>
            <a:r>
              <a:t>Why Use Frameworks:</a:t>
            </a:r>
          </a:p>
          <a:p>
            <a:pPr lvl="1">
              <a:defRPr sz="1600"/>
            </a:pPr>
            <a:r>
              <a:t>Improve efficiency by providing reusable components and enforcing best practices.</a:t>
            </a:r>
          </a:p>
          <a:p>
            <a:pPr lvl="1">
              <a:defRPr sz="1600"/>
            </a:pPr>
            <a:r>
              <a:t>Reduce boilerplate code, allowing developers to focus on unique features.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Frameworks | Page 42</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Electronic Data Interchange (EDI)</a:t>
            </a:r>
          </a:p>
        </p:txBody>
      </p:sp>
      <p:sp>
        <p:nvSpPr>
          <p:cNvPr id="3" name="Text Placeholder 2"/>
          <p:cNvSpPr>
            <a:spLocks noGrp="1"/>
          </p:cNvSpPr>
          <p:nvPr>
            <p:ph type="body" idx="1"/>
          </p:nvPr>
        </p:nvSpPr>
        <p:spPr/>
        <p:txBody>
          <a:bodyPr/>
          <a:lstStyle/>
          <a:p>
            <a:pPr algn="ctr">
              <a:defRPr sz="1800"/>
            </a:pPr>
            <a:r>
              <a:t>Understand the role of EDI in software development for exchanging business information electronically.</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Electronic Data Interchange (EDI) | Page 43</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44</a:t>
            </a:r>
          </a:p>
        </p:txBody>
      </p:sp>
      <p:pic>
        <p:nvPicPr>
          <p:cNvPr id="3" name="Picture 2" descr="img15.JPEG"/>
          <p:cNvPicPr>
            <a:picLocks noChangeAspect="1"/>
          </p:cNvPicPr>
          <p:nvPr/>
        </p:nvPicPr>
        <p:blipFill>
          <a:blip r:embed="rId2"/>
          <a:stretch>
            <a:fillRect/>
          </a:stretch>
        </p:blipFill>
        <p:spPr>
          <a:xfrm>
            <a:off x="1371600" y="914400"/>
            <a:ext cx="6400800" cy="4764569"/>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Electronic Data Interchange (EDI)</a:t>
            </a:r>
          </a:p>
        </p:txBody>
      </p:sp>
      <p:sp>
        <p:nvSpPr>
          <p:cNvPr id="3" name="Content Placeholder 2"/>
          <p:cNvSpPr>
            <a:spLocks noGrp="1"/>
          </p:cNvSpPr>
          <p:nvPr>
            <p:ph idx="1"/>
          </p:nvPr>
        </p:nvSpPr>
        <p:spPr/>
        <p:txBody>
          <a:bodyPr/>
          <a:lstStyle/>
          <a:p/>
          <a:p>
            <a:pPr>
              <a:defRPr sz="1600"/>
            </a:pPr>
            <a:r>
              <a:t>What is EDI?</a:t>
            </a:r>
          </a:p>
          <a:p>
            <a:pPr lvl="1">
              <a:defRPr sz="1600"/>
            </a:pPr>
            <a:r>
              <a:t>A standardized method for exchanging business information electronically between organizations.</a:t>
            </a:r>
          </a:p>
          <a:p>
            <a:pPr lvl="1">
              <a:defRPr sz="1600"/>
            </a:pPr>
            <a:r>
              <a:t>EDI ease the exchange of various type of documents such as purchase orders, invoices, ect...</a:t>
            </a:r>
          </a:p>
          <a:p>
            <a:pPr>
              <a:defRPr sz="1600"/>
            </a:pPr>
            <a:r>
              <a:t>links: https://www.edibasics.com/what-is-edi/</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Electronic Data Interchange (EDI) | Page 45</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Electronic Data Interchange (EDI)</a:t>
            </a:r>
          </a:p>
        </p:txBody>
      </p:sp>
      <p:sp>
        <p:nvSpPr>
          <p:cNvPr id="3" name="Content Placeholder 2"/>
          <p:cNvSpPr>
            <a:spLocks noGrp="1"/>
          </p:cNvSpPr>
          <p:nvPr>
            <p:ph idx="1"/>
          </p:nvPr>
        </p:nvSpPr>
        <p:spPr/>
        <p:txBody>
          <a:bodyPr/>
          <a:lstStyle/>
          <a:p/>
          <a:p>
            <a:pPr>
              <a:defRPr sz="1600"/>
            </a:pPr>
            <a:r>
              <a:t>Role in Software Development:</a:t>
            </a:r>
          </a:p>
          <a:p>
            <a:pPr lvl="1">
              <a:defRPr sz="1600"/>
            </a:pPr>
            <a:r>
              <a:t>Implementing EDI standards for data exchange ensures compatibility and efficiency in business communications.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Electronic Data Interchange (EDI) | Page 46</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Electronic Data Interchange (EDI)</a:t>
            </a:r>
          </a:p>
        </p:txBody>
      </p:sp>
      <p:sp>
        <p:nvSpPr>
          <p:cNvPr id="3" name="Content Placeholder 2"/>
          <p:cNvSpPr>
            <a:spLocks noGrp="1"/>
          </p:cNvSpPr>
          <p:nvPr>
            <p:ph idx="1"/>
          </p:nvPr>
        </p:nvSpPr>
        <p:spPr/>
        <p:txBody>
          <a:bodyPr/>
          <a:lstStyle/>
          <a:p/>
          <a:p>
            <a:pPr>
              <a:defRPr sz="1600"/>
            </a:pPr>
            <a:r>
              <a:t>Common Formats:</a:t>
            </a:r>
          </a:p>
          <a:p>
            <a:pPr lvl="1">
              <a:defRPr sz="1600"/>
            </a:pPr>
            <a:r>
              <a:t>XML, JSON, and EDIFACT are some of the formats used in EDI implementations.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Electronic Data Interchange (EDI) | Page 47</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Project Management in Software Development</a:t>
            </a:r>
          </a:p>
        </p:txBody>
      </p:sp>
      <p:sp>
        <p:nvSpPr>
          <p:cNvPr id="3" name="Text Placeholder 2"/>
          <p:cNvSpPr>
            <a:spLocks noGrp="1"/>
          </p:cNvSpPr>
          <p:nvPr>
            <p:ph type="body" idx="1"/>
          </p:nvPr>
        </p:nvSpPr>
        <p:spPr/>
        <p:txBody>
          <a:bodyPr/>
          <a:lstStyle/>
          <a:p>
            <a:pPr algn="ctr">
              <a:defRPr sz="1800"/>
            </a:pPr>
            <a:r>
              <a:t>Project management practices help coordinate software development tasks, timelines, and resources effectively.</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Project Management in Software Development | Page 48</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Stand-Ups and Agile:</a:t>
            </a:r>
          </a:p>
          <a:p>
            <a:pPr lvl="1">
              <a:defRPr sz="1600"/>
            </a:pPr>
            <a:r>
              <a:t>Typically a 15-minute meeting where each team member discusses what they accomplished the previous day, their plan for the current day, and any blockers they are facing. This fosters transparency and allows the team to quickly address issues and adjust their plans if necessary.</a:t>
            </a:r>
          </a:p>
          <a:p>
            <a:pPr lvl="1">
              <a:defRPr sz="1600"/>
            </a:pPr>
            <a:r>
              <a:t>Encourages a sense of accountability among team members as everyone shares their daily progress.</a:t>
            </a:r>
          </a:p>
          <a:p>
            <a:pPr lvl="1">
              <a:defRPr sz="1600"/>
            </a:pPr>
            <a:r>
              <a:t>Helps maintain momentum by ensuring that any impediments are swiftly identified and resolved.</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49</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5</a:t>
            </a:r>
          </a:p>
        </p:txBody>
      </p:sp>
      <p:pic>
        <p:nvPicPr>
          <p:cNvPr id="3" name="Picture 2" descr="img00.JPEG"/>
          <p:cNvPicPr>
            <a:picLocks noChangeAspect="1"/>
          </p:cNvPicPr>
          <p:nvPr/>
        </p:nvPicPr>
        <p:blipFill>
          <a:blip r:embed="rId2"/>
          <a:stretch>
            <a:fillRect/>
          </a:stretch>
        </p:blipFill>
        <p:spPr>
          <a:xfrm>
            <a:off x="1371600" y="914400"/>
            <a:ext cx="6400800" cy="1298870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Agile Methodology:</a:t>
            </a:r>
          </a:p>
          <a:p>
            <a:pPr lvl="1">
              <a:defRPr sz="1600"/>
            </a:pPr>
            <a:r>
              <a:t>A framework for managing software development projects that emphasizes iterative work cycles, known as sprints, usually lasting 1-4 weeks. After each sprint, a review or retrospective meeting is held to assess what went well and what could be improved.</a:t>
            </a:r>
          </a:p>
          <a:p>
            <a:pPr lvl="1">
              <a:defRPr sz="1600"/>
            </a:pPr>
            <a:r>
              <a:t>Focuses on delivering small, workable increments of the product early and frequently, which allows for constant feedback and course correction.</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50</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Agile Methodology:</a:t>
            </a:r>
          </a:p>
          <a:p>
            <a:pPr lvl="1">
              <a:defRPr sz="1600"/>
            </a:pPr>
            <a:r>
              <a:t>Agile frameworks like Scrum and Kanban help break down complex projects into manageable pieces, promote flexibility, and enable teams to quickly adapt to changing requirements or market conditions.</a:t>
            </a:r>
          </a:p>
          <a:p>
            <a:pPr lvl="1">
              <a:defRPr sz="1600"/>
            </a:pPr>
            <a:r>
              <a:t>Agile practices include continuous integration, test-driven development (TDD), and pair programming, which enhance the quality of the software and the efficiency of the development process.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51</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Links:</a:t>
            </a:r>
          </a:p>
          <a:p>
            <a:pPr lvl="1">
              <a:defRPr sz="1600"/>
            </a:pPr>
            <a:r>
              <a:t>https://scrumguides.org/scrum-guide.html#daily-scrum</a:t>
            </a:r>
          </a:p>
          <a:p>
            <a:pPr lvl="1">
              <a:defRPr sz="1600"/>
            </a:pPr>
            <a:r>
              <a:t>https://www.atlassian.com/agile/scrum/standups</a:t>
            </a:r>
          </a:p>
          <a:p>
            <a:pPr lvl="1">
              <a:defRPr sz="1600"/>
            </a:pPr>
            <a:r>
              <a:t>https://www.agilealliance.org/agile101/</a:t>
            </a:r>
          </a:p>
          <a:p>
            <a:pPr lvl="1">
              <a:defRPr sz="1600"/>
            </a:pPr>
            <a:r>
              <a:t>https://www.scrum.org/resources/scrum-guide</a:t>
            </a:r>
          </a:p>
          <a:p>
            <a:pPr lvl="1">
              <a:defRPr sz="1600"/>
            </a:pPr>
            <a:r>
              <a:t>https://www.atlassian.com/agile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52</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Tools, Jira:</a:t>
            </a:r>
          </a:p>
          <a:p>
            <a:pPr lvl="1">
              <a:defRPr sz="1600"/>
            </a:pPr>
            <a:r>
              <a:t>An issue and project tracking tool widely used for managing Agile projects. It allows teams to create user stories, plan sprints, and monitor progress through customizable dashboards and reports.</a:t>
            </a:r>
          </a:p>
          <a:p>
            <a:pPr lvl="1">
              <a:defRPr sz="1600"/>
            </a:pPr>
            <a:r>
              <a:t>Supports the Agile framework by enabling backlog prioritization, sprint planning, and real-time collaboration among team members.</a:t>
            </a:r>
          </a:p>
          <a:p>
            <a:pPr lvl="1">
              <a:defRPr sz="1600"/>
            </a:pPr>
            <a:r>
              <a:t>Integrates with various other development tools (e.g., Bitbucket, GitHub, Confluence) for a seamless workflow.</a:t>
            </a:r>
          </a:p>
          <a:p>
            <a:pPr lvl="1">
              <a:defRPr sz="1600"/>
            </a:pPr>
            <a:r>
              <a:t>Provides features for managing bugs, tracking tasks, and visualizing project health with tools like Kanban boards and burndown charts.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53</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Tools: Trello</a:t>
            </a:r>
          </a:p>
          <a:p>
            <a:pPr lvl="1">
              <a:defRPr sz="1600"/>
            </a:pPr>
            <a:r>
              <a:t>A visual project management tool that uses boards, lists, and cards to organize tasks and workflows. Its drag-and-drop interface makes it easy to track the progress of tasks through different stages.</a:t>
            </a:r>
          </a:p>
          <a:p>
            <a:pPr lvl="1">
              <a:defRPr sz="1600"/>
            </a:pPr>
            <a:r>
              <a:t>Supports collaboration by allowing team members to comment, attach files, set deadlines, and add checklists to cards, keeping everyone aligned on the project status.</a:t>
            </a:r>
          </a:p>
          <a:p>
            <a:pPr lvl="1">
              <a:defRPr sz="1600"/>
            </a:pPr>
            <a:r>
              <a:t>Useful for smaller teams or projects where a lightweight, flexible approach to task management is preferred.</a:t>
            </a:r>
          </a:p>
          <a:p>
            <a:pPr lvl="1">
              <a:defRPr sz="1600"/>
            </a:pPr>
            <a:r>
              <a:t>Can be integrated with other tools like Slack, Google Drive, and GitHub to streamline the development process.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54</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Importance of Best Practices, Timely Delivery:</a:t>
            </a:r>
          </a:p>
          <a:p>
            <a:pPr lvl="1">
              <a:defRPr sz="1600"/>
            </a:pPr>
            <a:r>
              <a:t>Adopting best practices, such as setting realistic milestones and using tools like Gantt charts for timeline visualization, helps teams stay on schedule and meet project deadlines.</a:t>
            </a:r>
          </a:p>
          <a:p>
            <a:pPr lvl="1">
              <a:defRPr sz="1600"/>
            </a:pPr>
            <a:r>
              <a:t>Agile practices like regular sprint reviews and retrospectives ensure that potential delays are identified early, and necessary adjustments are made promptly.</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55</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Links:</a:t>
            </a:r>
          </a:p>
          <a:p>
            <a:pPr lvl="1">
              <a:defRPr sz="1600"/>
            </a:pPr>
            <a:r>
              <a:t>https://www.atlassian.com/software/jira/guides</a:t>
            </a:r>
          </a:p>
          <a:p>
            <a:pPr lvl="1">
              <a:defRPr sz="1600"/>
            </a:pPr>
            <a:r>
              <a:t>https://www.guru99.com/jira-tutorial-a-complete-guide-for-beginners.html</a:t>
            </a:r>
          </a:p>
          <a:p>
            <a:pPr lvl="1">
              <a:defRPr sz="1600"/>
            </a:pPr>
            <a:r>
              <a:t>https://trello.com/guide</a:t>
            </a:r>
          </a:p>
          <a:p>
            <a:pPr lvl="1">
              <a:defRPr sz="1600"/>
            </a:pPr>
            <a:r>
              <a:t>https://blog.trello.com/tag/productivity</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56</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Importance of Best Practices, Proper Resource Allocation:</a:t>
            </a:r>
          </a:p>
          <a:p>
            <a:pPr lvl="1">
              <a:defRPr sz="1600"/>
            </a:pPr>
            <a:r>
              <a:t>Using resource management techniques like capacity planning, workload balancing, and role-specific task assignments ensures that team members are not overburdened, and each task is handled by someone with the appropriate skills.</a:t>
            </a:r>
          </a:p>
          <a:p>
            <a:pPr lvl="1">
              <a:defRPr sz="1600"/>
            </a:pPr>
            <a:r>
              <a:t>Effective use of tools (e.g., Jira's workload pie chart, Trello’s custom fields) enables project managers to monitor resource utilization and optimize team productivity.</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57</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Importance of Best Practices, Clear Communication:</a:t>
            </a:r>
          </a:p>
          <a:p>
            <a:pPr lvl="1">
              <a:defRPr sz="1600"/>
            </a:pPr>
            <a:r>
              <a:t>Open and consistent communication channels, such as daily stand-ups, sprint retrospectives, and project status reports, are essential for aligning the team and stakeholders.</a:t>
            </a:r>
          </a:p>
          <a:p>
            <a:pPr lvl="1">
              <a:defRPr sz="1600"/>
            </a:pPr>
            <a:r>
              <a:t>Documentation tools like Confluence and Slack provide spaces for collaborative documentation, discussions, and knowledge sharing, reducing the likelihood of misunderstandings and misaligned expectations.</a:t>
            </a:r>
          </a:p>
          <a:p>
            <a:pPr lvl="1">
              <a:defRPr sz="1600"/>
            </a:pPr>
            <a:r>
              <a:t>Defining roles and responsibilities upfront, along with creating a RACI (Responsible, Accountable, Consulted, Informed) matrix, promotes clarity and accountability among team members.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58</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Importance of Best Practices, Continuous Improvement:</a:t>
            </a:r>
          </a:p>
          <a:p>
            <a:pPr lvl="1">
              <a:defRPr sz="1600"/>
            </a:pPr>
            <a:r>
              <a:t>Best practices encourage the team to reflect on their work and seek ways to enhance processes and outputs. Retrospective meetings provide opportunities for feedback and learning.</a:t>
            </a:r>
          </a:p>
          <a:p>
            <a:pPr lvl="1">
              <a:defRPr sz="1600"/>
            </a:pPr>
            <a:r>
              <a:t>Adopting coding standards, conducting regular code reviews, and automating testing (e.g., CI/CD pipelines) improve code quality and reduce technical debt over time.</a:t>
            </a:r>
          </a:p>
          <a:p>
            <a:pPr lvl="1">
              <a:defRPr sz="1600"/>
            </a:pPr>
            <a:r>
              <a:t>Leveraging best practices in project management, such as risk assessment and mitigation planning, helps foresee potential issues and establish contingency plans, ensuring the project's success.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59</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What is a tech stack ?</a:t>
            </a:r>
          </a:p>
        </p:txBody>
      </p:sp>
      <p:sp>
        <p:nvSpPr>
          <p:cNvPr id="3" name="Text Placeholder 2"/>
          <p:cNvSpPr>
            <a:spLocks noGrp="1"/>
          </p:cNvSpPr>
          <p:nvPr>
            <p:ph type="body" idx="1"/>
          </p:nvPr>
        </p:nvSpPr>
        <p:spPr/>
        <p:txBody>
          <a:bodyPr/>
          <a:lstStyle/>
          <a:p>
            <a:pPr algn="ctr">
              <a:defRPr sz="1800"/>
            </a:pPr>
            <a:r>
              <a:t>A way of visualizing a collection of software systems and languages used together to get work done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What is a tech stack ? | Page 6</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Project Management in Software Development</a:t>
            </a:r>
          </a:p>
        </p:txBody>
      </p:sp>
      <p:sp>
        <p:nvSpPr>
          <p:cNvPr id="3" name="Content Placeholder 2"/>
          <p:cNvSpPr>
            <a:spLocks noGrp="1"/>
          </p:cNvSpPr>
          <p:nvPr>
            <p:ph idx="1"/>
          </p:nvPr>
        </p:nvSpPr>
        <p:spPr/>
        <p:txBody>
          <a:bodyPr/>
          <a:lstStyle/>
          <a:p/>
          <a:p>
            <a:pPr>
              <a:defRPr sz="1600"/>
            </a:pPr>
            <a:r>
              <a:t>Links:</a:t>
            </a:r>
          </a:p>
          <a:p>
            <a:pPr lvl="1">
              <a:defRPr sz="1600"/>
            </a:pPr>
            <a:r>
              <a:t>https://www.wrike.com/blog/project-milestones-definition-how-to-use-them/</a:t>
            </a:r>
          </a:p>
          <a:p>
            <a:pPr lvl="1">
              <a:defRPr sz="1600"/>
            </a:pPr>
            <a:r>
              <a:t>https://www.atlassian.com/team-playbook/plays/retrospective</a:t>
            </a:r>
          </a:p>
          <a:p>
            <a:pPr lvl="1">
              <a:defRPr sz="1600"/>
            </a:pPr>
            <a:r>
              <a:t>https://www.smartsheet.com/resource-management/capacity-planning</a:t>
            </a:r>
          </a:p>
          <a:p>
            <a:pPr lvl="1">
              <a:defRPr sz="1600"/>
            </a:pPr>
            <a:r>
              <a:t>https://www.atlassian.com/software/jira/guides/roadmaps/advanced-roadmaps</a:t>
            </a:r>
          </a:p>
          <a:p>
            <a:pPr lvl="1">
              <a:defRPr sz="1600"/>
            </a:pPr>
            <a:r>
              <a:t>https://www.atlassian.com/team-playbook/plays/raci-matrix</a:t>
            </a:r>
          </a:p>
          <a:p>
            <a:pPr lvl="1">
              <a:defRPr sz="1600"/>
            </a:pPr>
            <a:r>
              <a:t>https://slack.com/resources/articles/project-management</a:t>
            </a:r>
          </a:p>
          <a:p>
            <a:pPr lvl="1">
              <a:defRPr sz="1600"/>
            </a:pPr>
            <a:r>
              <a:t>https://about.gitlab.com/topics/ci-cd/</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Project Management in Software Development | Page 60</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Open Source Licenses for Commercial Use</a:t>
            </a:r>
          </a:p>
        </p:txBody>
      </p:sp>
      <p:sp>
        <p:nvSpPr>
          <p:cNvPr id="3" name="Text Placeholder 2"/>
          <p:cNvSpPr>
            <a:spLocks noGrp="1"/>
          </p:cNvSpPr>
          <p:nvPr>
            <p:ph type="body" idx="1"/>
          </p:nvPr>
        </p:nvSpPr>
        <p:spPr/>
        <p:txBody>
          <a:bodyPr/>
          <a:lstStyle/>
          <a:p>
            <a:pPr algn="ctr">
              <a:defRPr sz="1800"/>
            </a:pPr>
            <a:r>
              <a:t>Open source licenses define the terms for using, modifying, and distributing software.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Open Source Licenses for Commercial Use | Page 61</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Open Source Licenses for Commercial Use</a:t>
            </a:r>
          </a:p>
        </p:txBody>
      </p:sp>
      <p:sp>
        <p:nvSpPr>
          <p:cNvPr id="3" name="Content Placeholder 2"/>
          <p:cNvSpPr>
            <a:spLocks noGrp="1"/>
          </p:cNvSpPr>
          <p:nvPr>
            <p:ph idx="1"/>
          </p:nvPr>
        </p:nvSpPr>
        <p:spPr/>
        <p:txBody>
          <a:bodyPr/>
          <a:lstStyle/>
          <a:p/>
          <a:p>
            <a:pPr>
              <a:defRPr sz="1600"/>
            </a:pPr>
            <a:r>
              <a:t>What is Open Source?</a:t>
            </a:r>
          </a:p>
          <a:p>
            <a:pPr lvl="1">
              <a:defRPr sz="1600"/>
            </a:pPr>
            <a:r>
              <a:t>Software that can be freely used, modified, and distributed by anyone.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Open Source Licenses for Commercial Use | Page 62</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Open Source Licenses for Commercial Use</a:t>
            </a:r>
          </a:p>
        </p:txBody>
      </p:sp>
      <p:sp>
        <p:nvSpPr>
          <p:cNvPr id="3" name="Content Placeholder 2"/>
          <p:cNvSpPr>
            <a:spLocks noGrp="1"/>
          </p:cNvSpPr>
          <p:nvPr>
            <p:ph idx="1"/>
          </p:nvPr>
        </p:nvSpPr>
        <p:spPr/>
        <p:txBody>
          <a:bodyPr/>
          <a:lstStyle/>
          <a:p/>
          <a:p>
            <a:pPr>
              <a:defRPr sz="1600"/>
            </a:pPr>
            <a:r>
              <a:t>Licenses:</a:t>
            </a:r>
          </a:p>
          <a:p>
            <a:pPr lvl="1">
              <a:defRPr sz="1600"/>
            </a:pPr>
            <a:r>
              <a:t>MIT License: Permissive, allows nearly unrestricted use.</a:t>
            </a:r>
          </a:p>
          <a:p>
            <a:pPr lvl="1">
              <a:defRPr sz="1600"/>
            </a:pPr>
            <a:r>
              <a:t>GPL: Requires derived works to be open source.</a:t>
            </a:r>
          </a:p>
          <a:p>
            <a:pPr lvl="1">
              <a:defRPr sz="1600"/>
            </a:pPr>
            <a:r>
              <a:t>Apache: Provides an explicit grant of patent rights to users.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Open Source Licenses for Commercial Use | Page 63</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Open Source Licenses for Commercial Use</a:t>
            </a:r>
          </a:p>
        </p:txBody>
      </p:sp>
      <p:sp>
        <p:nvSpPr>
          <p:cNvPr id="3" name="Content Placeholder 2"/>
          <p:cNvSpPr>
            <a:spLocks noGrp="1"/>
          </p:cNvSpPr>
          <p:nvPr>
            <p:ph idx="1"/>
          </p:nvPr>
        </p:nvSpPr>
        <p:spPr/>
        <p:txBody>
          <a:bodyPr/>
          <a:lstStyle/>
          <a:p/>
          <a:p>
            <a:pPr>
              <a:defRPr sz="1600"/>
            </a:pPr>
            <a:r>
              <a:t>Open source business models:</a:t>
            </a:r>
          </a:p>
          <a:p>
            <a:pPr lvl="1">
              <a:defRPr sz="1600"/>
            </a:pPr>
            <a:r>
              <a:t>Open core : have an open-source core and a sell-closed features on top.</a:t>
            </a:r>
          </a:p>
          <a:p>
            <a:pPr lvl="1">
              <a:defRPr sz="1600"/>
            </a:pPr>
            <a:r>
              <a:t>Dual licensing model : one project that get licensed through a viral GPL-style licence and commercial closed licence (MySQL)</a:t>
            </a:r>
          </a:p>
          <a:p>
            <a:pPr lvl="1">
              <a:defRPr sz="1600"/>
            </a:pPr>
            <a:r>
              <a:t>Or business source or time delayed open source</a:t>
            </a:r>
          </a:p>
          <a:p>
            <a:pPr lvl="1">
              <a:defRPr sz="1600"/>
            </a:pPr>
            <a:r>
              <a:t>Service model : propose a productised version of an open source project and monetise service such as support, training, specific features.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Open Source Licenses for Commercial Use | Page 64</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Open Source Licenses for Commercial Use</a:t>
            </a:r>
          </a:p>
        </p:txBody>
      </p:sp>
      <p:sp>
        <p:nvSpPr>
          <p:cNvPr id="3" name="Content Placeholder 2"/>
          <p:cNvSpPr>
            <a:spLocks noGrp="1"/>
          </p:cNvSpPr>
          <p:nvPr>
            <p:ph idx="1"/>
          </p:nvPr>
        </p:nvSpPr>
        <p:spPr/>
        <p:txBody>
          <a:bodyPr/>
          <a:lstStyle/>
          <a:p/>
          <a:p>
            <a:pPr>
              <a:defRPr sz="1600"/>
            </a:pPr>
            <a:r>
              <a:t>Why It Matters:</a:t>
            </a:r>
          </a:p>
          <a:p>
            <a:pPr lvl="1">
              <a:defRPr sz="1600"/>
            </a:pPr>
            <a:r>
              <a:t>Choosing the right license is crucial for commercial use, as it determines the legal rights and obligations for users and developers.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Open Source Licenses for Commercial Use | Page 65</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Open Source Licenses for Commercial Use</a:t>
            </a:r>
          </a:p>
        </p:txBody>
      </p:sp>
      <p:sp>
        <p:nvSpPr>
          <p:cNvPr id="3" name="Content Placeholder 2"/>
          <p:cNvSpPr>
            <a:spLocks noGrp="1"/>
          </p:cNvSpPr>
          <p:nvPr>
            <p:ph idx="1"/>
          </p:nvPr>
        </p:nvSpPr>
        <p:spPr/>
        <p:txBody>
          <a:bodyPr/>
          <a:lstStyle/>
          <a:p/>
          <a:p>
            <a:pPr>
              <a:defRPr sz="1600"/>
            </a:pPr>
            <a:r>
              <a:t>Links:</a:t>
            </a:r>
          </a:p>
          <a:p>
            <a:pPr lvl="1">
              <a:defRPr sz="1600"/>
            </a:pPr>
            <a:r>
              <a:t>https://www.youtube.com/watch?v=krcKkiKBKms</a:t>
            </a:r>
          </a:p>
          <a:p>
            <a:pPr lvl="1">
              <a:defRPr sz="1600"/>
            </a:pPr>
            <a:r>
              <a:t>https://snyk.io/learn/open-source-licenses/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Open Source Licenses for Commercial Use | Page 66</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67</a:t>
            </a:r>
          </a:p>
        </p:txBody>
      </p:sp>
      <p:pic>
        <p:nvPicPr>
          <p:cNvPr id="3" name="Picture 2" descr="img20.JPEG"/>
          <p:cNvPicPr>
            <a:picLocks noChangeAspect="1"/>
          </p:cNvPicPr>
          <p:nvPr/>
        </p:nvPicPr>
        <p:blipFill>
          <a:blip r:embed="rId2"/>
          <a:stretch>
            <a:fillRect/>
          </a:stretch>
        </p:blipFill>
        <p:spPr>
          <a:xfrm>
            <a:off x="1371600" y="914400"/>
            <a:ext cx="6400800" cy="3221318"/>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Recruitment Process for Software Engineers</a:t>
            </a:r>
          </a:p>
        </p:txBody>
      </p:sp>
      <p:sp>
        <p:nvSpPr>
          <p:cNvPr id="3" name="Text Placeholder 2"/>
          <p:cNvSpPr>
            <a:spLocks noGrp="1"/>
          </p:cNvSpPr>
          <p:nvPr>
            <p:ph type="body" idx="1"/>
          </p:nvPr>
        </p:nvSpPr>
        <p:spPr/>
        <p:txBody>
          <a:bodyPr/>
          <a:lstStyle/>
          <a:p>
            <a:pPr algn="ctr">
              <a:defRPr sz="1800"/>
            </a:pPr>
            <a:r>
              <a:t>The recruitment process involves assessing both technical and soft skills to find the right fit for the team.</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Recruitment Process for Software Engineers | Page 68</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69</a:t>
            </a:r>
          </a:p>
        </p:txBody>
      </p:sp>
      <p:pic>
        <p:nvPicPr>
          <p:cNvPr id="3" name="Picture 2" descr="img21.JPEG"/>
          <p:cNvPicPr>
            <a:picLocks noChangeAspect="1"/>
          </p:cNvPicPr>
          <p:nvPr/>
        </p:nvPicPr>
        <p:blipFill>
          <a:blip r:embed="rId2"/>
          <a:stretch>
            <a:fillRect/>
          </a:stretch>
        </p:blipFill>
        <p:spPr>
          <a:xfrm>
            <a:off x="1371600" y="914400"/>
            <a:ext cx="6400800" cy="6260782"/>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What is a tech stach ?</a:t>
            </a:r>
          </a:p>
        </p:txBody>
      </p:sp>
      <p:sp>
        <p:nvSpPr>
          <p:cNvPr id="3" name="Content Placeholder 2"/>
          <p:cNvSpPr>
            <a:spLocks noGrp="1"/>
          </p:cNvSpPr>
          <p:nvPr>
            <p:ph idx="1"/>
          </p:nvPr>
        </p:nvSpPr>
        <p:spPr/>
        <p:txBody>
          <a:bodyPr/>
          <a:lstStyle/>
          <a:p/>
          <a:p>
            <a:pPr>
              <a:defRPr sz="1600"/>
            </a:pPr>
            <a:r>
              <a:t>A tech stack is the set of technologies used to develop an application, including programming languages, frameworks, databases, front-end and back-end tools, and APIs.</a:t>
            </a:r>
          </a:p>
          <a:p>
            <a:pPr>
              <a:defRPr sz="1600"/>
            </a:pPr>
            <a:r>
              <a:t>A solution stack or software stack is a set of software subsystems or components needed to create a complete platform such that no additional software is needed to support applications. Applications are said to "run on" or "run on top of" the resulting platform.</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What is a tech stach ? | Page 7</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Recruitment Process for Software Engineers</a:t>
            </a:r>
          </a:p>
        </p:txBody>
      </p:sp>
      <p:sp>
        <p:nvSpPr>
          <p:cNvPr id="3" name="Content Placeholder 2"/>
          <p:cNvSpPr>
            <a:spLocks noGrp="1"/>
          </p:cNvSpPr>
          <p:nvPr>
            <p:ph idx="1"/>
          </p:nvPr>
        </p:nvSpPr>
        <p:spPr/>
        <p:txBody>
          <a:bodyPr/>
          <a:lstStyle/>
          <a:p/>
          <a:p>
            <a:pPr>
              <a:defRPr sz="1600"/>
            </a:pPr>
            <a:r>
              <a:t>The recruitment process for software engineers typically includes multiple stages:</a:t>
            </a:r>
          </a:p>
          <a:p>
            <a:pPr lvl="1">
              <a:defRPr sz="1600"/>
            </a:pPr>
            <a:r>
              <a:t>Coding Tests: These are used to assess the candidate's coding proficiency, problem-solving skills, and understanding of algorithms. Common platforms for these tests include LeetCode, HackerRank, and Codility.</a:t>
            </a:r>
          </a:p>
          <a:p>
            <a:pPr lvl="1">
              <a:defRPr sz="1600"/>
            </a:pPr>
            <a:r>
              <a:t>Technical Interviews: Focus on assessing knowledge of software development principles, system design, databases, and real-world problem-solving through whiteboard exercises or pair programming.</a:t>
            </a:r>
          </a:p>
          <a:p>
            <a:pPr lvl="1">
              <a:defRPr sz="1600"/>
            </a:pPr>
            <a:r>
              <a:t>Soft Skill Assessments: Evaluate a candidate's communication, teamwork, adaptability, and cultural fit through behavioral questions and situational role-play scenarios.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Recruitment Process for Software Engineers | Page 70</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Recruitment Process for Software Engineers</a:t>
            </a:r>
          </a:p>
        </p:txBody>
      </p:sp>
      <p:sp>
        <p:nvSpPr>
          <p:cNvPr id="3" name="Content Placeholder 2"/>
          <p:cNvSpPr>
            <a:spLocks noGrp="1"/>
          </p:cNvSpPr>
          <p:nvPr>
            <p:ph idx="1"/>
          </p:nvPr>
        </p:nvSpPr>
        <p:spPr/>
        <p:txBody>
          <a:bodyPr/>
          <a:lstStyle/>
          <a:p/>
          <a:p>
            <a:pPr>
              <a:defRPr sz="1600"/>
            </a:pPr>
            <a:r>
              <a:t>Links:</a:t>
            </a:r>
          </a:p>
          <a:p>
            <a:pPr lvl="1">
              <a:defRPr sz="1600"/>
            </a:pPr>
            <a:r>
              <a:t>https://leetcode.com/</a:t>
            </a:r>
          </a:p>
          <a:p>
            <a:pPr lvl="1">
              <a:defRPr sz="1600"/>
            </a:pPr>
            <a:r>
              <a:t>https://www.hackerrank.com/</a:t>
            </a:r>
          </a:p>
          <a:p>
            <a:pPr lvl="1">
              <a:defRPr sz="1600"/>
            </a:pPr>
            <a:r>
              <a:t>https://www.codingame.com/</a:t>
            </a:r>
          </a:p>
          <a:p>
            <a:pPr lvl="1">
              <a:defRPr sz="1600"/>
            </a:pPr>
            <a:r>
              <a:t>https://www.interviewcake.com/</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Recruitment Process for Software Engineers | Page 71</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Recruitment Process for Software Engineers</a:t>
            </a:r>
          </a:p>
        </p:txBody>
      </p:sp>
      <p:sp>
        <p:nvSpPr>
          <p:cNvPr id="3" name="Content Placeholder 2"/>
          <p:cNvSpPr>
            <a:spLocks noGrp="1"/>
          </p:cNvSpPr>
          <p:nvPr>
            <p:ph idx="1"/>
          </p:nvPr>
        </p:nvSpPr>
        <p:spPr/>
        <p:txBody>
          <a:bodyPr/>
          <a:lstStyle/>
          <a:p/>
          <a:p>
            <a:pPr>
              <a:defRPr sz="1600"/>
            </a:pPr>
            <a:r>
              <a:t>Skills employers look for, technical Skills:</a:t>
            </a:r>
          </a:p>
          <a:p>
            <a:pPr lvl="1">
              <a:defRPr sz="1600"/>
            </a:pPr>
            <a:r>
              <a:t>Deep understanding of at least one programming language (e.g., Python, Java, JavaScript).</a:t>
            </a:r>
          </a:p>
          <a:p>
            <a:pPr lvl="1">
              <a:defRPr sz="1600"/>
            </a:pPr>
            <a:r>
              <a:t>Strong grasp of data structures (e.g., arrays, linked lists, trees) and algorithms (e.g., sorting, searching, dynamic programming).</a:t>
            </a:r>
          </a:p>
          <a:p>
            <a:pPr lvl="1">
              <a:defRPr sz="1600"/>
            </a:pPr>
            <a:r>
              <a:t>Knowledge of software architecture, design patterns, databases (SQL/NoSQL), and development tools (e.g., Git, Docker).</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Recruitment Process for Software Engineers | Page 72</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Recruitment Process for Software Engineers</a:t>
            </a:r>
          </a:p>
        </p:txBody>
      </p:sp>
      <p:sp>
        <p:nvSpPr>
          <p:cNvPr id="3" name="Content Placeholder 2"/>
          <p:cNvSpPr>
            <a:spLocks noGrp="1"/>
          </p:cNvSpPr>
          <p:nvPr>
            <p:ph idx="1"/>
          </p:nvPr>
        </p:nvSpPr>
        <p:spPr/>
        <p:txBody>
          <a:bodyPr/>
          <a:lstStyle/>
          <a:p/>
          <a:p>
            <a:pPr>
              <a:defRPr sz="1600"/>
            </a:pPr>
            <a:r>
              <a:t>Skills employers look for, Soft Skills:</a:t>
            </a:r>
          </a:p>
          <a:p>
            <a:pPr lvl="1">
              <a:defRPr sz="1600"/>
            </a:pPr>
            <a:r>
              <a:t>Communication: Ability to explain technical concepts clearly to both technical and non-technical stakeholders.</a:t>
            </a:r>
          </a:p>
          <a:p>
            <a:pPr lvl="1">
              <a:defRPr sz="1600"/>
            </a:pPr>
            <a:r>
              <a:t>Teamwork: Experience with collaborative development processes (e.g., code reviews, pair programming) and Agile methodologies.</a:t>
            </a:r>
          </a:p>
          <a:p>
            <a:pPr lvl="1">
              <a:defRPr sz="1600"/>
            </a:pPr>
            <a:r>
              <a:t>Problem-Solving: Creative thinking to tackle coding challenges and devise efficient, scalable solutions.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Recruitment Process for Software Engineers | Page 73</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Recruitment Process for Software Engineers</a:t>
            </a:r>
          </a:p>
        </p:txBody>
      </p:sp>
      <p:sp>
        <p:nvSpPr>
          <p:cNvPr id="3" name="Content Placeholder 2"/>
          <p:cNvSpPr>
            <a:spLocks noGrp="1"/>
          </p:cNvSpPr>
          <p:nvPr>
            <p:ph idx="1"/>
          </p:nvPr>
        </p:nvSpPr>
        <p:spPr/>
        <p:txBody>
          <a:bodyPr/>
          <a:lstStyle/>
          <a:p/>
          <a:p>
            <a:pPr>
              <a:defRPr sz="1600"/>
            </a:pPr>
            <a:r>
              <a:t>Links:</a:t>
            </a:r>
          </a:p>
          <a:p>
            <a:pPr lvl="1">
              <a:defRPr sz="1600"/>
            </a:pPr>
            <a:r>
              <a:t>https://roadmap.sh/software-engineer</a:t>
            </a:r>
          </a:p>
          <a:p>
            <a:pPr lvl="1">
              <a:defRPr sz="1600"/>
            </a:pPr>
            <a:r>
              <a:t>https://www.geeksforgeeks.org/data-structures/</a:t>
            </a:r>
          </a:p>
          <a:p>
            <a:pPr lvl="1">
              <a:defRPr sz="1600"/>
            </a:pPr>
            <a:r>
              <a:t>https://www.freecodecamp.org/news/technical-skills-software-developers/</a:t>
            </a:r>
          </a:p>
          <a:p>
            <a:pPr lvl="1">
              <a:defRPr sz="1600"/>
            </a:pPr>
            <a:r>
              <a:t>https://www.atlassian.com/agile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Recruitment Process for Software Engineers | Page 74</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Recruitment Process for Software Engineers</a:t>
            </a:r>
          </a:p>
        </p:txBody>
      </p:sp>
      <p:sp>
        <p:nvSpPr>
          <p:cNvPr id="3" name="Content Placeholder 2"/>
          <p:cNvSpPr>
            <a:spLocks noGrp="1"/>
          </p:cNvSpPr>
          <p:nvPr>
            <p:ph idx="1"/>
          </p:nvPr>
        </p:nvSpPr>
        <p:spPr/>
        <p:txBody>
          <a:bodyPr/>
          <a:lstStyle/>
          <a:p/>
          <a:p>
            <a:pPr>
              <a:defRPr sz="1600"/>
            </a:pPr>
            <a:r>
              <a:t>Relevance for PMs:</a:t>
            </a:r>
          </a:p>
          <a:p>
            <a:pPr lvl="1">
              <a:defRPr sz="1600"/>
            </a:pPr>
            <a:r>
              <a:t>Collaboration with HR: Project Managers (PMs) work closely with HR to define job descriptions, identify the technical and soft skills required for the project, and participate in interviews to ensure alignment with the team's needs.</a:t>
            </a:r>
          </a:p>
          <a:p>
            <a:pPr lvl="1">
              <a:defRPr sz="1600"/>
            </a:pPr>
            <a:r>
              <a:t>Ensuring Fit: PMs ensure new hires not only possess the technical expertise but also have the right mindset and soft skills that align with the project's goals, team dynamics, and company culture.</a:t>
            </a:r>
          </a:p>
          <a:p>
            <a:pPr lvl="1">
              <a:defRPr sz="1600"/>
            </a:pPr>
            <a:r>
              <a:t>Project Success: By being involved in the recruitment process, PMs can help build a team capable of delivering high-quality software efficiently and within deadlines.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Recruitment Process for Software Engineers | Page 75</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Recruitment Process for Software Engineers</a:t>
            </a:r>
          </a:p>
        </p:txBody>
      </p:sp>
      <p:sp>
        <p:nvSpPr>
          <p:cNvPr id="3" name="Content Placeholder 2"/>
          <p:cNvSpPr>
            <a:spLocks noGrp="1"/>
          </p:cNvSpPr>
          <p:nvPr>
            <p:ph idx="1"/>
          </p:nvPr>
        </p:nvSpPr>
        <p:spPr/>
        <p:txBody>
          <a:bodyPr/>
          <a:lstStyle/>
          <a:p/>
          <a:p>
            <a:pPr>
              <a:defRPr sz="1600"/>
            </a:pPr>
            <a:r>
              <a:t>Links:</a:t>
            </a:r>
          </a:p>
          <a:p>
            <a:pPr lvl="1">
              <a:defRPr sz="1600"/>
            </a:pPr>
            <a:r>
              <a:t>https://www.cio.com/article/286706/what-does-a-project-manager-do.html</a:t>
            </a:r>
          </a:p>
          <a:p>
            <a:pPr lvl="1">
              <a:defRPr sz="1600"/>
            </a:pPr>
            <a:r>
              <a:t>https://www.atlassian.com/agile/project-management</a:t>
            </a:r>
          </a:p>
          <a:p>
            <a:pPr lvl="1">
              <a:defRPr sz="1600"/>
            </a:pPr>
            <a:r>
              <a:t>https://www.turing.com/resources/how-to-hire-developers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Recruitment Process for Software Engineers | Page 76</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Software Engineer Psychology</a:t>
            </a:r>
          </a:p>
        </p:txBody>
      </p:sp>
      <p:sp>
        <p:nvSpPr>
          <p:cNvPr id="3" name="Text Placeholder 2"/>
          <p:cNvSpPr>
            <a:spLocks noGrp="1"/>
          </p:cNvSpPr>
          <p:nvPr>
            <p:ph type="body" idx="1"/>
          </p:nvPr>
        </p:nvSpPr>
        <p:spPr/>
        <p:txBody>
          <a:bodyPr/>
          <a:lstStyle/>
          <a:p>
            <a:pPr algn="ctr">
              <a:defRPr sz="1800"/>
            </a:pPr>
            <a:r>
              <a:t>Understanding the psychological aspects of software engineering helps foster a balanced work environment.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Software Engineer Psychology | Page 77</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217920"/>
            <a:ext cx="8229600" cy="457200"/>
          </a:xfrm>
          <a:prstGeom prst="rect">
            <a:avLst/>
          </a:prstGeom>
          <a:noFill/>
        </p:spPr>
        <p:txBody>
          <a:bodyPr wrap="none">
            <a:spAutoFit/>
          </a:bodyPr>
          <a:lstStyle/>
          <a:p/>
          <a:p>
            <a:pPr algn="r">
              <a:defRPr sz="1200"/>
            </a:pPr>
            <a:r>
              <a:t>Image | Page 78</a:t>
            </a:r>
          </a:p>
        </p:txBody>
      </p:sp>
      <p:pic>
        <p:nvPicPr>
          <p:cNvPr id="3" name="Picture 2" descr="img23.JPEG"/>
          <p:cNvPicPr>
            <a:picLocks noChangeAspect="1"/>
          </p:cNvPicPr>
          <p:nvPr/>
        </p:nvPicPr>
        <p:blipFill>
          <a:blip r:embed="rId2"/>
          <a:stretch>
            <a:fillRect/>
          </a:stretch>
        </p:blipFill>
        <p:spPr>
          <a:xfrm>
            <a:off x="1371600" y="914400"/>
            <a:ext cx="6400800" cy="480060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Engineer Psychology</a:t>
            </a:r>
          </a:p>
        </p:txBody>
      </p:sp>
      <p:sp>
        <p:nvSpPr>
          <p:cNvPr id="3" name="Content Placeholder 2"/>
          <p:cNvSpPr>
            <a:spLocks noGrp="1"/>
          </p:cNvSpPr>
          <p:nvPr>
            <p:ph idx="1"/>
          </p:nvPr>
        </p:nvSpPr>
        <p:spPr/>
        <p:txBody>
          <a:bodyPr/>
          <a:lstStyle/>
          <a:p/>
          <a:p>
            <a:pPr>
              <a:defRPr sz="1600"/>
            </a:pPr>
            <a:r>
              <a:t>Impostor Syndrome:</a:t>
            </a:r>
          </a:p>
          <a:p>
            <a:pPr lvl="1">
              <a:defRPr sz="1600"/>
            </a:pPr>
            <a:r>
              <a:t>A common feeling of inadequacy among engineers, even when they are successful.</a:t>
            </a:r>
          </a:p>
          <a:p>
            <a:pPr lvl="1">
              <a:defRPr sz="1600"/>
            </a:pPr>
            <a:r>
              <a:t>Can impact productivity and self-confidence.</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Engineer Psychology | Page 79</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What is a tech stach ?</a:t>
            </a:r>
          </a:p>
        </p:txBody>
      </p:sp>
      <p:sp>
        <p:nvSpPr>
          <p:cNvPr id="3" name="Content Placeholder 2"/>
          <p:cNvSpPr>
            <a:spLocks noGrp="1"/>
          </p:cNvSpPr>
          <p:nvPr>
            <p:ph idx="1"/>
          </p:nvPr>
        </p:nvSpPr>
        <p:spPr/>
        <p:txBody>
          <a:bodyPr/>
          <a:lstStyle/>
          <a:p/>
          <a:p>
            <a:pPr>
              <a:defRPr sz="1600"/>
            </a:pPr>
            <a:r>
              <a:t>Links:</a:t>
            </a:r>
          </a:p>
          <a:p>
            <a:pPr lvl="1">
              <a:defRPr sz="1600"/>
            </a:pPr>
            <a:r>
              <a:t>https://stackshare.io</a:t>
            </a:r>
          </a:p>
          <a:p>
            <a:pPr lvl="1">
              <a:defRPr sz="1600"/>
            </a:pPr>
            <a:r>
              <a:t>https://www.crunchbase.com,</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What is a tech stach ? | Page 8</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Engineer Psychology</a:t>
            </a:r>
          </a:p>
        </p:txBody>
      </p:sp>
      <p:sp>
        <p:nvSpPr>
          <p:cNvPr id="3" name="Content Placeholder 2"/>
          <p:cNvSpPr>
            <a:spLocks noGrp="1"/>
          </p:cNvSpPr>
          <p:nvPr>
            <p:ph idx="1"/>
          </p:nvPr>
        </p:nvSpPr>
        <p:spPr/>
        <p:txBody>
          <a:bodyPr/>
          <a:lstStyle/>
          <a:p/>
          <a:p>
            <a:pPr>
              <a:defRPr sz="1600"/>
            </a:pPr>
            <a:r>
              <a:t>God Syndrome:</a:t>
            </a:r>
          </a:p>
          <a:p>
            <a:pPr lvl="1">
              <a:defRPr sz="1600"/>
            </a:pPr>
            <a:r>
              <a:t>Overconfidence in one's abilities, leading to a lack of collaboration and ignoring team input.</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Engineer Psychology | Page 80</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200" b="1"/>
            </a:pPr>
            <a:r>
              <a:t>Software Engineer Psychology</a:t>
            </a:r>
          </a:p>
        </p:txBody>
      </p:sp>
      <p:sp>
        <p:nvSpPr>
          <p:cNvPr id="3" name="Content Placeholder 2"/>
          <p:cNvSpPr>
            <a:spLocks noGrp="1"/>
          </p:cNvSpPr>
          <p:nvPr>
            <p:ph idx="1"/>
          </p:nvPr>
        </p:nvSpPr>
        <p:spPr/>
        <p:txBody>
          <a:bodyPr/>
          <a:lstStyle/>
          <a:p/>
          <a:p>
            <a:pPr>
              <a:defRPr sz="1600"/>
            </a:pPr>
            <a:r>
              <a:t>Role of PMs:</a:t>
            </a:r>
          </a:p>
          <a:p>
            <a:pPr lvl="1">
              <a:defRPr sz="1600"/>
            </a:pPr>
            <a:r>
              <a:t>Project Managers play a key role in creating a balanced work environment by providing constructive feedback, promoting teamwork, and recognizing achievements.</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Software Engineer Psychology | Page 81</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Thank You!</a:t>
            </a:r>
          </a:p>
        </p:txBody>
      </p:sp>
      <p:sp>
        <p:nvSpPr>
          <p:cNvPr id="3" name="TextBox 2"/>
          <p:cNvSpPr txBox="1"/>
          <p:nvPr/>
        </p:nvSpPr>
        <p:spPr>
          <a:xfrm>
            <a:off x="914400" y="2743200"/>
            <a:ext cx="7315200" cy="1828800"/>
          </a:xfrm>
          <a:prstGeom prst="rect">
            <a:avLst/>
          </a:prstGeom>
          <a:noFill/>
        </p:spPr>
        <p:txBody>
          <a:bodyPr wrap="none">
            <a:spAutoFit/>
          </a:bodyPr>
          <a:lstStyle/>
          <a:p/>
          <a:p>
            <a:pPr algn="ctr">
              <a:defRPr sz="2400"/>
            </a:pPr>
            <a:r>
              <a:t>Questions or Discussions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 Section: Integrated Development Environment (IDE)</a:t>
            </a:r>
          </a:p>
        </p:txBody>
      </p:sp>
      <p:sp>
        <p:nvSpPr>
          <p:cNvPr id="3" name="Text Placeholder 2"/>
          <p:cNvSpPr>
            <a:spLocks noGrp="1"/>
          </p:cNvSpPr>
          <p:nvPr>
            <p:ph type="body" idx="1"/>
          </p:nvPr>
        </p:nvSpPr>
        <p:spPr/>
        <p:txBody>
          <a:bodyPr/>
          <a:lstStyle/>
          <a:p>
            <a:pPr algn="ctr">
              <a:defRPr sz="1800"/>
            </a:pPr>
            <a:r>
              <a:t>A deep dive into the tools that software engineers use to write, debug, and manage their code effectively.</a:t>
            </a:r>
          </a:p>
        </p:txBody>
      </p:sp>
      <p:sp>
        <p:nvSpPr>
          <p:cNvPr id="4" name="TextBox 3"/>
          <p:cNvSpPr txBox="1"/>
          <p:nvPr/>
        </p:nvSpPr>
        <p:spPr>
          <a:xfrm>
            <a:off x="457200" y="6217920"/>
            <a:ext cx="8229600" cy="457200"/>
          </a:xfrm>
          <a:prstGeom prst="rect">
            <a:avLst/>
          </a:prstGeom>
          <a:noFill/>
        </p:spPr>
        <p:txBody>
          <a:bodyPr wrap="none">
            <a:spAutoFit/>
          </a:bodyPr>
          <a:lstStyle/>
          <a:p/>
          <a:p>
            <a:pPr algn="r">
              <a:defRPr sz="1200"/>
            </a:pPr>
            <a:r>
              <a:t>Next Section: Integrated Development Environment (IDE) | Page 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