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pPr>
            <a:r>
              <a:t>Les essentiels de Software Engineering</a:t>
            </a:r>
          </a:p>
        </p:txBody>
      </p:sp>
      <p:sp>
        <p:nvSpPr>
          <p:cNvPr id="3" name="Subtitle 2"/>
          <p:cNvSpPr>
            <a:spLocks noGrp="1"/>
          </p:cNvSpPr>
          <p:nvPr>
            <p:ph type="subTitle" idx="1"/>
          </p:nvPr>
        </p:nvSpPr>
        <p:spPr/>
        <p:txBody>
          <a:bodyPr/>
          <a:lstStyle/>
          <a:p>
            <a:pPr>
              <a:defRPr sz="2400"/>
            </a:pPr>
            <a:r>
              <a:t>Une vue d'ensemble complète du Software Development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Qu'est-ce qu'un IDE?</a:t>
            </a:r>
          </a:p>
          <a:p>
            <a:pPr lvl="1">
              <a:defRPr sz="1600"/>
            </a:pPr>
            <a:r>
              <a:t>Un Integrated Development Environment est une suite logicielle qui fournit des fonctionnalités telles que l'auto-complétion du code, Languages Server Protocol pour la syntaxe, la compilation et le débogage afin de faciliter le software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Les IDEs sont riches en fonctionnalités et offrent des outils complets pour le software development:</a:t>
            </a:r>
          </a:p>
          <a:p>
            <a:pPr lvl="1">
              <a:defRPr sz="1600"/>
            </a:pPr>
            <a:r>
              <a:t>Visual Studio: Robuste avec une interface complète.</a:t>
            </a:r>
          </a:p>
          <a:p>
            <a:pPr lvl="1">
              <a:defRPr sz="1600"/>
            </a:pPr>
            <a:r>
              <a:t>PyCharm: Spécialisé pour le développement Python.</a:t>
            </a:r>
          </a:p>
          <a:p>
            <a:pPr lvl="1">
              <a:defRPr sz="1600"/>
            </a:pPr>
            <a:r>
              <a:t>IntelliJ IDEA: Complet pour Java et d'autres langages.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Importance:</a:t>
            </a:r>
          </a:p>
          <a:p>
            <a:pPr lvl="1">
              <a:defRPr sz="1600"/>
            </a:pPr>
            <a:r>
              <a:t>Améliore la productivité en rationalisant le processus de codage.</a:t>
            </a:r>
          </a:p>
          <a:p>
            <a:pPr lvl="1">
              <a:defRPr sz="1600"/>
            </a:pPr>
            <a:r>
              <a:t>Aide à maintenir la qualité du code en fournissant des fonctionnalités comme le linting, la détection des erreurs et l'intégration de version control.</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Les code editors sont légers et se concentrent principalement sur l'édition de code, avec des extensions optionnelles pour plus de fonctionnalités:</a:t>
            </a:r>
          </a:p>
          <a:p>
            <a:pPr lvl="1">
              <a:defRPr sz="1600"/>
            </a:pPr>
            <a:r>
              <a:t>Visual Studio Code (Microsoft)</a:t>
            </a:r>
          </a:p>
          <a:p>
            <a:pPr lvl="1">
              <a:defRPr sz="1600"/>
            </a:pPr>
            <a:r>
              <a:t>Sublime Text</a:t>
            </a:r>
          </a:p>
          <a:p>
            <a:pPr lvl="1">
              <a:defRPr sz="1600"/>
            </a:pPr>
            <a:r>
              <a:t>Atom (GitHub)</a:t>
            </a:r>
          </a:p>
          <a:p>
            <a:pPr lvl="1">
              <a:defRPr sz="1600"/>
            </a:pPr>
            <a:r>
              <a:t>Notepad++</a:t>
            </a:r>
          </a:p>
          <a:p>
            <a:pPr lvl="1">
              <a:defRPr sz="1600"/>
            </a:pPr>
            <a:r>
              <a:t>Vim</a:t>
            </a:r>
          </a:p>
          <a:p>
            <a:pPr lvl="1">
              <a:defRPr sz="1600"/>
            </a:pPr>
            <a:r>
              <a:t>nvim</a:t>
            </a:r>
          </a:p>
          <a:p>
            <a:pPr lvl="1">
              <a:defRPr sz="1600"/>
            </a:pPr>
            <a:r>
              <a:t>Emacs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Différences clés:</a:t>
            </a:r>
          </a:p>
          <a:p>
            <a:pPr lvl="1">
              <a:defRPr sz="1600"/>
            </a:pPr>
            <a:r>
              <a:t>Les IDEs incluent généralement des outils de débogage, l'intégration de version control, l'automatisation de build, etc.;</a:t>
            </a:r>
          </a:p>
          <a:p>
            <a:pPr lvl="1">
              <a:defRPr sz="1600"/>
            </a:pPr>
            <a:r>
              <a:t>Les code editors sont plus rapides, légers et adaptés pour des modifications rapides ou des tâches de script, avec des fonctionnalités étendues via des plugins ou extensions.</a:t>
            </a:r>
          </a:p>
          <a:p>
            <a:pPr>
              <a:defRPr sz="1600"/>
            </a:pPr>
            <a:r>
              <a:t>Liens:</a:t>
            </a:r>
          </a:p>
          <a:p>
            <a:pPr lvl="1">
              <a:defRPr sz="1600"/>
            </a:pPr>
            <a:r>
              <a:t>https://www.youtube.com/watch?v=rUCl_EivGPE</a:t>
            </a:r>
          </a:p>
          <a:p>
            <a:pPr lvl="1">
              <a:defRPr sz="1600"/>
            </a:pPr>
            <a:r>
              <a:t>https://blog.jetbrains.com/webstorm/2024/03/ides-vs-code-editors/</a:t>
            </a:r>
          </a:p>
          <a:p>
            <a:pPr lvl="1">
              <a:defRPr sz="1600"/>
            </a:pPr>
            <a:r>
              <a:t>https://stackoverflow.com/beta/discussions/78046082/does-vs-code-count-as-an-ide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15</a:t>
            </a:r>
          </a:p>
        </p:txBody>
      </p:sp>
      <p:pic>
        <p:nvPicPr>
          <p:cNvPr id="3" name="Picture 2" descr="img02.JPEG"/>
          <p:cNvPicPr>
            <a:picLocks noChangeAspect="1"/>
          </p:cNvPicPr>
          <p:nvPr/>
        </p:nvPicPr>
        <p:blipFill>
          <a:blip r:embed="rId2"/>
          <a:stretch>
            <a:fillRect/>
          </a:stretch>
        </p:blipFill>
        <p:spPr>
          <a:xfrm>
            <a:off x="1371600" y="914400"/>
            <a:ext cx="6400800" cy="4800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Configuration Management avec Version Control Systems (Git)</a:t>
            </a:r>
          </a:p>
        </p:txBody>
      </p:sp>
      <p:sp>
        <p:nvSpPr>
          <p:cNvPr id="3" name="Text Placeholder 2"/>
          <p:cNvSpPr>
            <a:spLocks noGrp="1"/>
          </p:cNvSpPr>
          <p:nvPr>
            <p:ph type="body" idx="1"/>
          </p:nvPr>
        </p:nvSpPr>
        <p:spPr/>
        <p:txBody>
          <a:bodyPr/>
          <a:lstStyle/>
          <a:p>
            <a:pPr algn="ctr">
              <a:defRPr sz="1800"/>
            </a:pPr>
            <a:r>
              <a:t>Explorer comment les version control systems comme Git jouent un rôle crucial dans le développement collaboratif.</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Configuration Management avec Version Control Systems (Git) | Page 16</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17</a:t>
            </a:r>
          </a:p>
        </p:txBody>
      </p:sp>
      <p:pic>
        <p:nvPicPr>
          <p:cNvPr id="3" name="Picture 2" descr="img03.JPEG"/>
          <p:cNvPicPr>
            <a:picLocks noChangeAspect="1"/>
          </p:cNvPicPr>
          <p:nvPr/>
        </p:nvPicPr>
        <p:blipFill>
          <a:blip r:embed="rId2"/>
          <a:stretch>
            <a:fillRect/>
          </a:stretch>
        </p:blipFill>
        <p:spPr>
          <a:xfrm>
            <a:off x="1371600" y="914400"/>
            <a:ext cx="6400800" cy="3196404"/>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avec Version Control Systems (Git)</a:t>
            </a:r>
          </a:p>
        </p:txBody>
      </p:sp>
      <p:sp>
        <p:nvSpPr>
          <p:cNvPr id="3" name="Content Placeholder 2"/>
          <p:cNvSpPr>
            <a:spLocks noGrp="1"/>
          </p:cNvSpPr>
          <p:nvPr>
            <p:ph idx="1"/>
          </p:nvPr>
        </p:nvSpPr>
        <p:spPr/>
        <p:txBody>
          <a:bodyPr/>
          <a:lstStyle/>
          <a:p/>
          <a:p>
            <a:pPr>
              <a:defRPr sz="1600"/>
            </a:pPr>
            <a:r>
              <a:t>Git est un software open-source et un version control system qui suit les modifications des fichiers informatiques et gère des projets de software development allant des plus petits aux plus grands. Git est une utilité très prisée par les software developers, leur permettant de travailler ensemble sans perturber le travail des autres. Git a été créé par Linus Torvalds en 2005 pour le kernel de Linux. Les bases du version control:</a:t>
            </a:r>
          </a:p>
          <a:p>
            <a:pPr lvl="1">
              <a:defRPr sz="1600"/>
            </a:pPr>
            <a:r>
              <a:t>Essentiel pour suivre les changements dans le code et permettre le développement collaboratif.</a:t>
            </a:r>
          </a:p>
          <a:p>
            <a:pPr lvl="1">
              <a:defRPr sz="1600"/>
            </a:pPr>
            <a:r>
              <a:t>Fournit un historique des modifications, permettant des retours en arrière faciles.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avec Version Control Systems (Git) | Page 18</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avec Version Control Systems (Git)</a:t>
            </a:r>
          </a:p>
        </p:txBody>
      </p:sp>
      <p:sp>
        <p:nvSpPr>
          <p:cNvPr id="3" name="Content Placeholder 2"/>
          <p:cNvSpPr>
            <a:spLocks noGrp="1"/>
          </p:cNvSpPr>
          <p:nvPr>
            <p:ph idx="1"/>
          </p:nvPr>
        </p:nvSpPr>
        <p:spPr/>
        <p:txBody>
          <a:bodyPr/>
          <a:lstStyle/>
          <a:p/>
          <a:p>
            <a:pPr>
              <a:defRPr sz="1600"/>
            </a:pPr>
            <a:r>
              <a:t>Git et les plateformes:</a:t>
            </a:r>
          </a:p>
          <a:p>
            <a:pPr lvl="1">
              <a:defRPr sz="1600"/>
            </a:pPr>
            <a:r>
              <a:t>GitHub, GitLab, et Bitbucket sont des plateformes populaires pour la gestion des dépôts Git.</a:t>
            </a:r>
          </a:p>
          <a:p>
            <a:pPr lvl="1">
              <a:defRPr sz="1600"/>
            </a:pPr>
            <a:r>
              <a:t>Elles offrent des outils pour la revue de code, le suivi des problèmes et la gestion de projet.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avec Version Control Systems (Git) | Page 19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Rôle d'un Software Engineer</a:t>
            </a:r>
          </a:p>
        </p:txBody>
      </p:sp>
      <p:sp>
        <p:nvSpPr>
          <p:cNvPr id="3" name="Content Placeholder 2"/>
          <p:cNvSpPr>
            <a:spLocks noGrp="1"/>
          </p:cNvSpPr>
          <p:nvPr>
            <p:ph idx="1"/>
          </p:nvPr>
        </p:nvSpPr>
        <p:spPr/>
        <p:txBody>
          <a:bodyPr/>
          <a:lstStyle/>
          <a:p/>
          <a:p>
            <a:pPr>
              <a:defRPr sz="1600"/>
            </a:pPr>
            <a:r>
              <a:t>Aperçu:</a:t>
            </a:r>
          </a:p>
          <a:p>
            <a:pPr lvl="1">
              <a:defRPr sz="1600"/>
            </a:pPr>
            <a:r>
              <a:t>Les Software engineers codent, testent, déboguent et maintiennent les systèmes logiciels.</a:t>
            </a:r>
          </a:p>
          <a:p>
            <a:pPr lvl="1">
              <a:defRPr sz="1600"/>
            </a:pPr>
            <a:r>
              <a:t>Ils résolvent les problèmes et construisent des applications qui répondent aux besoins des utilisateurs.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Rôle d'un Software Engineer | Page 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avec Version Control Systems (Git)</a:t>
            </a:r>
          </a:p>
        </p:txBody>
      </p:sp>
      <p:sp>
        <p:nvSpPr>
          <p:cNvPr id="3" name="Content Placeholder 2"/>
          <p:cNvSpPr>
            <a:spLocks noGrp="1"/>
          </p:cNvSpPr>
          <p:nvPr>
            <p:ph idx="1"/>
          </p:nvPr>
        </p:nvSpPr>
        <p:spPr/>
        <p:txBody>
          <a:bodyPr/>
          <a:lstStyle/>
          <a:p/>
          <a:p>
            <a:pPr>
              <a:defRPr sz="1600"/>
            </a:pPr>
            <a:r>
              <a:t>Pourquoi c'est important:</a:t>
            </a:r>
          </a:p>
          <a:p>
            <a:pPr lvl="1">
              <a:defRPr sz="1600"/>
            </a:pPr>
            <a:r>
              <a:t>Améliore la qualité du code en permettant la revue de code et la collaboration.</a:t>
            </a:r>
          </a:p>
          <a:p>
            <a:pPr lvl="1">
              <a:defRPr sz="1600"/>
            </a:pPr>
            <a:r>
              <a:t>Aide à gérer les cycles de publication, les branches de fonctionnalités et les corrections de bugs.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avec Version Control Systems (Git) | Page 20</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L'importance des Data Structures et Algorithms</a:t>
            </a:r>
          </a:p>
        </p:txBody>
      </p:sp>
      <p:sp>
        <p:nvSpPr>
          <p:cNvPr id="3" name="Text Placeholder 2"/>
          <p:cNvSpPr>
            <a:spLocks noGrp="1"/>
          </p:cNvSpPr>
          <p:nvPr>
            <p:ph type="body" idx="1"/>
          </p:nvPr>
        </p:nvSpPr>
        <p:spPr/>
        <p:txBody>
          <a:bodyPr/>
          <a:lstStyle/>
          <a:p>
            <a:pPr algn="ctr">
              <a:defRPr sz="1800"/>
            </a:pPr>
            <a:r>
              <a:t>Comprendre les fondamentaux des data structures et algorithms est crucial pour écrire un code efficace.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L'importance des Data Structures et Algorithms | Page 21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L'importance des Data Structures et Algorithms</a:t>
            </a:r>
          </a:p>
        </p:txBody>
      </p:sp>
      <p:sp>
        <p:nvSpPr>
          <p:cNvPr id="3" name="Content Placeholder 2"/>
          <p:cNvSpPr>
            <a:spLocks noGrp="1"/>
          </p:cNvSpPr>
          <p:nvPr>
            <p:ph idx="1"/>
          </p:nvPr>
        </p:nvSpPr>
        <p:spPr/>
        <p:txBody>
          <a:bodyPr/>
          <a:lstStyle/>
          <a:p/>
          <a:p>
            <a:pPr>
              <a:defRPr sz="1600"/>
            </a:pPr>
            <a:r>
              <a:t>Ce qu'ils sont:</a:t>
            </a:r>
          </a:p>
          <a:p>
            <a:pPr lvl="1">
              <a:defRPr sz="1600"/>
            </a:pPr>
            <a:r>
              <a:t>Data Structures: Façons organisées de stocker et gérer les données (arrays, linked lists, trees).</a:t>
            </a:r>
          </a:p>
          <a:p>
            <a:pPr lvl="1">
              <a:defRPr sz="1600"/>
            </a:pPr>
            <a:r>
              <a:t>Algorithms: Procédures étape par étape pour résoudre des problèmes (sorting, searching).</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L'importance des Data Structures et Algorithms | Page 22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L'importance des Data Structures et Algorithms</a:t>
            </a:r>
          </a:p>
        </p:txBody>
      </p:sp>
      <p:sp>
        <p:nvSpPr>
          <p:cNvPr id="3" name="Content Placeholder 2"/>
          <p:cNvSpPr>
            <a:spLocks noGrp="1"/>
          </p:cNvSpPr>
          <p:nvPr>
            <p:ph idx="1"/>
          </p:nvPr>
        </p:nvSpPr>
        <p:spPr/>
        <p:txBody>
          <a:bodyPr/>
          <a:lstStyle/>
          <a:p/>
          <a:p>
            <a:pPr>
              <a:defRPr sz="1600"/>
            </a:pPr>
            <a:r>
              <a:t>Pourquoi ils sont importants:</a:t>
            </a:r>
          </a:p>
          <a:p>
            <a:pPr lvl="1">
              <a:defRPr sz="1600"/>
            </a:pPr>
            <a:r>
              <a:t>Permettent d'écrire un code efficace et optimisé qui peut évoluer avec des ensembles de données plus importants et plus d'utilisateurs.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L'importance des Data Structures et Algorithms | Page 23</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L'importance des Data Structures et Algorithms</a:t>
            </a:r>
          </a:p>
        </p:txBody>
      </p:sp>
      <p:sp>
        <p:nvSpPr>
          <p:cNvPr id="3" name="Content Placeholder 2"/>
          <p:cNvSpPr>
            <a:spLocks noGrp="1"/>
          </p:cNvSpPr>
          <p:nvPr>
            <p:ph idx="1"/>
          </p:nvPr>
        </p:nvSpPr>
        <p:spPr/>
        <p:txBody>
          <a:bodyPr/>
          <a:lstStyle/>
          <a:p/>
          <a:p>
            <a:pPr>
              <a:defRPr sz="1600"/>
            </a:pPr>
            <a:r>
              <a:t>Applications dans le monde réel:</a:t>
            </a:r>
          </a:p>
          <a:p>
            <a:pPr lvl="1">
              <a:defRPr sz="1600"/>
            </a:pPr>
            <a:r>
              <a:t>Utilisés dans les bases de données, les moteurs de recherche, les communications réseau, et plus encore.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L'importance des Data Structures et Algorithms | Page 24</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Software Architecture et System Design</a:t>
            </a:r>
          </a:p>
        </p:txBody>
      </p:sp>
      <p:sp>
        <p:nvSpPr>
          <p:cNvPr id="3" name="Text Placeholder 2"/>
          <p:cNvSpPr>
            <a:spLocks noGrp="1"/>
          </p:cNvSpPr>
          <p:nvPr>
            <p:ph type="body" idx="1"/>
          </p:nvPr>
        </p:nvSpPr>
        <p:spPr/>
        <p:txBody>
          <a:bodyPr/>
          <a:lstStyle/>
          <a:p>
            <a:pPr algn="ctr">
              <a:defRPr sz="1800"/>
            </a:pPr>
            <a:r>
              <a:t>Apprenez la structure de haut niveau des systèmes logiciels et leur impact sur l'évolutivité, la maintenabilité et la fiabilité.</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Software Architecture et System Design | Page 25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et System Design</a:t>
            </a:r>
          </a:p>
        </p:txBody>
      </p:sp>
      <p:sp>
        <p:nvSpPr>
          <p:cNvPr id="3" name="Content Placeholder 2"/>
          <p:cNvSpPr>
            <a:spLocks noGrp="1"/>
          </p:cNvSpPr>
          <p:nvPr>
            <p:ph idx="1"/>
          </p:nvPr>
        </p:nvSpPr>
        <p:spPr/>
        <p:txBody>
          <a:bodyPr/>
          <a:lstStyle/>
          <a:p/>
          <a:p>
            <a:pPr>
              <a:defRPr sz="1600"/>
            </a:pPr>
            <a:r>
              <a:t>Définir Software Architecture:</a:t>
            </a:r>
          </a:p>
          <a:p>
            <a:pPr lvl="1">
              <a:defRPr sz="1600"/>
            </a:pPr>
            <a:r>
              <a:t>Le plan directeur pour un système logiciel, définissant ses composants et la manière dont ils interagissent.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et System Design | Page 26</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et System Design</a:t>
            </a:r>
          </a:p>
        </p:txBody>
      </p:sp>
      <p:sp>
        <p:nvSpPr>
          <p:cNvPr id="3" name="Content Placeholder 2"/>
          <p:cNvSpPr>
            <a:spLocks noGrp="1"/>
          </p:cNvSpPr>
          <p:nvPr>
            <p:ph idx="1"/>
          </p:nvPr>
        </p:nvSpPr>
        <p:spPr/>
        <p:txBody>
          <a:bodyPr/>
          <a:lstStyle/>
          <a:p/>
          <a:p>
            <a:pPr>
              <a:defRPr sz="1600"/>
            </a:pPr>
            <a:r>
              <a:t>Concepts de System Design:</a:t>
            </a:r>
          </a:p>
          <a:p>
            <a:pPr lvl="1">
              <a:defRPr sz="1600"/>
            </a:pPr>
            <a:r>
              <a:t>Microservices: Une collection de petits services indépendants.</a:t>
            </a:r>
          </a:p>
          <a:p>
            <a:pPr lvl="1">
              <a:defRPr sz="1600"/>
            </a:pPr>
            <a:r>
              <a:t>Monolithic: Une base de code unique et unifiée.</a:t>
            </a:r>
          </a:p>
          <a:p>
            <a:pPr lvl="1">
              <a:defRPr sz="1600"/>
            </a:pPr>
            <a:r>
              <a:t>Client-Server Model: Sépare le front-end (client) du back-end (serveur).</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et System Design | Page 27</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et System Design</a:t>
            </a:r>
          </a:p>
        </p:txBody>
      </p:sp>
      <p:sp>
        <p:nvSpPr>
          <p:cNvPr id="3" name="Content Placeholder 2"/>
          <p:cNvSpPr>
            <a:spLocks noGrp="1"/>
          </p:cNvSpPr>
          <p:nvPr>
            <p:ph idx="1"/>
          </p:nvPr>
        </p:nvSpPr>
        <p:spPr/>
        <p:txBody>
          <a:bodyPr/>
          <a:lstStyle/>
          <a:p/>
          <a:p>
            <a:pPr>
              <a:defRPr sz="1600"/>
            </a:pPr>
            <a:r>
              <a:t>Pourquoi c'est important:</a:t>
            </a:r>
          </a:p>
          <a:p>
            <a:pPr lvl="1">
              <a:defRPr sz="1600"/>
            </a:pPr>
            <a:r>
              <a:t>Affecte l'évolutivité, la maintenabilité et la fiabilité du logiciel.</a:t>
            </a:r>
          </a:p>
          <a:p>
            <a:pPr lvl="1">
              <a:defRPr sz="1600"/>
            </a:pPr>
            <a:r>
              <a:t>Une bonne architecture permet des mises à jour, des débogages et une croissance à long terme plus faciles.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et System Design | Page 28</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SQL vs NoSQL Databases</a:t>
            </a:r>
          </a:p>
        </p:txBody>
      </p:sp>
      <p:sp>
        <p:nvSpPr>
          <p:cNvPr id="3" name="Text Placeholder 2"/>
          <p:cNvSpPr>
            <a:spLocks noGrp="1"/>
          </p:cNvSpPr>
          <p:nvPr>
            <p:ph type="body" idx="1"/>
          </p:nvPr>
        </p:nvSpPr>
        <p:spPr/>
        <p:txBody>
          <a:bodyPr/>
          <a:lstStyle/>
          <a:p>
            <a:pPr algn="ctr">
              <a:defRPr sz="1800"/>
            </a:pPr>
            <a:r>
              <a:t>Explorer les différences entre les bases de données SQL et NoSQL et quand utiliser chacune.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SQL vs NoSQL Databases | Page 29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Rôle d'un Software Engineer</a:t>
            </a:r>
          </a:p>
        </p:txBody>
      </p:sp>
      <p:sp>
        <p:nvSpPr>
          <p:cNvPr id="3" name="Content Placeholder 2"/>
          <p:cNvSpPr>
            <a:spLocks noGrp="1"/>
          </p:cNvSpPr>
          <p:nvPr>
            <p:ph idx="1"/>
          </p:nvPr>
        </p:nvSpPr>
        <p:spPr/>
        <p:txBody>
          <a:bodyPr/>
          <a:lstStyle/>
          <a:p/>
          <a:p>
            <a:pPr>
              <a:defRPr sz="1600"/>
            </a:pPr>
            <a:r>
              <a:t>Types d'Engineers:</a:t>
            </a:r>
          </a:p>
          <a:p>
            <a:pPr lvl="1">
              <a:defRPr sz="1600"/>
            </a:pPr>
            <a:r>
              <a:t>Front-end: Se concentre sur l'interface utilisateur.</a:t>
            </a:r>
          </a:p>
          <a:p>
            <a:pPr lvl="1">
              <a:defRPr sz="1600"/>
            </a:pPr>
            <a:r>
              <a:t>Back-end: Gère la logique côté serveur, les bases de données et les APIs.</a:t>
            </a:r>
          </a:p>
          <a:p>
            <a:pPr lvl="1">
              <a:defRPr sz="1600"/>
            </a:pPr>
            <a:r>
              <a:t>Full-Stack: Combine les compétences front-end et back-end.</a:t>
            </a:r>
          </a:p>
          <a:p>
            <a:pPr lvl="1">
              <a:defRPr sz="1600"/>
            </a:pPr>
            <a:r>
              <a:t>DevOps: Assure le déploiement et le fonctionnement fluides des systèmes logiciels.</a:t>
            </a:r>
          </a:p>
          <a:p>
            <a:pPr lvl="1">
              <a:defRPr sz="1600"/>
            </a:pPr>
            <a:r>
              <a:t>Quality Assurance: Teste les logiciels pour assurer la qualité.</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Rôle d'un Software Engineer | Page 3</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30</a:t>
            </a:r>
          </a:p>
        </p:txBody>
      </p:sp>
      <p:pic>
        <p:nvPicPr>
          <p:cNvPr id="3" name="Picture 2" descr="img09.JPEG"/>
          <p:cNvPicPr>
            <a:picLocks noChangeAspect="1"/>
          </p:cNvPicPr>
          <p:nvPr/>
        </p:nvPicPr>
        <p:blipFill>
          <a:blip r:embed="rId2"/>
          <a:stretch>
            <a:fillRect/>
          </a:stretch>
        </p:blipFill>
        <p:spPr>
          <a:xfrm>
            <a:off x="1371600" y="914400"/>
            <a:ext cx="6400800" cy="5641238"/>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SQL:</a:t>
            </a:r>
          </a:p>
          <a:p>
            <a:pPr lvl="1">
              <a:defRPr sz="1600"/>
            </a:pPr>
            <a:r>
              <a:t>Bases de données structurées et basées sur un schéma (ex: MySQL, PostgreSQL).</a:t>
            </a:r>
          </a:p>
          <a:p>
            <a:pPr lvl="1">
              <a:defRPr sz="1600"/>
            </a:pPr>
            <a:r>
              <a:t>Mieux adaptées aux applications nécessitant des requêtes complexes et des transactions.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NoSQL:</a:t>
            </a:r>
          </a:p>
          <a:p>
            <a:pPr lvl="1">
              <a:defRPr sz="1600"/>
            </a:pPr>
            <a:r>
              <a:t>Bases de données flexibles et sans schéma (ex: MongoDB, Cassandra).</a:t>
            </a:r>
          </a:p>
          <a:p>
            <a:pPr lvl="1">
              <a:defRPr sz="1600"/>
            </a:pPr>
            <a:r>
              <a:t>Idéales pour le stockage de données à grande échelle, l'analytique en temps réel, et les données non structurées.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Quand utiliser chacune:</a:t>
            </a:r>
          </a:p>
          <a:p>
            <a:pPr lvl="1">
              <a:defRPr sz="1600"/>
            </a:pPr>
            <a:r>
              <a:t>Utiliser SQL pour les systèmes transactionnels où l'intégrité des données est cruciale.</a:t>
            </a:r>
          </a:p>
          <a:p>
            <a:pPr lvl="1">
              <a:defRPr sz="1600"/>
            </a:pPr>
            <a:r>
              <a:t>Utiliser NoSQL pour les applications nécessitant des schémas flexibles ou une évolutivité horizontale.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33</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APIs (Application Programming Interfaces)</a:t>
            </a:r>
          </a:p>
        </p:txBody>
      </p:sp>
      <p:sp>
        <p:nvSpPr>
          <p:cNvPr id="3" name="Text Placeholder 2"/>
          <p:cNvSpPr>
            <a:spLocks noGrp="1"/>
          </p:cNvSpPr>
          <p:nvPr>
            <p:ph type="body" idx="1"/>
          </p:nvPr>
        </p:nvSpPr>
        <p:spPr/>
        <p:txBody>
          <a:bodyPr/>
          <a:lstStyle/>
          <a:p>
            <a:pPr algn="ctr">
              <a:defRPr sz="1800"/>
            </a:pPr>
            <a:r>
              <a:t>Apprenez comment les APIs permettent la communication entre différentes applications logicielles.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APIs (Application Programming Interfaces) | Page 34</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Qu'est-ce qu'une API?</a:t>
            </a:r>
          </a:p>
          <a:p>
            <a:pPr lvl="1">
              <a:defRPr sz="1600"/>
            </a:pPr>
            <a:r>
              <a:t>Un ensemble de protocoles permettant à différentes applications logicielles de communiquer et de partager des données.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35</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Importance:</a:t>
            </a:r>
          </a:p>
          <a:p>
            <a:pPr lvl="1">
              <a:defRPr sz="1600"/>
            </a:pPr>
            <a:r>
              <a:t>Permet l'intégration de services comme les connexions aux réseaux sociaux, le traitement des paiements, et l'échange de données.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36</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Exemples:</a:t>
            </a:r>
          </a:p>
          <a:p>
            <a:pPr lvl="1">
              <a:defRPr sz="1600"/>
            </a:pPr>
            <a:r>
              <a:t>REST: Representational State Transfer, largement utilisé pour les APIs web.</a:t>
            </a:r>
          </a:p>
          <a:p>
            <a:pPr lvl="1">
              <a:defRPr sz="1600"/>
            </a:pPr>
            <a:r>
              <a:t>GraphQL: Un langage de requête pour les APIs, permettant aux clients de demander des données spécifiques.</a:t>
            </a:r>
          </a:p>
          <a:p>
            <a:pPr lvl="1">
              <a:defRPr sz="1600"/>
            </a:pPr>
            <a:r>
              <a:t>Importance de la documentation: Une documentation claire de l'API est cruciale pour une intégration réussie.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37</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Frameworks</a:t>
            </a:r>
          </a:p>
        </p:txBody>
      </p:sp>
      <p:sp>
        <p:nvSpPr>
          <p:cNvPr id="3" name="Text Placeholder 2"/>
          <p:cNvSpPr>
            <a:spLocks noGrp="1"/>
          </p:cNvSpPr>
          <p:nvPr>
            <p:ph type="body" idx="1"/>
          </p:nvPr>
        </p:nvSpPr>
        <p:spPr/>
        <p:txBody>
          <a:bodyPr/>
          <a:lstStyle/>
          <a:p>
            <a:pPr algn="ctr">
              <a:defRPr sz="1800"/>
            </a:pPr>
            <a:r>
              <a:t>Les frameworks fournissent une base de code pré-écrit pour rationaliser le processus de software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Frameworks | Page 38</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39</a:t>
            </a:r>
          </a:p>
        </p:txBody>
      </p:sp>
      <p:pic>
        <p:nvPicPr>
          <p:cNvPr id="3" name="Picture 2" descr="img13.JPEG"/>
          <p:cNvPicPr>
            <a:picLocks noChangeAspect="1"/>
          </p:cNvPicPr>
          <p:nvPr/>
        </p:nvPicPr>
        <p:blipFill>
          <a:blip r:embed="rId2"/>
          <a:stretch>
            <a:fillRect/>
          </a:stretch>
        </p:blipFill>
        <p:spPr>
          <a:xfrm>
            <a:off x="1371600" y="914400"/>
            <a:ext cx="6400800" cy="544637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Rôle d'un Software Engineer</a:t>
            </a:r>
          </a:p>
        </p:txBody>
      </p:sp>
      <p:sp>
        <p:nvSpPr>
          <p:cNvPr id="3" name="Content Placeholder 2"/>
          <p:cNvSpPr>
            <a:spLocks noGrp="1"/>
          </p:cNvSpPr>
          <p:nvPr>
            <p:ph idx="1"/>
          </p:nvPr>
        </p:nvSpPr>
        <p:spPr/>
        <p:txBody>
          <a:bodyPr/>
          <a:lstStyle/>
          <a:p/>
          <a:p>
            <a:pPr>
              <a:defRPr sz="1600"/>
            </a:pPr>
            <a:r>
              <a:t>Collaboration:</a:t>
            </a:r>
          </a:p>
          <a:p>
            <a:pPr lvl="1">
              <a:defRPr sz="1600"/>
            </a:pPr>
            <a:r>
              <a:t>Les engineers travaillent en étroite collaboration avec les project managers, designers, et business analysts pour fournir des solutions logicielles.</a:t>
            </a:r>
          </a:p>
          <a:p>
            <a:pPr lvl="1">
              <a:defRPr sz="1600"/>
            </a:pPr>
            <a:r>
              <a:t>Ils participent à la planification, aux discussions de conception et aux revues de sprint.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Rôle d'un Software Engineer | Page 4</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Définition:</a:t>
            </a:r>
          </a:p>
          <a:p>
            <a:pPr lvl="1">
              <a:defRPr sz="1600"/>
            </a:pPr>
            <a:r>
              <a:t>Une collection de bibliothèques de code pré-écrit qui fournissent une structure et des fonctionnalités communes pour rationaliser le développement.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40</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Exemples:</a:t>
            </a:r>
          </a:p>
          <a:p>
            <a:pPr lvl="1">
              <a:defRPr sz="1600"/>
            </a:pPr>
            <a:r>
              <a:t>Front-end: React, Angular, Vue.js.</a:t>
            </a:r>
          </a:p>
          <a:p>
            <a:pPr lvl="1">
              <a:defRPr sz="1600"/>
            </a:pPr>
            <a:r>
              <a:t>Back-end: Django (Python), Spring (Java), Express (Node.js).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41</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Pourquoi utiliser des frameworks:</a:t>
            </a:r>
          </a:p>
          <a:p>
            <a:pPr lvl="1">
              <a:defRPr sz="1600"/>
            </a:pPr>
            <a:r>
              <a:t>Améliore l'efficacité en fournissant des composants réutilisables et en imposant les bonnes pratiques.</a:t>
            </a:r>
          </a:p>
          <a:p>
            <a:pPr lvl="1">
              <a:defRPr sz="1600"/>
            </a:pPr>
            <a:r>
              <a:t>Réduit le code répétitif, permettant aux développeurs de se concentrer sur les fonctionnalités uniques.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Electronic Data Interchange (EDI)</a:t>
            </a:r>
          </a:p>
        </p:txBody>
      </p:sp>
      <p:sp>
        <p:nvSpPr>
          <p:cNvPr id="3" name="Text Placeholder 2"/>
          <p:cNvSpPr>
            <a:spLocks noGrp="1"/>
          </p:cNvSpPr>
          <p:nvPr>
            <p:ph type="body" idx="1"/>
          </p:nvPr>
        </p:nvSpPr>
        <p:spPr/>
        <p:txBody>
          <a:bodyPr/>
          <a:lstStyle/>
          <a:p>
            <a:pPr algn="ctr">
              <a:defRPr sz="1800"/>
            </a:pPr>
            <a:r>
              <a:t>Comprendre le rôle de l'EDI dans le software development pour l'échange électronique d'informations commerciales.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Electronic Data Interchange (EDI) | Page 43</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44</a:t>
            </a:r>
          </a:p>
        </p:txBody>
      </p:sp>
      <p:pic>
        <p:nvPicPr>
          <p:cNvPr id="3" name="Picture 2" descr="img15.JPEG"/>
          <p:cNvPicPr>
            <a:picLocks noChangeAspect="1"/>
          </p:cNvPicPr>
          <p:nvPr/>
        </p:nvPicPr>
        <p:blipFill>
          <a:blip r:embed="rId2"/>
          <a:stretch>
            <a:fillRect/>
          </a:stretch>
        </p:blipFill>
        <p:spPr>
          <a:xfrm>
            <a:off x="1371600" y="914400"/>
            <a:ext cx="6400800" cy="4764569"/>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Qu'est-ce que l'EDI?</a:t>
            </a:r>
          </a:p>
          <a:p>
            <a:pPr lvl="1">
              <a:defRPr sz="1600"/>
            </a:pPr>
            <a:r>
              <a:t>Une méthode standardisée pour l'échange électronique d'informations commerciales entre organisations.</a:t>
            </a:r>
          </a:p>
          <a:p>
            <a:pPr lvl="1">
              <a:defRPr sz="1600"/>
            </a:pPr>
            <a:r>
              <a:t>L'EDI facilite l'échange de divers types de documents tels que les bons de commande, les factures, etc.</a:t>
            </a:r>
          </a:p>
          <a:p>
            <a:pPr>
              <a:defRPr sz="1600"/>
            </a:pPr>
            <a:r>
              <a:t>Liens: https://www.edibasics.com/what-is-edi/</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45</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Rôle dans le software development:</a:t>
            </a:r>
          </a:p>
          <a:p>
            <a:pPr lvl="1">
              <a:defRPr sz="1600"/>
            </a:pPr>
            <a:r>
              <a:t>La mise en œuvre des normes EDI pour l'échange de données assure la compatibilité et l'efficacité des communications commerciales.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46</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Formats courants:</a:t>
            </a:r>
          </a:p>
          <a:p>
            <a:pPr lvl="1">
              <a:defRPr sz="1600"/>
            </a:pPr>
            <a:r>
              <a:t>XML, JSON, et EDIFACT sont quelques-uns des formats utilisés dans les implémentations EDI.</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47</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Project Management dans le Software Development</a:t>
            </a:r>
          </a:p>
        </p:txBody>
      </p:sp>
      <p:sp>
        <p:nvSpPr>
          <p:cNvPr id="3" name="Text Placeholder 2"/>
          <p:cNvSpPr>
            <a:spLocks noGrp="1"/>
          </p:cNvSpPr>
          <p:nvPr>
            <p:ph type="body" idx="1"/>
          </p:nvPr>
        </p:nvSpPr>
        <p:spPr/>
        <p:txBody>
          <a:bodyPr/>
          <a:lstStyle/>
          <a:p>
            <a:pPr algn="ctr">
              <a:defRPr sz="1800"/>
            </a:pPr>
            <a:r>
              <a:t>Les pratiques de project management aident à coordonner efficacement les tâches, les délais et les ressources du software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Project Management dans le Software Development | Page 48</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Stand-Ups et Agile:</a:t>
            </a:r>
          </a:p>
          <a:p>
            <a:pPr lvl="1">
              <a:defRPr sz="1600"/>
            </a:pPr>
            <a:r>
              <a:t>Typiquement une réunion de 15 minutes où chaque membre de l'équipe discute de ce qu'il a accompli la veille, de son plan pour la journée en cours, et de tout obstacle rencontré. Cela favorise la transparence et permet à l'équipe de résoudre rapidement les problèmes et d'ajuster ses plans si nécessaire.</a:t>
            </a:r>
          </a:p>
          <a:p>
            <a:pPr lvl="1">
              <a:defRPr sz="1600"/>
            </a:pPr>
            <a:r>
              <a:t>Encourage un sens des responsabilités parmi les membres de l'équipe, chacun partageant sa progression quotidienne.</a:t>
            </a:r>
          </a:p>
          <a:p>
            <a:pPr lvl="1">
              <a:defRPr sz="1600"/>
            </a:pPr>
            <a:r>
              <a:t>Aide à maintenir l'élan en veillant à ce que tout obstacle soit identifié et résolu rapidement.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49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5</a:t>
            </a:r>
          </a:p>
        </p:txBody>
      </p:sp>
      <p:pic>
        <p:nvPicPr>
          <p:cNvPr id="3" name="Picture 2" descr="img00.JPEG"/>
          <p:cNvPicPr>
            <a:picLocks noChangeAspect="1"/>
          </p:cNvPicPr>
          <p:nvPr/>
        </p:nvPicPr>
        <p:blipFill>
          <a:blip r:embed="rId2"/>
          <a:stretch>
            <a:fillRect/>
          </a:stretch>
        </p:blipFill>
        <p:spPr>
          <a:xfrm>
            <a:off x="1371600" y="914400"/>
            <a:ext cx="6400800" cy="1298870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Méthodologie Agile:</a:t>
            </a:r>
          </a:p>
          <a:p>
            <a:pPr lvl="1">
              <a:defRPr sz="1600"/>
            </a:pPr>
            <a:r>
              <a:t>Un cadre pour gérer les projets de software development qui met l'accent sur des cycles de travail itératifs, appelés sprints, généralement de 1 à 4 semaines. Après chaque sprint, une réunion de revue ou de rétrospective est organisée pour évaluer ce qui s'est bien passé et ce qui pourrait être amélioré.</a:t>
            </a:r>
          </a:p>
          <a:p>
            <a:pPr lvl="1">
              <a:defRPr sz="1600"/>
            </a:pPr>
            <a:r>
              <a:t>Se concentre sur la livraison de petits incréments fonctionnels du produit tôt et fréquemment, permettant un retour constant et une correction de trajectoire.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50</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Méthodologie Agile:</a:t>
            </a:r>
          </a:p>
          <a:p>
            <a:pPr lvl="1">
              <a:defRPr sz="1600"/>
            </a:pPr>
            <a:r>
              <a:t>Les cadres Agile comme Scrum et Kanban aident à décomposer les projets complexes en morceaux gérables, à promouvoir la flexibilité et à permettre aux équipes de s'adapter rapidement aux exigences changeantes ou aux conditions du marché.</a:t>
            </a:r>
          </a:p>
          <a:p>
            <a:pPr lvl="1">
              <a:defRPr sz="1600"/>
            </a:pPr>
            <a:r>
              <a:t>Les pratiques Agile incluent l'intégration continue, le test-driven development (TDD) et le pair programming, qui améliorent la qualité du logiciel et l'efficacité du processus de développement.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51</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Liens:</a:t>
            </a:r>
          </a:p>
          <a:p>
            <a:pPr lvl="1">
              <a:defRPr sz="1600"/>
            </a:pPr>
            <a:r>
              <a:t>https://scrumguides.org/scrum-guide.html#daily-scrum</a:t>
            </a:r>
          </a:p>
          <a:p>
            <a:pPr lvl="1">
              <a:defRPr sz="1600"/>
            </a:pPr>
            <a:r>
              <a:t>https://www.atlassian.com/agile/scrum/standups</a:t>
            </a:r>
          </a:p>
          <a:p>
            <a:pPr lvl="1">
              <a:defRPr sz="1600"/>
            </a:pPr>
            <a:r>
              <a:t>https://www.agilealliance.org/agile101/</a:t>
            </a:r>
          </a:p>
          <a:p>
            <a:pPr lvl="1">
              <a:defRPr sz="1600"/>
            </a:pPr>
            <a:r>
              <a:t>https://www.scrum.org/resources/scrum-guide</a:t>
            </a:r>
          </a:p>
          <a:p>
            <a:pPr lvl="1">
              <a:defRPr sz="1600"/>
            </a:pPr>
            <a:r>
              <a:t>https://www.atlassian.com/agile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Outils, Jira:</a:t>
            </a:r>
          </a:p>
          <a:p>
            <a:pPr lvl="1">
              <a:defRPr sz="1600"/>
            </a:pPr>
            <a:r>
              <a:t>Un outil de suivi des problèmes et de gestion de projet largement utilisé pour la gestion des projets Agile. Il permet aux équipes de créer des user stories, de planifier les sprints et de suivre la progression grâce à des tableaux de bord et des rapports personnalisables.</a:t>
            </a:r>
          </a:p>
          <a:p>
            <a:pPr lvl="1">
              <a:defRPr sz="1600"/>
            </a:pPr>
            <a:r>
              <a:t>Supporte le cadre Agile en permettant la priorisation du backlog, la planification des sprints et la collaboration en temps réel entre les membres de l'équipe.</a:t>
            </a:r>
          </a:p>
          <a:p>
            <a:pPr lvl="1">
              <a:defRPr sz="1600"/>
            </a:pPr>
            <a:r>
              <a:t>S'intègre à divers autres outils de développement (ex: Bitbucket, GitHub, Confluence) pour un flux de travail transparent.</a:t>
            </a:r>
          </a:p>
          <a:p>
            <a:pPr lvl="1">
              <a:defRPr sz="1600"/>
            </a:pPr>
            <a:r>
              <a:t>Fournit des fonctionnalités pour la gestion des bugs, le suivi des tâches, et la visualisation de l'état du projet avec des outils tels que les tableaux Kanban et les burndown charts.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53</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Outils, Trello:</a:t>
            </a:r>
          </a:p>
          <a:p>
            <a:pPr lvl="1">
              <a:defRPr sz="1600"/>
            </a:pPr>
            <a:r>
              <a:t>Un outil de gestion de projet visuel qui utilise des tableaux, des listes et des cartes pour organiser les tâches et les flux de travail. Son interface glisser-déposer facilite le suivi de la progression des tâches à travers différentes étapes.</a:t>
            </a:r>
          </a:p>
          <a:p>
            <a:pPr lvl="1">
              <a:defRPr sz="1600"/>
            </a:pPr>
            <a:r>
              <a:t>Favorise la collaboration en permettant aux membres de l'équipe de commenter, d'attacher des fichiers, de fixer des échéances et d'ajouter des listes de contrôle aux cartes, maintenant tout le monde aligné sur l'état du projet.</a:t>
            </a:r>
          </a:p>
          <a:p>
            <a:pPr lvl="1">
              <a:defRPr sz="1600"/>
            </a:pPr>
            <a:r>
              <a:t>Utile pour les petites équipes ou les projets nécessitant une approche flexible et légère de la gestion des tâches.</a:t>
            </a:r>
          </a:p>
          <a:p>
            <a:pPr lvl="1">
              <a:defRPr sz="1600"/>
            </a:pPr>
            <a:r>
              <a:t>Peut être intégré à d'autres outils comme Slack, Google Drive, et GitHub pour simplifier le processus de développement.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54</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Importance des bonnes pratiques, livraison en temps voulu:</a:t>
            </a:r>
          </a:p>
          <a:p>
            <a:pPr lvl="1">
              <a:defRPr sz="1600"/>
            </a:pPr>
            <a:r>
              <a:t>L'adoption des bonnes pratiques, telles que la définition de jalons réalistes et l'utilisation d'outils comme les diagrammes de Gantt pour la visualisation des délais, aide les équipes à rester sur la bonne voie et à respecter les échéances du projet.</a:t>
            </a:r>
          </a:p>
          <a:p>
            <a:pPr lvl="1">
              <a:defRPr sz="1600"/>
            </a:pPr>
            <a:r>
              <a:t>Les pratiques Agile telles que les revues de sprint régulières et les rétrospectives permettent d'identifier tôt les éventuels retards et d'apporter les ajustements nécessaires rapidement.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55</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Liens:</a:t>
            </a:r>
          </a:p>
          <a:p>
            <a:pPr lvl="1">
              <a:defRPr sz="1600"/>
            </a:pPr>
            <a:r>
              <a:t>https://www.atlassian.com/software/jira/guides</a:t>
            </a:r>
          </a:p>
          <a:p>
            <a:pPr lvl="1">
              <a:defRPr sz="1600"/>
            </a:pPr>
            <a:r>
              <a:t>https://www.guru99.com/jira-tutorial-a-complete-guide-for-beginners.html</a:t>
            </a:r>
          </a:p>
          <a:p>
            <a:pPr lvl="1">
              <a:defRPr sz="1600"/>
            </a:pPr>
            <a:r>
              <a:t>https://trello.com/guide</a:t>
            </a:r>
          </a:p>
          <a:p>
            <a:pPr lvl="1">
              <a:defRPr sz="1600"/>
            </a:pPr>
            <a:r>
              <a:t>https://blog.trello.com/tag/productivity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56</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Importance des bonnes pratiques, allocation correcte des ressources:</a:t>
            </a:r>
          </a:p>
          <a:p>
            <a:pPr lvl="1">
              <a:defRPr sz="1600"/>
            </a:pPr>
            <a:r>
              <a:t>L'utilisation de techniques de gestion des ressources telles que la planification de capacité, l'équilibrage des charges de travail, et l'attribution de tâches spécifiques à des rôles assurent que les membres de l'équipe ne sont pas surchargés et que chaque tâche est traitée par une personne possédant les compétences appropriées.</a:t>
            </a:r>
          </a:p>
          <a:p>
            <a:pPr lvl="1">
              <a:defRPr sz="1600"/>
            </a:pPr>
            <a:r>
              <a:t>L'utilisation efficace des outils (ex: le graphique circulaire de charge de travail de Jira, les champs personnalisés de Trello) permet aux project managers de surveiller l'utilisation des ressources et d'optimiser la productivité de l'équipe.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57</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Importance des bonnes pratiques, communication claire:</a:t>
            </a:r>
          </a:p>
          <a:p>
            <a:pPr lvl="1">
              <a:defRPr sz="1600"/>
            </a:pPr>
            <a:r>
              <a:t>Des canaux de communication ouverts et cohérents, tels que les daily stand-ups, les rétrospectives de sprint, et les rapports d'état du projet, sont essentiels pour aligner l'équipe et les parties prenantes.</a:t>
            </a:r>
          </a:p>
          <a:p>
            <a:pPr lvl="1">
              <a:defRPr sz="1600"/>
            </a:pPr>
            <a:r>
              <a:t>Les outils de documentation comme Confluence et Slack fournissent des espaces pour la documentation collaborative, les discussions et le partage des connaissances, réduisant les risques de malentendus et d'attentes mal alignées.</a:t>
            </a:r>
          </a:p>
          <a:p>
            <a:pPr lvl="1">
              <a:defRPr sz="1600"/>
            </a:pPr>
            <a:r>
              <a:t>La définition des rôles et des responsabilités dès le départ, ainsi que la création d'une matrice RACI (Responsible, Accountable, Consulted, Informed), favorisent la clarté et la responsabilité parmi les membres de l'équipe.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58</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Importance des bonnes pratiques, amélioration continue:</a:t>
            </a:r>
          </a:p>
          <a:p>
            <a:pPr lvl="1">
              <a:defRPr sz="1600"/>
            </a:pPr>
            <a:r>
              <a:t>Les bonnes pratiques encouragent l'équipe à réfléchir sur son travail et à chercher des moyens d'améliorer les processus et les résultats. Les réunions rétrospectives offrent des opportunités de retour d'expérience et d'apprentissage.</a:t>
            </a:r>
          </a:p>
          <a:p>
            <a:pPr lvl="1">
              <a:defRPr sz="1600"/>
            </a:pPr>
            <a:r>
              <a:t>L'adoption de standards de codage, la réalisation de revues de code régulières, et l'automatisation des tests (ex: pipelines CI/CD) améliorent la qualité du code et réduisent la dette technique au fil du temps.</a:t>
            </a:r>
          </a:p>
          <a:p>
            <a:pPr lvl="1">
              <a:defRPr sz="1600"/>
            </a:pPr>
            <a:r>
              <a:t>L'utilisation des bonnes pratiques en gestion de projet, telles que l'évaluation des risques et la planification de l'atténuation, aide à prévoir les problèmes potentiels et à établir des plans de contingence, assurant le succès du projet.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59</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Qu'est-ce qu'un tech stack ?</a:t>
            </a:r>
          </a:p>
        </p:txBody>
      </p:sp>
      <p:sp>
        <p:nvSpPr>
          <p:cNvPr id="3" name="Text Placeholder 2"/>
          <p:cNvSpPr>
            <a:spLocks noGrp="1"/>
          </p:cNvSpPr>
          <p:nvPr>
            <p:ph type="body" idx="1"/>
          </p:nvPr>
        </p:nvSpPr>
        <p:spPr/>
        <p:txBody>
          <a:bodyPr/>
          <a:lstStyle/>
          <a:p>
            <a:pPr algn="ctr">
              <a:defRPr sz="1800"/>
            </a:pPr>
            <a:r>
              <a:t>Une façon de visualiser un ensemble de systèmes logiciels et de langages utilisés ensemble pour accomplir une tâche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Qu'est-ce qu'un tech stack ? | Page 6</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dans le Software Development</a:t>
            </a:r>
          </a:p>
        </p:txBody>
      </p:sp>
      <p:sp>
        <p:nvSpPr>
          <p:cNvPr id="3" name="Content Placeholder 2"/>
          <p:cNvSpPr>
            <a:spLocks noGrp="1"/>
          </p:cNvSpPr>
          <p:nvPr>
            <p:ph idx="1"/>
          </p:nvPr>
        </p:nvSpPr>
        <p:spPr/>
        <p:txBody>
          <a:bodyPr/>
          <a:lstStyle/>
          <a:p/>
          <a:p>
            <a:pPr>
              <a:defRPr sz="1600"/>
            </a:pPr>
            <a:r>
              <a:t>Liens:</a:t>
            </a:r>
          </a:p>
          <a:p>
            <a:pPr lvl="1">
              <a:defRPr sz="1600"/>
            </a:pPr>
            <a:r>
              <a:t>https://www.wrike.com/blog/project-milestones-definition-how-to-use-them/</a:t>
            </a:r>
          </a:p>
          <a:p>
            <a:pPr lvl="1">
              <a:defRPr sz="1600"/>
            </a:pPr>
            <a:r>
              <a:t>https://www.atlassian.com/team-playbook/plays/retrospective</a:t>
            </a:r>
          </a:p>
          <a:p>
            <a:pPr lvl="1">
              <a:defRPr sz="1600"/>
            </a:pPr>
            <a:r>
              <a:t>https://www.smartsheet.com/resource-management/capacity-planning</a:t>
            </a:r>
          </a:p>
          <a:p>
            <a:pPr lvl="1">
              <a:defRPr sz="1600"/>
            </a:pPr>
            <a:r>
              <a:t>https://www.atlassian.com/software/jira/guides/roadmaps/advanced-roadmaps</a:t>
            </a:r>
          </a:p>
          <a:p>
            <a:pPr lvl="1">
              <a:defRPr sz="1600"/>
            </a:pPr>
            <a:r>
              <a:t>https://www.atlassian.com/team-playbook/plays/raci-matrix</a:t>
            </a:r>
          </a:p>
          <a:p>
            <a:pPr lvl="1">
              <a:defRPr sz="1600"/>
            </a:pPr>
            <a:r>
              <a:t>https://slack.com/resources/articles/project-management</a:t>
            </a:r>
          </a:p>
          <a:p>
            <a:pPr lvl="1">
              <a:defRPr sz="1600"/>
            </a:pPr>
            <a:r>
              <a:t>https://about.gitlab.com/topics/ci-cd/</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dans le Software Development | Page 60</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Open Source Licenses pour une utilisation commerciale</a:t>
            </a:r>
          </a:p>
        </p:txBody>
      </p:sp>
      <p:sp>
        <p:nvSpPr>
          <p:cNvPr id="3" name="Text Placeholder 2"/>
          <p:cNvSpPr>
            <a:spLocks noGrp="1"/>
          </p:cNvSpPr>
          <p:nvPr>
            <p:ph type="body" idx="1"/>
          </p:nvPr>
        </p:nvSpPr>
        <p:spPr/>
        <p:txBody>
          <a:bodyPr/>
          <a:lstStyle/>
          <a:p>
            <a:pPr algn="ctr">
              <a:defRPr sz="1800"/>
            </a:pPr>
            <a:r>
              <a:t>Les licences open source définissent les conditions d'utilisation, de modification, et de distribution des logiciels.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Open Source Licenses pour une utilisation commerciale | Page 61</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pour une utilisation commerciale</a:t>
            </a:r>
          </a:p>
        </p:txBody>
      </p:sp>
      <p:sp>
        <p:nvSpPr>
          <p:cNvPr id="3" name="Content Placeholder 2"/>
          <p:cNvSpPr>
            <a:spLocks noGrp="1"/>
          </p:cNvSpPr>
          <p:nvPr>
            <p:ph idx="1"/>
          </p:nvPr>
        </p:nvSpPr>
        <p:spPr/>
        <p:txBody>
          <a:bodyPr/>
          <a:lstStyle/>
          <a:p/>
          <a:p>
            <a:pPr>
              <a:defRPr sz="1600"/>
            </a:pPr>
            <a:r>
              <a:t>Qu'est-ce que l'Open Source?</a:t>
            </a:r>
          </a:p>
          <a:p>
            <a:pPr lvl="1">
              <a:defRPr sz="1600"/>
            </a:pPr>
            <a:r>
              <a:t>Un logiciel qui peut être librement utilisé, modifié, et distribué par quiconque.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pour une utilisation commerciale | Page 62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pour une utilisation commerciale</a:t>
            </a:r>
          </a:p>
        </p:txBody>
      </p:sp>
      <p:sp>
        <p:nvSpPr>
          <p:cNvPr id="3" name="Content Placeholder 2"/>
          <p:cNvSpPr>
            <a:spLocks noGrp="1"/>
          </p:cNvSpPr>
          <p:nvPr>
            <p:ph idx="1"/>
          </p:nvPr>
        </p:nvSpPr>
        <p:spPr/>
        <p:txBody>
          <a:bodyPr/>
          <a:lstStyle/>
          <a:p/>
          <a:p>
            <a:pPr>
              <a:defRPr sz="1600"/>
            </a:pPr>
            <a:r>
              <a:t>Licenses:</a:t>
            </a:r>
          </a:p>
          <a:p>
            <a:pPr lvl="1">
              <a:defRPr sz="1600"/>
            </a:pPr>
            <a:r>
              <a:t>MIT License: Permissive, permet une utilisation presque sans restriction.</a:t>
            </a:r>
          </a:p>
          <a:p>
            <a:pPr lvl="1">
              <a:defRPr sz="1600"/>
            </a:pPr>
            <a:r>
              <a:t>GPL: Exige que les travaux dérivés soient open source.</a:t>
            </a:r>
          </a:p>
          <a:p>
            <a:pPr lvl="1">
              <a:defRPr sz="1600"/>
            </a:pPr>
            <a:r>
              <a:t>Apache: Fournit une concession explicite des droits de brevet aux utilisateurs.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pour une utilisation commerciale | Page 63</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pour une utilisation commerciale</a:t>
            </a:r>
          </a:p>
        </p:txBody>
      </p:sp>
      <p:sp>
        <p:nvSpPr>
          <p:cNvPr id="3" name="Content Placeholder 2"/>
          <p:cNvSpPr>
            <a:spLocks noGrp="1"/>
          </p:cNvSpPr>
          <p:nvPr>
            <p:ph idx="1"/>
          </p:nvPr>
        </p:nvSpPr>
        <p:spPr/>
        <p:txBody>
          <a:bodyPr/>
          <a:lstStyle/>
          <a:p/>
          <a:p>
            <a:pPr>
              <a:defRPr sz="1600"/>
            </a:pPr>
            <a:r>
              <a:t>Modèles économiques Open Source:</a:t>
            </a:r>
          </a:p>
          <a:p>
            <a:pPr lvl="1">
              <a:defRPr sz="1600"/>
            </a:pPr>
            <a:r>
              <a:t>Open core: Un noyau open source avec des fonctionnalités closed sources vendues en plus.</a:t>
            </a:r>
          </a:p>
          <a:p>
            <a:pPr lvl="1">
              <a:defRPr sz="1600"/>
            </a:pPr>
            <a:r>
              <a:t>Dual licensing model: Un projet produit qui est sous une licence virale de type GPL et une licence commerciale fermée (MySQL).</a:t>
            </a:r>
          </a:p>
          <a:p>
            <a:pPr lvl="1">
              <a:defRPr sz="1600"/>
            </a:pPr>
            <a:r>
              <a:t>Ou modèle commercial source ou open source avec délai.</a:t>
            </a:r>
          </a:p>
          <a:p>
            <a:pPr lvl="1">
              <a:defRPr sz="1600"/>
            </a:pPr>
            <a:r>
              <a:t>Service model: Proposer une version produit d'un projet open source et monétiser des services tels que le support, la formation, des fonctionnalités spécifiques.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pour une utilisation commerciale | Page 64</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pour une utilisation commerciale</a:t>
            </a:r>
          </a:p>
        </p:txBody>
      </p:sp>
      <p:sp>
        <p:nvSpPr>
          <p:cNvPr id="3" name="Content Placeholder 2"/>
          <p:cNvSpPr>
            <a:spLocks noGrp="1"/>
          </p:cNvSpPr>
          <p:nvPr>
            <p:ph idx="1"/>
          </p:nvPr>
        </p:nvSpPr>
        <p:spPr/>
        <p:txBody>
          <a:bodyPr/>
          <a:lstStyle/>
          <a:p/>
          <a:p>
            <a:pPr>
              <a:defRPr sz="1600"/>
            </a:pPr>
            <a:r>
              <a:t>Pourquoi c'est important:</a:t>
            </a:r>
          </a:p>
          <a:p>
            <a:pPr lvl="1">
              <a:defRPr sz="1600"/>
            </a:pPr>
            <a:r>
              <a:t>Choisir la bonne licence est crucial pour une utilisation commerciale, car elle détermine les droits et les obligations légales pour les utilisateurs et les développeurs.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pour une utilisation commerciale | Page 65</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pour une utilisation commerciale</a:t>
            </a:r>
          </a:p>
        </p:txBody>
      </p:sp>
      <p:sp>
        <p:nvSpPr>
          <p:cNvPr id="3" name="Content Placeholder 2"/>
          <p:cNvSpPr>
            <a:spLocks noGrp="1"/>
          </p:cNvSpPr>
          <p:nvPr>
            <p:ph idx="1"/>
          </p:nvPr>
        </p:nvSpPr>
        <p:spPr/>
        <p:txBody>
          <a:bodyPr/>
          <a:lstStyle/>
          <a:p/>
          <a:p>
            <a:pPr>
              <a:defRPr sz="1600"/>
            </a:pPr>
            <a:r>
              <a:t>Liens: https://www.youtube.com/watch?v=krcKkiKBKms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pour une utilisation commerciale | Page 66</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67</a:t>
            </a:r>
          </a:p>
        </p:txBody>
      </p:sp>
      <p:pic>
        <p:nvPicPr>
          <p:cNvPr id="3" name="Picture 2" descr="img20.JPEG"/>
          <p:cNvPicPr>
            <a:picLocks noChangeAspect="1"/>
          </p:cNvPicPr>
          <p:nvPr/>
        </p:nvPicPr>
        <p:blipFill>
          <a:blip r:embed="rId2"/>
          <a:stretch>
            <a:fillRect/>
          </a:stretch>
        </p:blipFill>
        <p:spPr>
          <a:xfrm>
            <a:off x="1371600" y="914400"/>
            <a:ext cx="6400800" cy="3221318"/>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Le processus de recrutement pour les Software Engineers</a:t>
            </a:r>
          </a:p>
        </p:txBody>
      </p:sp>
      <p:sp>
        <p:nvSpPr>
          <p:cNvPr id="3" name="Text Placeholder 2"/>
          <p:cNvSpPr>
            <a:spLocks noGrp="1"/>
          </p:cNvSpPr>
          <p:nvPr>
            <p:ph type="body" idx="1"/>
          </p:nvPr>
        </p:nvSpPr>
        <p:spPr/>
        <p:txBody>
          <a:bodyPr/>
          <a:lstStyle/>
          <a:p>
            <a:pPr algn="ctr">
              <a:defRPr sz="1800"/>
            </a:pPr>
            <a:r>
              <a:t>Le processus de recrutement implique l'évaluation des compétences techniques et interpersonnelles pour trouver la bonne adéquation avec l'équipe.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Le processus de recrutement pour les Software Engineers | Page 68</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69</a:t>
            </a:r>
          </a:p>
        </p:txBody>
      </p:sp>
      <p:pic>
        <p:nvPicPr>
          <p:cNvPr id="3" name="Picture 2" descr="img21.JPEG"/>
          <p:cNvPicPr>
            <a:picLocks noChangeAspect="1"/>
          </p:cNvPicPr>
          <p:nvPr/>
        </p:nvPicPr>
        <p:blipFill>
          <a:blip r:embed="rId2"/>
          <a:stretch>
            <a:fillRect/>
          </a:stretch>
        </p:blipFill>
        <p:spPr>
          <a:xfrm>
            <a:off x="1371600" y="914400"/>
            <a:ext cx="6400800" cy="6260782"/>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Qu'est-ce qu'un tech stack ?</a:t>
            </a:r>
          </a:p>
        </p:txBody>
      </p:sp>
      <p:sp>
        <p:nvSpPr>
          <p:cNvPr id="3" name="Content Placeholder 2"/>
          <p:cNvSpPr>
            <a:spLocks noGrp="1"/>
          </p:cNvSpPr>
          <p:nvPr>
            <p:ph idx="1"/>
          </p:nvPr>
        </p:nvSpPr>
        <p:spPr/>
        <p:txBody>
          <a:bodyPr/>
          <a:lstStyle/>
          <a:p/>
          <a:p>
            <a:pPr>
              <a:defRPr sz="1600"/>
            </a:pPr>
            <a:r>
              <a:t>Un tech stack est l'ensemble des technologies utilisées pour développer une application, y compris les langages de programmation, frameworks, bases de données, outils front-end et back-end, et APIs.</a:t>
            </a:r>
          </a:p>
          <a:p>
            <a:pPr>
              <a:defRPr sz="1600"/>
            </a:pPr>
            <a:r>
              <a:t>Une solution stack ou software stack est un ensemble de sous-systèmes logiciels ou de composants nécessaires pour créer une plateforme complète, sans qu'un logiciel supplémentaire soit requis pour supporter les applications. Les applications 'tournent sur' ou 'fonctionnent sur' la plateforme résultante.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Qu'est-ce qu'un tech stack ? | Page 7</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Le processus de recrutement pour les software engineers inclut généralement plusieurs étapes:</a:t>
            </a:r>
          </a:p>
          <a:p>
            <a:pPr lvl="1">
              <a:defRPr sz="1600"/>
            </a:pPr>
            <a:r>
              <a:t>Coding Tests: Utilisés pour évaluer la compétence en codage du candidat, ses compétences en résolution de problèmes et sa compréhension des algorithms. Les plateformes courantes pour ces tests incluent LeetCode, HackerRank, et Codility.</a:t>
            </a:r>
          </a:p>
          <a:p>
            <a:pPr lvl="1">
              <a:defRPr sz="1600"/>
            </a:pPr>
            <a:r>
              <a:t>Technical Interviews: Visent à évaluer la connaissance des principes de software development, la conception de systèmes, les bases de données, et la résolution de problèmes concrets à travers des exercices de tableau blanc ou le pair programming.</a:t>
            </a:r>
          </a:p>
          <a:p>
            <a:pPr lvl="1">
              <a:defRPr sz="1600"/>
            </a:pPr>
            <a:r>
              <a:t>Soft Skill Assessments: Évaluent la communication, le travail d'équipe, l'adaptabilité, et l'adéquation culturelle du candidat à travers des questions comportementales et des scénarios de jeu de rôle.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70</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Liens:</a:t>
            </a:r>
          </a:p>
          <a:p>
            <a:pPr lvl="1">
              <a:defRPr sz="1600"/>
            </a:pPr>
            <a:r>
              <a:t>https://leetcode.com/</a:t>
            </a:r>
          </a:p>
          <a:p>
            <a:pPr lvl="1">
              <a:defRPr sz="1600"/>
            </a:pPr>
            <a:r>
              <a:t>https://www.hackerrank.com/</a:t>
            </a:r>
          </a:p>
          <a:p>
            <a:pPr lvl="1">
              <a:defRPr sz="1600"/>
            </a:pPr>
            <a:r>
              <a:t>https://www.codingame.com/</a:t>
            </a:r>
          </a:p>
          <a:p>
            <a:pPr lvl="1">
              <a:defRPr sz="1600"/>
            </a:pPr>
            <a:r>
              <a:t>https://www.interviewcake.com/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71</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Compétences recherchées par les employeurs, compétences techniques:</a:t>
            </a:r>
          </a:p>
          <a:p>
            <a:pPr lvl="1">
              <a:defRPr sz="1600"/>
            </a:pPr>
            <a:r>
              <a:t>Compréhension approfondie d'au moins un langage de programmation (ex: C, CPP, Rust, Python, Java, JavaScript).</a:t>
            </a:r>
          </a:p>
          <a:p>
            <a:pPr lvl="1">
              <a:defRPr sz="1600"/>
            </a:pPr>
            <a:r>
              <a:t>Maîtrise des data structures (ex: arrays, linked lists, trees) et des algorithms (ex: sorting, searching, dynamic programming).</a:t>
            </a:r>
          </a:p>
          <a:p>
            <a:pPr lvl="1">
              <a:defRPr sz="1600"/>
            </a:pPr>
            <a:r>
              <a:t>Connaissance de l'architecture logicielle, des design patterns, des bases de données (SQL/NoSQL), et des outils de développement (ex: Git, Docker).</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Compétences recherchées par les employeurs, compétences interpersonnelles:</a:t>
            </a:r>
          </a:p>
          <a:p>
            <a:pPr lvl="1">
              <a:defRPr sz="1600"/>
            </a:pPr>
            <a:r>
              <a:t>Communication: Capacité à expliquer clairement les concepts techniques aux parties prenantes techniques et non techniques.</a:t>
            </a:r>
          </a:p>
          <a:p>
            <a:pPr lvl="1">
              <a:defRPr sz="1600"/>
            </a:pPr>
            <a:r>
              <a:t>Travail d'équipe: Expérience avec les processus de développement collaboratif (ex: revue de code, pair programming) et les méthodologies Agile.</a:t>
            </a:r>
          </a:p>
          <a:p>
            <a:pPr lvl="1">
              <a:defRPr sz="1600"/>
            </a:pPr>
            <a:r>
              <a:t>Résolution de problèmes: du " creative thinking " pour relever les défis de codage et concevoir des solutions efficaces et évolutives.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73</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Liens:</a:t>
            </a:r>
          </a:p>
          <a:p>
            <a:pPr lvl="1">
              <a:defRPr sz="1600"/>
            </a:pPr>
            <a:r>
              <a:t>https://roadmap.sh/software-engineer</a:t>
            </a:r>
          </a:p>
          <a:p>
            <a:pPr lvl="1">
              <a:defRPr sz="1600"/>
            </a:pPr>
            <a:r>
              <a:t>https://www.geeksforgeeks.org/data-structures/</a:t>
            </a:r>
          </a:p>
          <a:p>
            <a:pPr lvl="1">
              <a:defRPr sz="1600"/>
            </a:pPr>
            <a:r>
              <a:t>https://www.freecodecamp.org/news/technical-skills-software-developers/</a:t>
            </a:r>
          </a:p>
          <a:p>
            <a:pPr lvl="1">
              <a:defRPr sz="1600"/>
            </a:pPr>
            <a:r>
              <a:t>https://www.atlassian.com/agile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74</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Pertinence pour les PMs:</a:t>
            </a:r>
          </a:p>
          <a:p>
            <a:pPr lvl="1">
              <a:defRPr sz="1600"/>
            </a:pPr>
            <a:r>
              <a:t>Collaboration avec les RH: Les Project Managers (PMs) travaillent en étroite collaboration avec les RH pour définir les descriptions de poste, identifier les compétences techniques et interpersonnelles requises pour le projet, et participer aux entretiens pour garantir l'alignement avec les besoins de l'équipe.</a:t>
            </a:r>
          </a:p>
          <a:p>
            <a:pPr lvl="1">
              <a:defRPr sz="1600"/>
            </a:pPr>
            <a:r>
              <a:t>Assurer l'adéquation: Les PMs s'assurent que les nouvelles recrues possèdent non seulement l'expertise technique, mais aussi l'état d'esprit et les compétences interpersonnelles appropriées qui correspondent aux objectifs du projet, à la dynamique de l'équipe, et à la culture de l'entreprise.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75</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Le processus de recrutement pour les Software Engineers</a:t>
            </a:r>
          </a:p>
        </p:txBody>
      </p:sp>
      <p:sp>
        <p:nvSpPr>
          <p:cNvPr id="3" name="Content Placeholder 2"/>
          <p:cNvSpPr>
            <a:spLocks noGrp="1"/>
          </p:cNvSpPr>
          <p:nvPr>
            <p:ph idx="1"/>
          </p:nvPr>
        </p:nvSpPr>
        <p:spPr/>
        <p:txBody>
          <a:bodyPr/>
          <a:lstStyle/>
          <a:p/>
          <a:p>
            <a:pPr>
              <a:defRPr sz="1600"/>
            </a:pPr>
            <a:r>
              <a:t>Liens:</a:t>
            </a:r>
          </a:p>
          <a:p>
            <a:pPr lvl="1">
              <a:defRPr sz="1600"/>
            </a:pPr>
            <a:r>
              <a:t>https://www.cio.com/article/286706/what-does-a-project-manager-do.html</a:t>
            </a:r>
          </a:p>
          <a:p>
            <a:pPr lvl="1">
              <a:defRPr sz="1600"/>
            </a:pPr>
            <a:r>
              <a:t>https://www.atlassian.com/agile/project-management</a:t>
            </a:r>
          </a:p>
          <a:p>
            <a:pPr lvl="1">
              <a:defRPr sz="1600"/>
            </a:pPr>
            <a:r>
              <a:t>https://www.turing.com/resources/how-to-hire-developers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Le processus de recrutement pour les Software Engineers | Page 76</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Software Engineer Psychology</a:t>
            </a:r>
          </a:p>
        </p:txBody>
      </p:sp>
      <p:sp>
        <p:nvSpPr>
          <p:cNvPr id="3" name="Text Placeholder 2"/>
          <p:cNvSpPr>
            <a:spLocks noGrp="1"/>
          </p:cNvSpPr>
          <p:nvPr>
            <p:ph type="body" idx="1"/>
          </p:nvPr>
        </p:nvSpPr>
        <p:spPr/>
        <p:txBody>
          <a:bodyPr/>
          <a:lstStyle/>
          <a:p>
            <a:pPr algn="ctr">
              <a:defRPr sz="1800"/>
            </a:pPr>
            <a:r>
              <a:t>Comprendre les aspects psychologiques du software engineering aide à favoriser un environnement de travail équilibré.</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Software Engineer Psychology | Page 77</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78</a:t>
            </a:r>
          </a:p>
        </p:txBody>
      </p:sp>
      <p:pic>
        <p:nvPicPr>
          <p:cNvPr id="3" name="Picture 2" descr="img23.JPEG"/>
          <p:cNvPicPr>
            <a:picLocks noChangeAspect="1"/>
          </p:cNvPicPr>
          <p:nvPr/>
        </p:nvPicPr>
        <p:blipFill>
          <a:blip r:embed="rId2"/>
          <a:stretch>
            <a:fillRect/>
          </a:stretch>
        </p:blipFill>
        <p:spPr>
          <a:xfrm>
            <a:off x="1371600" y="914400"/>
            <a:ext cx="6400800" cy="48006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Impostor Syndrome:</a:t>
            </a:r>
          </a:p>
          <a:p>
            <a:pPr lvl="1">
              <a:defRPr sz="1600"/>
            </a:pPr>
            <a:r>
              <a:t>Un sentiment courant d'inadéquation parmi les engineers, même lorsqu'ils réussissent.</a:t>
            </a:r>
          </a:p>
          <a:p>
            <a:pPr lvl="1">
              <a:defRPr sz="1600"/>
            </a:pPr>
            <a:r>
              <a:t>Peut affecter la productivité et la confiance en soi.</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79</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Qu'est-ce qu'un tech stack ?</a:t>
            </a:r>
          </a:p>
        </p:txBody>
      </p:sp>
      <p:sp>
        <p:nvSpPr>
          <p:cNvPr id="3" name="Content Placeholder 2"/>
          <p:cNvSpPr>
            <a:spLocks noGrp="1"/>
          </p:cNvSpPr>
          <p:nvPr>
            <p:ph idx="1"/>
          </p:nvPr>
        </p:nvSpPr>
        <p:spPr/>
        <p:txBody>
          <a:bodyPr/>
          <a:lstStyle/>
          <a:p/>
          <a:p>
            <a:pPr>
              <a:defRPr sz="1600"/>
            </a:pPr>
            <a:r>
              <a:t>Liens:</a:t>
            </a:r>
          </a:p>
          <a:p>
            <a:pPr lvl="1">
              <a:defRPr sz="1600"/>
            </a:pPr>
            <a:r>
              <a:t>https://stackshare.io</a:t>
            </a:r>
          </a:p>
          <a:p>
            <a:pPr lvl="1">
              <a:defRPr sz="1600"/>
            </a:pPr>
            <a:r>
              <a:t>https://www.crunchbase.com,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Qu'est-ce qu'un tech stack ? | Page 8</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God Syndrome:</a:t>
            </a:r>
          </a:p>
          <a:p>
            <a:pPr lvl="1">
              <a:defRPr sz="1600"/>
            </a:pPr>
            <a:r>
              <a:t>Une surconfiance en ses capacités, conduisant à un manque de collaboration et à l'ignorance des avis de l'équipe.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80</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Rôle des PMs:</a:t>
            </a:r>
          </a:p>
          <a:p>
            <a:pPr lvl="1">
              <a:defRPr sz="1600"/>
            </a:pPr>
            <a:r>
              <a:t>Les Project Managers jouent un rôle clé dans la création d'un environnement de travail équilibré en fournissant des feedbacks constructifs, en favorisant le travail d'équipe, et en reconnaissant les réalisations.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81</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Merci!</a:t>
            </a:r>
          </a:p>
        </p:txBody>
      </p:sp>
      <p:sp>
        <p:nvSpPr>
          <p:cNvPr id="3" name="TextBox 2"/>
          <p:cNvSpPr txBox="1"/>
          <p:nvPr/>
        </p:nvSpPr>
        <p:spPr>
          <a:xfrm>
            <a:off x="914400" y="2743200"/>
            <a:ext cx="7315200" cy="1828800"/>
          </a:xfrm>
          <a:prstGeom prst="rect">
            <a:avLst/>
          </a:prstGeom>
          <a:noFill/>
        </p:spPr>
        <p:txBody>
          <a:bodyPr wrap="none">
            <a:spAutoFit/>
          </a:bodyPr>
          <a:lstStyle/>
          <a:p/>
          <a:p>
            <a:pPr algn="ctr">
              <a:defRPr sz="2400"/>
            </a:pPr>
            <a:r>
              <a:t>Questions ou discussions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Prochaine section : Integrated Development Environment (IDE)</a:t>
            </a:r>
          </a:p>
        </p:txBody>
      </p:sp>
      <p:sp>
        <p:nvSpPr>
          <p:cNvPr id="3" name="Text Placeholder 2"/>
          <p:cNvSpPr>
            <a:spLocks noGrp="1"/>
          </p:cNvSpPr>
          <p:nvPr>
            <p:ph type="body" idx="1"/>
          </p:nvPr>
        </p:nvSpPr>
        <p:spPr/>
        <p:txBody>
          <a:bodyPr/>
          <a:lstStyle/>
          <a:p>
            <a:pPr algn="ctr">
              <a:defRPr sz="1800"/>
            </a:pPr>
            <a:r>
              <a:t>Les outils que les Software engineers utilisent pour écrire, déboguer et gérer leur code efficacement.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Prochaine section : Integrated Development Environment (IDE) | Page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