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sldIdLst>
    <p:sldId id="256" r:id="rId3"/>
    <p:sldId id="257" r:id="rId4"/>
    <p:sldId id="258" r:id="rId5"/>
    <p:sldId id="278" r:id="rId6"/>
    <p:sldId id="279" r:id="rId7"/>
    <p:sldId id="280" r:id="rId8"/>
    <p:sldId id="259" r:id="rId9"/>
    <p:sldId id="282" r:id="rId10"/>
    <p:sldId id="264" r:id="rId11"/>
    <p:sldId id="281" r:id="rId12"/>
    <p:sldId id="284" r:id="rId13"/>
    <p:sldId id="285" r:id="rId14"/>
    <p:sldId id="283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1B1F"/>
    <a:srgbClr val="AF2926"/>
    <a:srgbClr val="932C21"/>
    <a:srgbClr val="B53729"/>
    <a:srgbClr val="D4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3083" autoAdjust="0"/>
  </p:normalViewPr>
  <p:slideViewPr>
    <p:cSldViewPr snapToGrid="0" showGuides="1">
      <p:cViewPr varScale="1">
        <p:scale>
          <a:sx n="106" d="100"/>
          <a:sy n="106" d="100"/>
        </p:scale>
        <p:origin x="62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7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5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9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3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8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6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1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F0440E-6E44-4F7C-A89A-ACA9AD20325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99A9F7-509E-44FE-990E-4BDABC366C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D0470-F711-48FF-9610-7BE27FAE8805}"/>
              </a:ext>
            </a:extLst>
          </p:cNvPr>
          <p:cNvSpPr/>
          <p:nvPr/>
        </p:nvSpPr>
        <p:spPr>
          <a:xfrm>
            <a:off x="8658225" y="0"/>
            <a:ext cx="3533775" cy="6858000"/>
          </a:xfrm>
          <a:prstGeom prst="rect">
            <a:avLst/>
          </a:prstGeom>
          <a:solidFill>
            <a:srgbClr val="AF2926"/>
          </a:solidFill>
          <a:ln>
            <a:noFill/>
          </a:ln>
          <a:effectLst>
            <a:outerShdw blurRad="25400" dist="25400" dir="10800000" algn="r" rotWithShape="0">
              <a:schemeClr val="tx1"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D6C68-2A93-49C7-AD34-80A7E25F675F}"/>
              </a:ext>
            </a:extLst>
          </p:cNvPr>
          <p:cNvSpPr txBox="1"/>
          <p:nvPr/>
        </p:nvSpPr>
        <p:spPr>
          <a:xfrm>
            <a:off x="459727" y="2162502"/>
            <a:ext cx="364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cs typeface="+mn-ea"/>
                <a:sym typeface="+mn-lt"/>
              </a:rPr>
              <a:t>第十组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BFE79F-1616-4A36-9B74-383CCC09FFE5}"/>
              </a:ext>
            </a:extLst>
          </p:cNvPr>
          <p:cNvSpPr txBox="1"/>
          <p:nvPr/>
        </p:nvSpPr>
        <p:spPr>
          <a:xfrm>
            <a:off x="459728" y="3363093"/>
            <a:ext cx="51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932C21"/>
                </a:solidFill>
                <a:cs typeface="+mn-ea"/>
                <a:sym typeface="+mn-lt"/>
              </a:rPr>
              <a:t>软件汇报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CBEE26-B135-4FB5-99E0-8682FBD2FB69}"/>
              </a:ext>
            </a:extLst>
          </p:cNvPr>
          <p:cNvGrpSpPr/>
          <p:nvPr/>
        </p:nvGrpSpPr>
        <p:grpSpPr>
          <a:xfrm rot="16200000">
            <a:off x="417380" y="5827362"/>
            <a:ext cx="576624" cy="135912"/>
            <a:chOff x="1292838" y="1628775"/>
            <a:chExt cx="576624" cy="1359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714FA25-1BEE-4564-8210-118D145F2C3B}"/>
                </a:ext>
              </a:extLst>
            </p:cNvPr>
            <p:cNvSpPr/>
            <p:nvPr/>
          </p:nvSpPr>
          <p:spPr>
            <a:xfrm>
              <a:off x="1292838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85B61A-724F-482E-8D5B-031FF440A0BC}"/>
                </a:ext>
              </a:extLst>
            </p:cNvPr>
            <p:cNvSpPr/>
            <p:nvPr/>
          </p:nvSpPr>
          <p:spPr>
            <a:xfrm>
              <a:off x="1513194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6D3F50C-5C61-4A2B-B7EC-1D72BC53BD7B}"/>
                </a:ext>
              </a:extLst>
            </p:cNvPr>
            <p:cNvSpPr/>
            <p:nvPr/>
          </p:nvSpPr>
          <p:spPr>
            <a:xfrm>
              <a:off x="1733550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D912ED3-8607-4D43-9240-5F77B608B734}"/>
              </a:ext>
            </a:extLst>
          </p:cNvPr>
          <p:cNvGrpSpPr/>
          <p:nvPr/>
        </p:nvGrpSpPr>
        <p:grpSpPr>
          <a:xfrm>
            <a:off x="6108375" y="523823"/>
            <a:ext cx="5376193" cy="5810353"/>
            <a:chOff x="6108375" y="523823"/>
            <a:chExt cx="5376193" cy="58103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5BF32CB-1D15-4909-817C-41E84A826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08375" y="523823"/>
              <a:ext cx="5363129" cy="5810353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A857B7-4D9A-4C54-B3F4-2908EBE38C30}"/>
                </a:ext>
              </a:extLst>
            </p:cNvPr>
            <p:cNvGrpSpPr/>
            <p:nvPr/>
          </p:nvGrpSpPr>
          <p:grpSpPr>
            <a:xfrm>
              <a:off x="6108375" y="2211856"/>
              <a:ext cx="395601" cy="2857500"/>
              <a:chOff x="5893126" y="2211856"/>
              <a:chExt cx="395601" cy="285750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7C0E0C-A02D-4D10-8915-75F30752EA47}"/>
                  </a:ext>
                </a:extLst>
              </p:cNvPr>
              <p:cNvSpPr/>
              <p:nvPr/>
            </p:nvSpPr>
            <p:spPr>
              <a:xfrm>
                <a:off x="5893126" y="2211856"/>
                <a:ext cx="381000" cy="2857500"/>
              </a:xfrm>
              <a:prstGeom prst="rect">
                <a:avLst/>
              </a:prstGeom>
              <a:solidFill>
                <a:srgbClr val="932C21"/>
              </a:solidFill>
              <a:ln>
                <a:noFill/>
              </a:ln>
              <a:effectLst>
                <a:outerShdw blurRad="25400" dist="25400" dir="10800000" algn="r" rotWithShape="0">
                  <a:schemeClr val="tx1"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FA977F-A6EA-4CE2-9278-1DDA1FA5D0CE}"/>
                  </a:ext>
                </a:extLst>
              </p:cNvPr>
              <p:cNvSpPr txBox="1"/>
              <p:nvPr/>
            </p:nvSpPr>
            <p:spPr>
              <a:xfrm>
                <a:off x="5919395" y="2370583"/>
                <a:ext cx="369332" cy="2438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GONGZUO HUI BAO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8B5A2D-3651-4F80-8A04-49C186AC9957}"/>
                </a:ext>
              </a:extLst>
            </p:cNvPr>
            <p:cNvSpPr txBox="1"/>
            <p:nvPr/>
          </p:nvSpPr>
          <p:spPr>
            <a:xfrm rot="10800000">
              <a:off x="11115236" y="1051225"/>
              <a:ext cx="369332" cy="462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QI YE NIAN ZHONG GONGZUO HUI BAO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8" y="408223"/>
            <a:ext cx="1054521" cy="6461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26E4AA-36F0-42FD-A430-3A75F74F5943}"/>
              </a:ext>
            </a:extLst>
          </p:cNvPr>
          <p:cNvSpPr txBox="1"/>
          <p:nvPr/>
        </p:nvSpPr>
        <p:spPr>
          <a:xfrm>
            <a:off x="866899" y="56070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汇报人：陈兆轩</a:t>
            </a:r>
          </a:p>
        </p:txBody>
      </p:sp>
    </p:spTree>
    <p:extLst>
      <p:ext uri="{BB962C8B-B14F-4D97-AF65-F5344CB8AC3E}">
        <p14:creationId xmlns:p14="http://schemas.microsoft.com/office/powerpoint/2010/main" val="325810680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1598372" y="387479"/>
            <a:ext cx="398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目前任务进度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E20F36-2B3F-446C-AFEB-BE9C7120EC51}"/>
              </a:ext>
            </a:extLst>
          </p:cNvPr>
          <p:cNvSpPr txBox="1"/>
          <p:nvPr/>
        </p:nvSpPr>
        <p:spPr>
          <a:xfrm>
            <a:off x="973775" y="1632857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基本功能已经实现，可进行初等运算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CB6E328-8E59-48B1-B59E-E92160C52F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75" y="796796"/>
            <a:ext cx="2553970" cy="56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3279EA2-8D91-4E9F-B628-7CED2A70233F}"/>
              </a:ext>
            </a:extLst>
          </p:cNvPr>
          <p:cNvSpPr txBox="1"/>
          <p:nvPr/>
        </p:nvSpPr>
        <p:spPr>
          <a:xfrm>
            <a:off x="953984" y="2724347"/>
            <a:ext cx="52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已经完成</a:t>
            </a:r>
            <a:r>
              <a:rPr lang="en-US" altLang="zh-CN" dirty="0" err="1"/>
              <a:t>ui</a:t>
            </a:r>
            <a:r>
              <a:rPr lang="zh-CN" altLang="en-US" dirty="0"/>
              <a:t>的设计和实现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A7BE2EF-88B2-4E2A-9A3A-F82F659EEE67}"/>
              </a:ext>
            </a:extLst>
          </p:cNvPr>
          <p:cNvSpPr txBox="1"/>
          <p:nvPr/>
        </p:nvSpPr>
        <p:spPr>
          <a:xfrm>
            <a:off x="953984" y="39086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已经完成第一个版本</a:t>
            </a:r>
          </a:p>
        </p:txBody>
      </p:sp>
    </p:spTree>
    <p:extLst>
      <p:ext uri="{BB962C8B-B14F-4D97-AF65-F5344CB8AC3E}">
        <p14:creationId xmlns:p14="http://schemas.microsoft.com/office/powerpoint/2010/main" val="868907332"/>
      </p:ext>
    </p:extLst>
  </p:cSld>
  <p:clrMapOvr>
    <a:masterClrMapping/>
  </p:clrMapOvr>
  <p:transition spd="slow" advClick="0" advTm="200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26756-31FF-4BF0-9FD0-E9077AE9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B35A31-ED61-4D17-B0B2-C3DF34DA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0" y="1846263"/>
            <a:ext cx="1810226" cy="402272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F9EEB5-42E6-4308-B4C7-8CD46394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43" y="1634931"/>
            <a:ext cx="2225733" cy="42340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4F95EC-E26C-451C-A8EC-45E92606B62E}"/>
              </a:ext>
            </a:extLst>
          </p:cNvPr>
          <p:cNvSpPr txBox="1"/>
          <p:nvPr/>
        </p:nvSpPr>
        <p:spPr>
          <a:xfrm>
            <a:off x="973777" y="229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进行四则运算和初等函数运算</a:t>
            </a:r>
          </a:p>
        </p:txBody>
      </p:sp>
    </p:spTree>
    <p:extLst>
      <p:ext uri="{BB962C8B-B14F-4D97-AF65-F5344CB8AC3E}">
        <p14:creationId xmlns:p14="http://schemas.microsoft.com/office/powerpoint/2010/main" val="22594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6630E-D1F3-4988-98B2-8310A97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折扣计算器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2AECEE-033E-4975-83BE-D4C81D85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0" y="1846263"/>
            <a:ext cx="1810226" cy="4022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BFF05B-47A7-480B-BEE9-EE549DBEBA5A}"/>
              </a:ext>
            </a:extLst>
          </p:cNvPr>
          <p:cNvSpPr txBox="1"/>
          <p:nvPr/>
        </p:nvSpPr>
        <p:spPr>
          <a:xfrm>
            <a:off x="938150" y="2315688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用户输入增值税、原价、折扣率，即可计算出优惠金额（折扣价）和最终价格</a:t>
            </a:r>
          </a:p>
        </p:txBody>
      </p:sp>
    </p:spTree>
    <p:extLst>
      <p:ext uri="{BB962C8B-B14F-4D97-AF65-F5344CB8AC3E}">
        <p14:creationId xmlns:p14="http://schemas.microsoft.com/office/powerpoint/2010/main" val="185385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1233301" y="1410082"/>
            <a:ext cx="398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/>
              <a:t>后期项目计划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D1D34D-08EC-42AF-B32E-3EAF378CB3DF}"/>
              </a:ext>
            </a:extLst>
          </p:cNvPr>
          <p:cNvSpPr txBox="1"/>
          <p:nvPr/>
        </p:nvSpPr>
        <p:spPr>
          <a:xfrm>
            <a:off x="1231902" y="2114337"/>
            <a:ext cx="875029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进一步完善功能并进行测试整合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D807EF-7517-4647-8198-4EA0C235A27B}"/>
              </a:ext>
            </a:extLst>
          </p:cNvPr>
          <p:cNvSpPr txBox="1"/>
          <p:nvPr/>
        </p:nvSpPr>
        <p:spPr>
          <a:xfrm>
            <a:off x="1231902" y="2968832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提高代码质量，增加软件稳定性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CF8957-C46A-427F-9F94-3F87045D21E8}"/>
              </a:ext>
            </a:extLst>
          </p:cNvPr>
          <p:cNvSpPr txBox="1"/>
          <p:nvPr/>
        </p:nvSpPr>
        <p:spPr>
          <a:xfrm>
            <a:off x="1196509" y="4248028"/>
            <a:ext cx="225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编写相关文档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29219-B6FB-496A-963A-DC176EFDA8D2}"/>
              </a:ext>
            </a:extLst>
          </p:cNvPr>
          <p:cNvSpPr txBox="1"/>
          <p:nvPr/>
        </p:nvSpPr>
        <p:spPr>
          <a:xfrm>
            <a:off x="1231902" y="360843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美化</a:t>
            </a:r>
            <a:r>
              <a:rPr lang="en-US" altLang="zh-CN" sz="2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UI</a:t>
            </a:r>
            <a:endParaRPr lang="zh-CN" altLang="en-US" sz="2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441240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D0470-F711-48FF-9610-7BE27FAE8805}"/>
              </a:ext>
            </a:extLst>
          </p:cNvPr>
          <p:cNvSpPr/>
          <p:nvPr/>
        </p:nvSpPr>
        <p:spPr>
          <a:xfrm>
            <a:off x="8658225" y="0"/>
            <a:ext cx="3533775" cy="6858000"/>
          </a:xfrm>
          <a:prstGeom prst="rect">
            <a:avLst/>
          </a:prstGeom>
          <a:solidFill>
            <a:srgbClr val="AF2926"/>
          </a:solidFill>
          <a:ln>
            <a:noFill/>
          </a:ln>
          <a:effectLst>
            <a:outerShdw blurRad="25400" dist="25400" dir="10800000" algn="r" rotWithShape="0">
              <a:schemeClr val="tx1"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D6C68-2A93-49C7-AD34-80A7E25F675F}"/>
              </a:ext>
            </a:extLst>
          </p:cNvPr>
          <p:cNvSpPr txBox="1"/>
          <p:nvPr/>
        </p:nvSpPr>
        <p:spPr>
          <a:xfrm>
            <a:off x="459727" y="2162502"/>
            <a:ext cx="364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cs typeface="+mn-ea"/>
                <a:sym typeface="+mn-lt"/>
              </a:rPr>
              <a:t>谢谢观看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D912ED3-8607-4D43-9240-5F77B608B734}"/>
              </a:ext>
            </a:extLst>
          </p:cNvPr>
          <p:cNvGrpSpPr/>
          <p:nvPr/>
        </p:nvGrpSpPr>
        <p:grpSpPr>
          <a:xfrm>
            <a:off x="6108375" y="523823"/>
            <a:ext cx="5376193" cy="5810353"/>
            <a:chOff x="6108375" y="523823"/>
            <a:chExt cx="5376193" cy="58103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5BF32CB-1D15-4909-817C-41E84A826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08375" y="523823"/>
              <a:ext cx="5363129" cy="5810353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A857B7-4D9A-4C54-B3F4-2908EBE38C30}"/>
                </a:ext>
              </a:extLst>
            </p:cNvPr>
            <p:cNvGrpSpPr/>
            <p:nvPr/>
          </p:nvGrpSpPr>
          <p:grpSpPr>
            <a:xfrm>
              <a:off x="6108375" y="2211856"/>
              <a:ext cx="395601" cy="2857500"/>
              <a:chOff x="5893126" y="2211856"/>
              <a:chExt cx="395601" cy="285750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7C0E0C-A02D-4D10-8915-75F30752EA47}"/>
                  </a:ext>
                </a:extLst>
              </p:cNvPr>
              <p:cNvSpPr/>
              <p:nvPr/>
            </p:nvSpPr>
            <p:spPr>
              <a:xfrm>
                <a:off x="5893126" y="2211856"/>
                <a:ext cx="381000" cy="2857500"/>
              </a:xfrm>
              <a:prstGeom prst="rect">
                <a:avLst/>
              </a:prstGeom>
              <a:solidFill>
                <a:srgbClr val="932C21"/>
              </a:solidFill>
              <a:ln>
                <a:noFill/>
              </a:ln>
              <a:effectLst>
                <a:outerShdw blurRad="25400" dist="25400" dir="10800000" algn="r" rotWithShape="0">
                  <a:schemeClr val="tx1"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FA977F-A6EA-4CE2-9278-1DDA1FA5D0CE}"/>
                  </a:ext>
                </a:extLst>
              </p:cNvPr>
              <p:cNvSpPr txBox="1"/>
              <p:nvPr/>
            </p:nvSpPr>
            <p:spPr>
              <a:xfrm>
                <a:off x="5919395" y="2370583"/>
                <a:ext cx="369332" cy="2438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GONGZUO HUI BAO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8B5A2D-3651-4F80-8A04-49C186AC9957}"/>
                </a:ext>
              </a:extLst>
            </p:cNvPr>
            <p:cNvSpPr txBox="1"/>
            <p:nvPr/>
          </p:nvSpPr>
          <p:spPr>
            <a:xfrm rot="10800000">
              <a:off x="11115236" y="1051225"/>
              <a:ext cx="369332" cy="462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QI YE NIAN ZHONG GONGZUO HUI BAO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8" y="408223"/>
            <a:ext cx="1054521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8882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D0470-F711-48FF-9610-7BE27FAE8805}"/>
              </a:ext>
            </a:extLst>
          </p:cNvPr>
          <p:cNvSpPr/>
          <p:nvPr/>
        </p:nvSpPr>
        <p:spPr>
          <a:xfrm>
            <a:off x="0" y="0"/>
            <a:ext cx="3533775" cy="6858000"/>
          </a:xfrm>
          <a:prstGeom prst="rect">
            <a:avLst/>
          </a:prstGeom>
          <a:solidFill>
            <a:srgbClr val="AF292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BF32CB-1D15-4909-817C-41E84A826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6825" y="1481112"/>
            <a:ext cx="3595917" cy="389577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32CF0CB-2E19-4784-A6B0-DE442FB71D0C}"/>
              </a:ext>
            </a:extLst>
          </p:cNvPr>
          <p:cNvSpPr txBox="1"/>
          <p:nvPr/>
        </p:nvSpPr>
        <p:spPr>
          <a:xfrm>
            <a:off x="2101998" y="2551510"/>
            <a:ext cx="1997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094B14-7924-495E-AB58-C28F5C5464C2}"/>
              </a:ext>
            </a:extLst>
          </p:cNvPr>
          <p:cNvSpPr txBox="1"/>
          <p:nvPr/>
        </p:nvSpPr>
        <p:spPr>
          <a:xfrm>
            <a:off x="1672977" y="3617455"/>
            <a:ext cx="290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C09DD50-5D1F-43F1-BD59-464A776E24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3" y="298449"/>
            <a:ext cx="613785" cy="37607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10071E-7B33-4A03-ACF6-905A8AC083FE}"/>
              </a:ext>
            </a:extLst>
          </p:cNvPr>
          <p:cNvGrpSpPr/>
          <p:nvPr/>
        </p:nvGrpSpPr>
        <p:grpSpPr>
          <a:xfrm rot="16200000">
            <a:off x="11428280" y="5827362"/>
            <a:ext cx="576624" cy="135912"/>
            <a:chOff x="1292838" y="1628775"/>
            <a:chExt cx="576624" cy="13591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17A91AD-E0BA-46E2-982E-22246C56FA32}"/>
                </a:ext>
              </a:extLst>
            </p:cNvPr>
            <p:cNvSpPr/>
            <p:nvPr/>
          </p:nvSpPr>
          <p:spPr>
            <a:xfrm>
              <a:off x="1292838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2633CC1-00E2-4FDA-AF42-54D7D2C2F41D}"/>
                </a:ext>
              </a:extLst>
            </p:cNvPr>
            <p:cNvSpPr/>
            <p:nvPr/>
          </p:nvSpPr>
          <p:spPr>
            <a:xfrm>
              <a:off x="1513194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C207065-5AE0-480A-928E-0E8831E23518}"/>
                </a:ext>
              </a:extLst>
            </p:cNvPr>
            <p:cNvSpPr/>
            <p:nvPr/>
          </p:nvSpPr>
          <p:spPr>
            <a:xfrm>
              <a:off x="1733550" y="1628775"/>
              <a:ext cx="135912" cy="1359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E70984-1AA7-4115-B8ED-838943AAAD53}"/>
              </a:ext>
            </a:extLst>
          </p:cNvPr>
          <p:cNvGrpSpPr/>
          <p:nvPr/>
        </p:nvGrpSpPr>
        <p:grpSpPr>
          <a:xfrm>
            <a:off x="6803712" y="1363379"/>
            <a:ext cx="3985263" cy="705962"/>
            <a:chOff x="2360966" y="2897337"/>
            <a:chExt cx="3390475" cy="70596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1017D43-EB41-4FA0-B332-4EAA89E80CB0}"/>
                </a:ext>
              </a:extLst>
            </p:cNvPr>
            <p:cNvSpPr txBox="1"/>
            <p:nvPr/>
          </p:nvSpPr>
          <p:spPr>
            <a:xfrm>
              <a:off x="2362151" y="2897337"/>
              <a:ext cx="338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/>
                <a:t>软件需求详解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6C18212-B3AA-4E22-9727-47FD98E27697}"/>
                </a:ext>
              </a:extLst>
            </p:cNvPr>
            <p:cNvSpPr txBox="1"/>
            <p:nvPr/>
          </p:nvSpPr>
          <p:spPr>
            <a:xfrm>
              <a:off x="2360966" y="3372467"/>
              <a:ext cx="33693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BI YE DA BIAN XIAO MU KAI TI BAO GAO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E1E6B6A-6907-4165-A1E9-704986A59183}"/>
              </a:ext>
            </a:extLst>
          </p:cNvPr>
          <p:cNvGrpSpPr/>
          <p:nvPr/>
        </p:nvGrpSpPr>
        <p:grpSpPr>
          <a:xfrm>
            <a:off x="6802319" y="2505190"/>
            <a:ext cx="3961820" cy="705962"/>
            <a:chOff x="2360966" y="2897337"/>
            <a:chExt cx="3370531" cy="70596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F113C8C-162F-4405-B242-FEDD3BD1DDE4}"/>
                </a:ext>
              </a:extLst>
            </p:cNvPr>
            <p:cNvSpPr txBox="1"/>
            <p:nvPr/>
          </p:nvSpPr>
          <p:spPr>
            <a:xfrm>
              <a:off x="2362151" y="2897337"/>
              <a:ext cx="3369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/>
                <a:t>项目进展情况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62F1E71-DE82-485C-B96F-641727DCB3DB}"/>
                </a:ext>
              </a:extLst>
            </p:cNvPr>
            <p:cNvSpPr txBox="1"/>
            <p:nvPr/>
          </p:nvSpPr>
          <p:spPr>
            <a:xfrm>
              <a:off x="2360966" y="3372467"/>
              <a:ext cx="33693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BI YE DA BIAN XIAO MU KAI TI BAO GAO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3EEBCB-C538-415B-B3B8-7CCCC6451368}"/>
              </a:ext>
            </a:extLst>
          </p:cNvPr>
          <p:cNvGrpSpPr/>
          <p:nvPr/>
        </p:nvGrpSpPr>
        <p:grpSpPr>
          <a:xfrm>
            <a:off x="6173366" y="1481112"/>
            <a:ext cx="507822" cy="507821"/>
            <a:chOff x="6249566" y="1481112"/>
            <a:chExt cx="507822" cy="507821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C87099B-A7DE-4401-ABE3-6E0DDC530CD8}"/>
                </a:ext>
              </a:extLst>
            </p:cNvPr>
            <p:cNvSpPr/>
            <p:nvPr/>
          </p:nvSpPr>
          <p:spPr>
            <a:xfrm rot="16200000">
              <a:off x="6249567" y="1481112"/>
              <a:ext cx="507821" cy="5078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E501524-EE07-466D-942E-D81928B84668}"/>
                </a:ext>
              </a:extLst>
            </p:cNvPr>
            <p:cNvSpPr txBox="1"/>
            <p:nvPr/>
          </p:nvSpPr>
          <p:spPr>
            <a:xfrm>
              <a:off x="6249566" y="1508581"/>
              <a:ext cx="50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73551E2-CB51-4840-A824-487E15905C4B}"/>
              </a:ext>
            </a:extLst>
          </p:cNvPr>
          <p:cNvGrpSpPr/>
          <p:nvPr/>
        </p:nvGrpSpPr>
        <p:grpSpPr>
          <a:xfrm>
            <a:off x="6173365" y="2639119"/>
            <a:ext cx="507822" cy="507821"/>
            <a:chOff x="6249566" y="1481112"/>
            <a:chExt cx="507822" cy="507821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09F92B2-EBCF-4072-970F-B838D13A0903}"/>
                </a:ext>
              </a:extLst>
            </p:cNvPr>
            <p:cNvSpPr/>
            <p:nvPr/>
          </p:nvSpPr>
          <p:spPr>
            <a:xfrm rot="16200000">
              <a:off x="6249567" y="1481112"/>
              <a:ext cx="507821" cy="5078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9354D73-FBFC-49CC-914C-0584006C2BB0}"/>
                </a:ext>
              </a:extLst>
            </p:cNvPr>
            <p:cNvSpPr txBox="1"/>
            <p:nvPr/>
          </p:nvSpPr>
          <p:spPr>
            <a:xfrm>
              <a:off x="6249566" y="1508581"/>
              <a:ext cx="50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39205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D0470-F711-48FF-9610-7BE27FAE8805}"/>
              </a:ext>
            </a:extLst>
          </p:cNvPr>
          <p:cNvSpPr/>
          <p:nvPr/>
        </p:nvSpPr>
        <p:spPr>
          <a:xfrm>
            <a:off x="0" y="0"/>
            <a:ext cx="12192000" cy="2733675"/>
          </a:xfrm>
          <a:prstGeom prst="rect">
            <a:avLst/>
          </a:prstGeom>
          <a:solidFill>
            <a:srgbClr val="AF29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370E65D-F244-445B-978D-02A1098061E8}"/>
              </a:ext>
            </a:extLst>
          </p:cNvPr>
          <p:cNvGrpSpPr/>
          <p:nvPr/>
        </p:nvGrpSpPr>
        <p:grpSpPr>
          <a:xfrm>
            <a:off x="10980605" y="283361"/>
            <a:ext cx="576624" cy="135912"/>
            <a:chOff x="1292838" y="1628775"/>
            <a:chExt cx="576624" cy="135912"/>
          </a:xfrm>
          <a:solidFill>
            <a:schemeClr val="bg1"/>
          </a:solidFill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32746B-7F9D-4C8D-A10D-BEA91BC4194B}"/>
                </a:ext>
              </a:extLst>
            </p:cNvPr>
            <p:cNvSpPr/>
            <p:nvPr/>
          </p:nvSpPr>
          <p:spPr>
            <a:xfrm>
              <a:off x="1292838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535A622-9F1D-4E95-9603-EB74608F79E6}"/>
                </a:ext>
              </a:extLst>
            </p:cNvPr>
            <p:cNvSpPr/>
            <p:nvPr/>
          </p:nvSpPr>
          <p:spPr>
            <a:xfrm>
              <a:off x="1513194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0EDBE61-479A-441B-90CA-5D0CBC5F942D}"/>
                </a:ext>
              </a:extLst>
            </p:cNvPr>
            <p:cNvSpPr/>
            <p:nvPr/>
          </p:nvSpPr>
          <p:spPr>
            <a:xfrm>
              <a:off x="1733550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32CF0CB-2E19-4784-A6B0-DE442FB71D0C}"/>
              </a:ext>
            </a:extLst>
          </p:cNvPr>
          <p:cNvSpPr txBox="1"/>
          <p:nvPr/>
        </p:nvSpPr>
        <p:spPr>
          <a:xfrm>
            <a:off x="1139234" y="1549662"/>
            <a:ext cx="395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9083C7-FF38-4EEB-899D-924EE7E4373D}"/>
              </a:ext>
            </a:extLst>
          </p:cNvPr>
          <p:cNvGrpSpPr/>
          <p:nvPr/>
        </p:nvGrpSpPr>
        <p:grpSpPr>
          <a:xfrm>
            <a:off x="7811137" y="1293848"/>
            <a:ext cx="3034550" cy="5564152"/>
            <a:chOff x="7811137" y="1293848"/>
            <a:chExt cx="3034550" cy="556415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5BF32CB-1D15-4909-817C-41E84A826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11137" y="1293848"/>
              <a:ext cx="3034550" cy="556415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094B14-7924-495E-AB58-C28F5C5464C2}"/>
                </a:ext>
              </a:extLst>
            </p:cNvPr>
            <p:cNvSpPr txBox="1"/>
            <p:nvPr/>
          </p:nvSpPr>
          <p:spPr>
            <a:xfrm>
              <a:off x="7885089" y="2334492"/>
              <a:ext cx="290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>
                      <a:alpha val="41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dirty="0">
                <a:solidFill>
                  <a:schemeClr val="bg1">
                    <a:alpha val="41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F4C9C-8DE7-457D-B0B2-6A085462814E}"/>
              </a:ext>
            </a:extLst>
          </p:cNvPr>
          <p:cNvSpPr txBox="1"/>
          <p:nvPr/>
        </p:nvSpPr>
        <p:spPr>
          <a:xfrm>
            <a:off x="1139234" y="3043305"/>
            <a:ext cx="5532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软件需求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128B41-3FE7-4C41-99A3-3F89E061BD0E}"/>
              </a:ext>
            </a:extLst>
          </p:cNvPr>
          <p:cNvSpPr txBox="1"/>
          <p:nvPr/>
        </p:nvSpPr>
        <p:spPr>
          <a:xfrm>
            <a:off x="1230118" y="2380659"/>
            <a:ext cx="501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QI YE NIAN ZHONG JI DU ZHONG JI DU GONG ZUO ZONG JIE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09DD50-5D1F-43F1-BD59-464A776E24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3" y="298449"/>
            <a:ext cx="613785" cy="3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546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649665" y="745660"/>
            <a:ext cx="398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3200" dirty="0"/>
              <a:t>用户及用户需求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6D8334-244D-4A34-BC99-2069A8F4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1657336"/>
            <a:ext cx="5321818" cy="41408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A0CF87-D54B-4569-BF57-5BB8B74D28D6}"/>
              </a:ext>
            </a:extLst>
          </p:cNvPr>
          <p:cNvSpPr txBox="1"/>
          <p:nvPr/>
        </p:nvSpPr>
        <p:spPr>
          <a:xfrm>
            <a:off x="561790" y="2850621"/>
            <a:ext cx="3360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第一类可称为普通用户，只需要进行一些日常的加减乘除运算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第二类可称为高级用户，需求中会涉及到一些高级功能，例如数学函数，单位转换等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DFB087-3079-420A-9056-CD97E73BE184}"/>
              </a:ext>
            </a:extLst>
          </p:cNvPr>
          <p:cNvSpPr txBox="1"/>
          <p:nvPr/>
        </p:nvSpPr>
        <p:spPr>
          <a:xfrm>
            <a:off x="649665" y="2108518"/>
            <a:ext cx="16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dirty="0"/>
              <a:t>用户分为两类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588329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3379671" y="534833"/>
            <a:ext cx="484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细化用户需求得到功能需求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892118-77C9-4D0A-9740-1BAA8406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33" y="1762863"/>
            <a:ext cx="7533333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05564"/>
      </p:ext>
    </p:extLst>
  </p:cSld>
  <p:clrMapOvr>
    <a:masterClrMapping/>
  </p:clrMapOvr>
  <p:transition spd="slow" advClick="0" advTm="200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771023" y="1055763"/>
            <a:ext cx="398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活动图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ACA6C-CA36-4629-BBE0-3DF9FFCE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68" y="332509"/>
            <a:ext cx="3960763" cy="63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0788F8-A406-43D0-8AE3-E9E992596F36}"/>
              </a:ext>
            </a:extLst>
          </p:cNvPr>
          <p:cNvSpPr txBox="1"/>
          <p:nvPr/>
        </p:nvSpPr>
        <p:spPr>
          <a:xfrm>
            <a:off x="1068780" y="231568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用户输入数据，选择运算分支</a:t>
            </a:r>
            <a:endParaRPr lang="en-US" altLang="zh-CN" dirty="0"/>
          </a:p>
          <a:p>
            <a:r>
              <a:rPr lang="zh-CN" altLang="en-US" dirty="0"/>
              <a:t>计算器进行计算并返回结果</a:t>
            </a:r>
          </a:p>
        </p:txBody>
      </p:sp>
    </p:spTree>
    <p:extLst>
      <p:ext uri="{BB962C8B-B14F-4D97-AF65-F5344CB8AC3E}">
        <p14:creationId xmlns:p14="http://schemas.microsoft.com/office/powerpoint/2010/main" val="3200337481"/>
      </p:ext>
    </p:extLst>
  </p:cSld>
  <p:clrMapOvr>
    <a:masterClrMapping/>
  </p:clrMapOvr>
  <p:transition spd="slow" advClick="0" advTm="200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D0470-F711-48FF-9610-7BE27FAE8805}"/>
              </a:ext>
            </a:extLst>
          </p:cNvPr>
          <p:cNvSpPr/>
          <p:nvPr/>
        </p:nvSpPr>
        <p:spPr>
          <a:xfrm>
            <a:off x="0" y="0"/>
            <a:ext cx="12192000" cy="2733675"/>
          </a:xfrm>
          <a:prstGeom prst="rect">
            <a:avLst/>
          </a:prstGeom>
          <a:solidFill>
            <a:srgbClr val="AF29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370E65D-F244-445B-978D-02A1098061E8}"/>
              </a:ext>
            </a:extLst>
          </p:cNvPr>
          <p:cNvGrpSpPr/>
          <p:nvPr/>
        </p:nvGrpSpPr>
        <p:grpSpPr>
          <a:xfrm>
            <a:off x="10980605" y="283361"/>
            <a:ext cx="576624" cy="135912"/>
            <a:chOff x="1292838" y="1628775"/>
            <a:chExt cx="576624" cy="135912"/>
          </a:xfrm>
          <a:solidFill>
            <a:schemeClr val="bg1"/>
          </a:solidFill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32746B-7F9D-4C8D-A10D-BEA91BC4194B}"/>
                </a:ext>
              </a:extLst>
            </p:cNvPr>
            <p:cNvSpPr/>
            <p:nvPr/>
          </p:nvSpPr>
          <p:spPr>
            <a:xfrm>
              <a:off x="1292838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535A622-9F1D-4E95-9603-EB74608F79E6}"/>
                </a:ext>
              </a:extLst>
            </p:cNvPr>
            <p:cNvSpPr/>
            <p:nvPr/>
          </p:nvSpPr>
          <p:spPr>
            <a:xfrm>
              <a:off x="1513194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0EDBE61-479A-441B-90CA-5D0CBC5F942D}"/>
                </a:ext>
              </a:extLst>
            </p:cNvPr>
            <p:cNvSpPr/>
            <p:nvPr/>
          </p:nvSpPr>
          <p:spPr>
            <a:xfrm>
              <a:off x="1733550" y="1628775"/>
              <a:ext cx="135912" cy="135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32CF0CB-2E19-4784-A6B0-DE442FB71D0C}"/>
              </a:ext>
            </a:extLst>
          </p:cNvPr>
          <p:cNvSpPr txBox="1"/>
          <p:nvPr/>
        </p:nvSpPr>
        <p:spPr>
          <a:xfrm>
            <a:off x="1139234" y="1549662"/>
            <a:ext cx="395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9083C7-FF38-4EEB-899D-924EE7E4373D}"/>
              </a:ext>
            </a:extLst>
          </p:cNvPr>
          <p:cNvGrpSpPr/>
          <p:nvPr/>
        </p:nvGrpSpPr>
        <p:grpSpPr>
          <a:xfrm>
            <a:off x="7811137" y="1293848"/>
            <a:ext cx="3034550" cy="5564152"/>
            <a:chOff x="7811137" y="1293848"/>
            <a:chExt cx="3034550" cy="556415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5BF32CB-1D15-4909-817C-41E84A826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11137" y="1293848"/>
              <a:ext cx="3034550" cy="556415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094B14-7924-495E-AB58-C28F5C5464C2}"/>
                </a:ext>
              </a:extLst>
            </p:cNvPr>
            <p:cNvSpPr txBox="1"/>
            <p:nvPr/>
          </p:nvSpPr>
          <p:spPr>
            <a:xfrm>
              <a:off x="7885089" y="2334492"/>
              <a:ext cx="290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>
                      <a:alpha val="41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dirty="0">
                <a:solidFill>
                  <a:schemeClr val="bg1">
                    <a:alpha val="41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F4C9C-8DE7-457D-B0B2-6A085462814E}"/>
              </a:ext>
            </a:extLst>
          </p:cNvPr>
          <p:cNvSpPr txBox="1"/>
          <p:nvPr/>
        </p:nvSpPr>
        <p:spPr>
          <a:xfrm>
            <a:off x="1139234" y="3043305"/>
            <a:ext cx="5532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项目进展情况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128B41-3FE7-4C41-99A3-3F89E061BD0E}"/>
              </a:ext>
            </a:extLst>
          </p:cNvPr>
          <p:cNvSpPr txBox="1"/>
          <p:nvPr/>
        </p:nvSpPr>
        <p:spPr>
          <a:xfrm>
            <a:off x="1230118" y="2380659"/>
            <a:ext cx="501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QI YE NIAN ZHONG JI DU ZHONG JI DU GONG ZUO ZONG JIE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09DD50-5D1F-43F1-BD59-464A776E24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3" y="298449"/>
            <a:ext cx="613785" cy="3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538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1013209" y="1495749"/>
            <a:ext cx="398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cs typeface="+mn-ea"/>
                <a:sym typeface="+mn-lt"/>
              </a:rPr>
              <a:t>项目计划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C9DC30-DC53-4E10-9BF0-9A2C8C3464F8}"/>
              </a:ext>
            </a:extLst>
          </p:cNvPr>
          <p:cNvGrpSpPr/>
          <p:nvPr/>
        </p:nvGrpSpPr>
        <p:grpSpPr>
          <a:xfrm>
            <a:off x="1055802" y="3940405"/>
            <a:ext cx="2384982" cy="1897544"/>
            <a:chOff x="1131216" y="4308050"/>
            <a:chExt cx="2384982" cy="18975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E5A28C-A079-4CA9-9492-5329361BA284}"/>
                </a:ext>
              </a:extLst>
            </p:cNvPr>
            <p:cNvSpPr/>
            <p:nvPr/>
          </p:nvSpPr>
          <p:spPr>
            <a:xfrm>
              <a:off x="1131216" y="4308050"/>
              <a:ext cx="2384982" cy="185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66CF90-76D8-43CE-AED1-6D9133A2398E}"/>
                </a:ext>
              </a:extLst>
            </p:cNvPr>
            <p:cNvSpPr txBox="1"/>
            <p:nvPr/>
          </p:nvSpPr>
          <p:spPr>
            <a:xfrm>
              <a:off x="1268514" y="5048739"/>
              <a:ext cx="207800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于</a:t>
              </a:r>
              <a:r>
                <a:rPr lang="en-US" altLang="zh-CN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</a:t>
              </a:r>
              <a:r>
                <a:rPr lang="zh-CN" alt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</a:t>
              </a:r>
              <a:r>
                <a:rPr lang="zh-CN" alt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日之前完成全部功能并测试发布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FF1DCA2-EEF5-4C9E-946D-7A0E83809D31}"/>
                </a:ext>
              </a:extLst>
            </p:cNvPr>
            <p:cNvSpPr txBox="1"/>
            <p:nvPr/>
          </p:nvSpPr>
          <p:spPr>
            <a:xfrm>
              <a:off x="1261456" y="4523100"/>
              <a:ext cx="166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spc="100" dirty="0">
                  <a:cs typeface="+mn-ea"/>
                  <a:sym typeface="+mn-lt"/>
                </a:rPr>
                <a:t>截止日期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C59EED-A7E6-43FE-8CF9-418EEDF2D5CB}"/>
              </a:ext>
            </a:extLst>
          </p:cNvPr>
          <p:cNvGrpSpPr/>
          <p:nvPr/>
        </p:nvGrpSpPr>
        <p:grpSpPr>
          <a:xfrm>
            <a:off x="3635604" y="3940405"/>
            <a:ext cx="2384982" cy="1857080"/>
            <a:chOff x="1131216" y="4308050"/>
            <a:chExt cx="2384982" cy="185708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9EA0E2-8CAB-47BD-8216-5B1D2A5B4C36}"/>
                </a:ext>
              </a:extLst>
            </p:cNvPr>
            <p:cNvSpPr/>
            <p:nvPr/>
          </p:nvSpPr>
          <p:spPr>
            <a:xfrm>
              <a:off x="1131216" y="4308050"/>
              <a:ext cx="2384982" cy="185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081974-9182-4818-8BB5-F21E85BFF976}"/>
                </a:ext>
              </a:extLst>
            </p:cNvPr>
            <p:cNvSpPr txBox="1"/>
            <p:nvPr/>
          </p:nvSpPr>
          <p:spPr>
            <a:xfrm>
              <a:off x="1268514" y="5048739"/>
              <a:ext cx="207800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355ABE2-DCC1-4BE7-AC52-E012C4E9B6FF}"/>
                </a:ext>
              </a:extLst>
            </p:cNvPr>
            <p:cNvSpPr txBox="1"/>
            <p:nvPr/>
          </p:nvSpPr>
          <p:spPr>
            <a:xfrm>
              <a:off x="1268513" y="4546610"/>
              <a:ext cx="138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spc="100" dirty="0">
                  <a:cs typeface="+mn-ea"/>
                  <a:sym typeface="+mn-lt"/>
                </a:rPr>
                <a:t>UI</a:t>
              </a:r>
              <a:r>
                <a:rPr lang="zh-CN" altLang="en-US" sz="2400" spc="100" dirty="0">
                  <a:cs typeface="+mn-ea"/>
                  <a:sym typeface="+mn-lt"/>
                </a:rPr>
                <a:t>设计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41C84A-5044-4B37-A953-59DE60085C61}"/>
              </a:ext>
            </a:extLst>
          </p:cNvPr>
          <p:cNvGrpSpPr/>
          <p:nvPr/>
        </p:nvGrpSpPr>
        <p:grpSpPr>
          <a:xfrm>
            <a:off x="6215406" y="3940405"/>
            <a:ext cx="2384982" cy="1857080"/>
            <a:chOff x="1131216" y="4308050"/>
            <a:chExt cx="2384982" cy="185708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4F4399-7E49-4E5C-B4E3-61821092DAC4}"/>
                </a:ext>
              </a:extLst>
            </p:cNvPr>
            <p:cNvSpPr/>
            <p:nvPr/>
          </p:nvSpPr>
          <p:spPr>
            <a:xfrm>
              <a:off x="1131216" y="4308050"/>
              <a:ext cx="2384982" cy="185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838907-9A97-4794-8C3C-CC793FBB5798}"/>
                </a:ext>
              </a:extLst>
            </p:cNvPr>
            <p:cNvSpPr txBox="1"/>
            <p:nvPr/>
          </p:nvSpPr>
          <p:spPr>
            <a:xfrm>
              <a:off x="1268514" y="5048739"/>
              <a:ext cx="207800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087D1F-C0B5-4810-83E6-464E688E3E27}"/>
                </a:ext>
              </a:extLst>
            </p:cNvPr>
            <p:cNvSpPr txBox="1"/>
            <p:nvPr/>
          </p:nvSpPr>
          <p:spPr>
            <a:xfrm>
              <a:off x="1268514" y="4486222"/>
              <a:ext cx="1480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spc="100" dirty="0">
                  <a:cs typeface="+mn-ea"/>
                  <a:sym typeface="+mn-lt"/>
                </a:rPr>
                <a:t>功能实现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52113D-B34D-47D0-B2BD-5A24D1A2F77F}"/>
              </a:ext>
            </a:extLst>
          </p:cNvPr>
          <p:cNvGrpSpPr/>
          <p:nvPr/>
        </p:nvGrpSpPr>
        <p:grpSpPr>
          <a:xfrm>
            <a:off x="8795208" y="3940405"/>
            <a:ext cx="2384982" cy="1857080"/>
            <a:chOff x="1131216" y="4308050"/>
            <a:chExt cx="2384982" cy="18570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E1BCDA-5B82-4873-8469-7A35192EF72F}"/>
                </a:ext>
              </a:extLst>
            </p:cNvPr>
            <p:cNvSpPr/>
            <p:nvPr/>
          </p:nvSpPr>
          <p:spPr>
            <a:xfrm>
              <a:off x="1131216" y="4308050"/>
              <a:ext cx="2384982" cy="185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2641D7-719D-42C9-AF6C-67749F8F4E9E}"/>
                </a:ext>
              </a:extLst>
            </p:cNvPr>
            <p:cNvSpPr txBox="1"/>
            <p:nvPr/>
          </p:nvSpPr>
          <p:spPr>
            <a:xfrm>
              <a:off x="1268514" y="5048739"/>
              <a:ext cx="207800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09FE74-BC04-4C8B-B1A9-E07D1260D67A}"/>
                </a:ext>
              </a:extLst>
            </p:cNvPr>
            <p:cNvSpPr txBox="1"/>
            <p:nvPr/>
          </p:nvSpPr>
          <p:spPr>
            <a:xfrm>
              <a:off x="1261456" y="4523100"/>
              <a:ext cx="1655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spc="100" dirty="0">
                  <a:cs typeface="+mn-ea"/>
                  <a:sym typeface="+mn-lt"/>
                </a:rPr>
                <a:t>测试整合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89FA52-77AF-4B9A-82DA-B00DB7B4C3CA}"/>
              </a:ext>
            </a:extLst>
          </p:cNvPr>
          <p:cNvGrpSpPr/>
          <p:nvPr/>
        </p:nvGrpSpPr>
        <p:grpSpPr>
          <a:xfrm>
            <a:off x="6215406" y="1646993"/>
            <a:ext cx="4964784" cy="1857080"/>
            <a:chOff x="-124824" y="4308050"/>
            <a:chExt cx="4964784" cy="185708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C5BB4E-C822-4DA4-94F6-5894D08F4158}"/>
                </a:ext>
              </a:extLst>
            </p:cNvPr>
            <p:cNvSpPr/>
            <p:nvPr/>
          </p:nvSpPr>
          <p:spPr>
            <a:xfrm>
              <a:off x="-124824" y="4308050"/>
              <a:ext cx="4964784" cy="1857080"/>
            </a:xfrm>
            <a:prstGeom prst="rect">
              <a:avLst/>
            </a:prstGeom>
            <a:solidFill>
              <a:srgbClr val="AF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13A00C-D1CB-4930-B602-6138FAF3FC20}"/>
                </a:ext>
              </a:extLst>
            </p:cNvPr>
            <p:cNvSpPr txBox="1"/>
            <p:nvPr/>
          </p:nvSpPr>
          <p:spPr>
            <a:xfrm>
              <a:off x="376977" y="5171849"/>
              <a:ext cx="4010496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3200" spc="100" dirty="0">
                  <a:solidFill>
                    <a:schemeClr val="bg1"/>
                  </a:solidFill>
                  <a:cs typeface="+mn-ea"/>
                  <a:sym typeface="+mn-lt"/>
                </a:rPr>
                <a:t>目前进度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047C5D-7622-4DF9-9ECF-CF20CEB54F10}"/>
                </a:ext>
              </a:extLst>
            </p:cNvPr>
            <p:cNvSpPr txBox="1"/>
            <p:nvPr/>
          </p:nvSpPr>
          <p:spPr>
            <a:xfrm>
              <a:off x="369920" y="4523100"/>
              <a:ext cx="1123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3200" spc="100" dirty="0">
                  <a:solidFill>
                    <a:schemeClr val="bg1"/>
                  </a:solidFill>
                  <a:cs typeface="+mn-ea"/>
                  <a:sym typeface="+mn-lt"/>
                </a:rPr>
                <a:t>8</a:t>
              </a:r>
              <a:r>
                <a:rPr lang="en-US" altLang="zh-CN" sz="3200" spc="1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en-US" altLang="zh-CN" sz="3200" spc="100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  <a:endParaRPr lang="zh-CN" altLang="en-US" sz="32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420379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149C06D-E202-4BFB-ABB5-1BCFC9862A44}"/>
              </a:ext>
            </a:extLst>
          </p:cNvPr>
          <p:cNvSpPr txBox="1"/>
          <p:nvPr/>
        </p:nvSpPr>
        <p:spPr>
          <a:xfrm>
            <a:off x="4104065" y="273576"/>
            <a:ext cx="398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任务分工情况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B41D93-FAFA-4780-BC0D-45FADC02C298}"/>
              </a:ext>
            </a:extLst>
          </p:cNvPr>
          <p:cNvCxnSpPr/>
          <p:nvPr/>
        </p:nvCxnSpPr>
        <p:spPr>
          <a:xfrm>
            <a:off x="0" y="264795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C6A0CE-8608-4F3A-87A7-F40D63D254D1}"/>
              </a:ext>
            </a:extLst>
          </p:cNvPr>
          <p:cNvGrpSpPr/>
          <p:nvPr/>
        </p:nvGrpSpPr>
        <p:grpSpPr>
          <a:xfrm>
            <a:off x="1209675" y="2961046"/>
            <a:ext cx="2495550" cy="2885429"/>
            <a:chOff x="1209675" y="2781936"/>
            <a:chExt cx="2495550" cy="28854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2110E1-9050-4CAB-BDB3-91DA211D1447}"/>
                </a:ext>
              </a:extLst>
            </p:cNvPr>
            <p:cNvSpPr/>
            <p:nvPr/>
          </p:nvSpPr>
          <p:spPr>
            <a:xfrm>
              <a:off x="1209675" y="2921636"/>
              <a:ext cx="2495550" cy="2745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: Shape 31">
              <a:extLst>
                <a:ext uri="{FF2B5EF4-FFF2-40B4-BE49-F238E27FC236}">
                  <a16:creationId xmlns:a16="http://schemas.microsoft.com/office/drawing/2014/main" id="{63CAD519-6A43-402D-A5A9-68ABAD47B9E1}"/>
                </a:ext>
              </a:extLst>
            </p:cNvPr>
            <p:cNvSpPr/>
            <p:nvPr/>
          </p:nvSpPr>
          <p:spPr bwMode="auto">
            <a:xfrm>
              <a:off x="2285195" y="3137864"/>
              <a:ext cx="344511" cy="29113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AF292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26D156-E792-482E-9B37-42E83503A387}"/>
                </a:ext>
              </a:extLst>
            </p:cNvPr>
            <p:cNvSpPr txBox="1"/>
            <p:nvPr/>
          </p:nvSpPr>
          <p:spPr>
            <a:xfrm>
              <a:off x="1518549" y="4270442"/>
              <a:ext cx="1838784" cy="871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前端界面</a:t>
              </a:r>
              <a:r>
                <a:rPr lang="zh-CN" alt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及安卓相关后端</a:t>
              </a:r>
              <a:endPara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F8C157-3FF4-4AFB-AA79-E78963B23339}"/>
                </a:ext>
              </a:extLst>
            </p:cNvPr>
            <p:cNvSpPr txBox="1"/>
            <p:nvPr/>
          </p:nvSpPr>
          <p:spPr>
            <a:xfrm>
              <a:off x="1611602" y="3639320"/>
              <a:ext cx="169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陈兆轩</a:t>
              </a:r>
              <a:endPara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D7FCF712-47A7-420C-B548-85D4C25B4320}"/>
                </a:ext>
              </a:extLst>
            </p:cNvPr>
            <p:cNvSpPr/>
            <p:nvPr/>
          </p:nvSpPr>
          <p:spPr>
            <a:xfrm>
              <a:off x="2344432" y="2781936"/>
              <a:ext cx="226037" cy="1397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5AD9FA00-AF57-4685-8C2C-61D8CCC43898}"/>
              </a:ext>
            </a:extLst>
          </p:cNvPr>
          <p:cNvSpPr/>
          <p:nvPr/>
        </p:nvSpPr>
        <p:spPr>
          <a:xfrm>
            <a:off x="2366148" y="2552045"/>
            <a:ext cx="182603" cy="182603"/>
          </a:xfrm>
          <a:prstGeom prst="ellipse">
            <a:avLst/>
          </a:prstGeom>
          <a:solidFill>
            <a:srgbClr val="AF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52B225-86D1-427B-A895-AE094FB4E4E9}"/>
              </a:ext>
            </a:extLst>
          </p:cNvPr>
          <p:cNvGrpSpPr/>
          <p:nvPr/>
        </p:nvGrpSpPr>
        <p:grpSpPr>
          <a:xfrm>
            <a:off x="4848225" y="2961046"/>
            <a:ext cx="2495550" cy="2885429"/>
            <a:chOff x="1209675" y="2781936"/>
            <a:chExt cx="2495550" cy="288542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D7436C2-D374-4217-B540-4A4DE9A6B240}"/>
                </a:ext>
              </a:extLst>
            </p:cNvPr>
            <p:cNvSpPr/>
            <p:nvPr/>
          </p:nvSpPr>
          <p:spPr>
            <a:xfrm>
              <a:off x="1209675" y="2921636"/>
              <a:ext cx="2495550" cy="2745729"/>
            </a:xfrm>
            <a:prstGeom prst="rect">
              <a:avLst/>
            </a:prstGeom>
            <a:solidFill>
              <a:srgbClr val="AF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: Shape 31">
              <a:extLst>
                <a:ext uri="{FF2B5EF4-FFF2-40B4-BE49-F238E27FC236}">
                  <a16:creationId xmlns:a16="http://schemas.microsoft.com/office/drawing/2014/main" id="{C39CA2DA-D153-4E79-8E9C-39AB1851A501}"/>
                </a:ext>
              </a:extLst>
            </p:cNvPr>
            <p:cNvSpPr/>
            <p:nvPr/>
          </p:nvSpPr>
          <p:spPr bwMode="auto">
            <a:xfrm>
              <a:off x="2285195" y="3137864"/>
              <a:ext cx="344511" cy="29113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129687-2425-4A57-A5E1-2FB3BB3B4DA4}"/>
                </a:ext>
              </a:extLst>
            </p:cNvPr>
            <p:cNvSpPr txBox="1"/>
            <p:nvPr/>
          </p:nvSpPr>
          <p:spPr>
            <a:xfrm>
              <a:off x="1518549" y="4187676"/>
              <a:ext cx="1838784" cy="45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后端代码</a:t>
              </a:r>
              <a:r>
                <a:rPr lang="zh-CN" alt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及算法</a:t>
              </a:r>
              <a:endParaRPr lang="zh-CN" altLang="en-US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4F8C67D-46A0-412E-8BF5-DC65B5108070}"/>
                </a:ext>
              </a:extLst>
            </p:cNvPr>
            <p:cNvSpPr txBox="1"/>
            <p:nvPr/>
          </p:nvSpPr>
          <p:spPr>
            <a:xfrm>
              <a:off x="1611602" y="3639320"/>
              <a:ext cx="1691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spc="100" dirty="0">
                  <a:solidFill>
                    <a:schemeClr val="bg1"/>
                  </a:solidFill>
                  <a:cs typeface="+mn-ea"/>
                  <a:sym typeface="+mn-lt"/>
                </a:rPr>
                <a:t>钟剑</a:t>
              </a: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7A43DABE-BC76-4DE0-89E4-5F79313808FC}"/>
                </a:ext>
              </a:extLst>
            </p:cNvPr>
            <p:cNvSpPr/>
            <p:nvPr/>
          </p:nvSpPr>
          <p:spPr>
            <a:xfrm>
              <a:off x="2344432" y="2781936"/>
              <a:ext cx="226037" cy="139700"/>
            </a:xfrm>
            <a:prstGeom prst="triangle">
              <a:avLst/>
            </a:prstGeom>
            <a:solidFill>
              <a:srgbClr val="AF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2B74B6F5-C8DB-4754-A841-D7DCF24D8861}"/>
              </a:ext>
            </a:extLst>
          </p:cNvPr>
          <p:cNvSpPr/>
          <p:nvPr/>
        </p:nvSpPr>
        <p:spPr>
          <a:xfrm>
            <a:off x="6004698" y="2552045"/>
            <a:ext cx="182603" cy="182603"/>
          </a:xfrm>
          <a:prstGeom prst="ellipse">
            <a:avLst/>
          </a:prstGeom>
          <a:solidFill>
            <a:srgbClr val="AF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504D8B-12D3-4282-886A-ED1395D71667}"/>
              </a:ext>
            </a:extLst>
          </p:cNvPr>
          <p:cNvGrpSpPr/>
          <p:nvPr/>
        </p:nvGrpSpPr>
        <p:grpSpPr>
          <a:xfrm>
            <a:off x="8486775" y="2961046"/>
            <a:ext cx="2495550" cy="2885429"/>
            <a:chOff x="1209675" y="2781936"/>
            <a:chExt cx="2495550" cy="288542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99858E-10EB-4235-A626-A73FC93ECF68}"/>
                </a:ext>
              </a:extLst>
            </p:cNvPr>
            <p:cNvSpPr/>
            <p:nvPr/>
          </p:nvSpPr>
          <p:spPr>
            <a:xfrm>
              <a:off x="1209675" y="2921636"/>
              <a:ext cx="2495550" cy="2745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: Shape 31">
              <a:extLst>
                <a:ext uri="{FF2B5EF4-FFF2-40B4-BE49-F238E27FC236}">
                  <a16:creationId xmlns:a16="http://schemas.microsoft.com/office/drawing/2014/main" id="{5964BAB9-81D1-46A6-9D45-09E50C261EA2}"/>
                </a:ext>
              </a:extLst>
            </p:cNvPr>
            <p:cNvSpPr/>
            <p:nvPr/>
          </p:nvSpPr>
          <p:spPr bwMode="auto">
            <a:xfrm>
              <a:off x="2285195" y="3137864"/>
              <a:ext cx="344511" cy="29113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AF292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C1C768-C04D-4254-A940-E16351DD88F7}"/>
                </a:ext>
              </a:extLst>
            </p:cNvPr>
            <p:cNvSpPr txBox="1"/>
            <p:nvPr/>
          </p:nvSpPr>
          <p:spPr>
            <a:xfrm>
              <a:off x="1538057" y="4303056"/>
              <a:ext cx="1838784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调研，</a:t>
              </a: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测试</a:t>
              </a:r>
              <a:endPara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50A3F78-58F0-4B11-8735-0B6435F6E064}"/>
                </a:ext>
              </a:extLst>
            </p:cNvPr>
            <p:cNvSpPr txBox="1"/>
            <p:nvPr/>
          </p:nvSpPr>
          <p:spPr>
            <a:xfrm>
              <a:off x="1611602" y="3639320"/>
              <a:ext cx="169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桂世昌</a:t>
              </a:r>
              <a:endPara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202A4A28-6303-4AEE-A8D9-479D3F309A86}"/>
                </a:ext>
              </a:extLst>
            </p:cNvPr>
            <p:cNvSpPr/>
            <p:nvPr/>
          </p:nvSpPr>
          <p:spPr>
            <a:xfrm>
              <a:off x="2344432" y="2781936"/>
              <a:ext cx="226037" cy="1397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4B267838-9362-4E5F-A5ED-AAD7A410FCD0}"/>
              </a:ext>
            </a:extLst>
          </p:cNvPr>
          <p:cNvSpPr/>
          <p:nvPr/>
        </p:nvSpPr>
        <p:spPr>
          <a:xfrm>
            <a:off x="9643248" y="2552045"/>
            <a:ext cx="182603" cy="182603"/>
          </a:xfrm>
          <a:prstGeom prst="ellipse">
            <a:avLst/>
          </a:prstGeom>
          <a:solidFill>
            <a:srgbClr val="AF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457321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33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290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自定义设计方案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目前进度</vt:lpstr>
      <vt:lpstr>折扣计算器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年中工作汇报</dc:title>
  <dc:creator>第一PPT</dc:creator>
  <cp:keywords>www.1ppt.com</cp:keywords>
  <dc:description>www.1ppt.com</dc:description>
  <cp:lastModifiedBy>钟 剑</cp:lastModifiedBy>
  <cp:revision>50</cp:revision>
  <dcterms:created xsi:type="dcterms:W3CDTF">2021-02-01T05:38:31Z</dcterms:created>
  <dcterms:modified xsi:type="dcterms:W3CDTF">2021-06-06T13:44:08Z</dcterms:modified>
</cp:coreProperties>
</file>