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sldIdLst>
    <p:sldId id="256" r:id="rId5"/>
    <p:sldId id="281" r:id="rId6"/>
    <p:sldId id="274" r:id="rId7"/>
    <p:sldId id="283" r:id="rId8"/>
    <p:sldId id="288" r:id="rId9"/>
    <p:sldId id="284" r:id="rId10"/>
    <p:sldId id="285" r:id="rId11"/>
    <p:sldId id="286" r:id="rId12"/>
    <p:sldId id="272" r:id="rId13"/>
  </p:sldIdLst>
  <p:sldSz cx="18288000" cy="10287000"/>
  <p:notesSz cx="18288000" cy="10287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5F"/>
    <a:srgbClr val="1F497D"/>
    <a:srgbClr val="DAE5F2"/>
    <a:srgbClr val="0A1D60"/>
    <a:srgbClr val="2E507A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2017BF-FF74-4A97-9F57-2485DC0F35B6}" v="2654" dt="2023-02-12T10:55:32.03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56" d="100"/>
          <a:sy n="56" d="100"/>
        </p:scale>
        <p:origin x="638" y="53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30781-00C2-4C95-88B1-B63F86C72B3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9C197-00C4-447A-9D0A-D93C5B238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11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Università Cattolica del Sacro Cuore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5FEFD-963F-410D-ADD0-92B080CEEF4A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Università Cattolica del Sacro Cuore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8DA50-DB02-4864-84F0-7B54B66BF27E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Università Cattolica del Sacro Cuore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28994-4FE7-4931-967E-1F8EFE4F5D01}" type="datetime1">
              <a:rPr lang="en-US" smtClean="0"/>
              <a:t>2/14/2023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325" y="1769422"/>
            <a:ext cx="17061025" cy="81938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Università Cattolica del Sacro Cuore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41DBB-1BBF-4F6E-AFAC-A34914805725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Università Cattolica del Sacro Cuore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EA601-A2AB-4E45-A997-DC5BCA2D11CE}" type="datetime1">
              <a:rPr lang="en-US" smtClean="0"/>
              <a:t>2/14/2023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1523" y="263528"/>
            <a:ext cx="1740495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6950" y="2911498"/>
            <a:ext cx="8630285" cy="4845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Università Cattolica del Sacro Cuore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6A5D7-31EE-4FF5-B3DA-922E34D92486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jpe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110.png"/><Relationship Id="rId12" Type="http://schemas.openxmlformats.org/officeDocument/2006/relationships/image" Target="../media/image21.png"/><Relationship Id="rId17" Type="http://schemas.openxmlformats.org/officeDocument/2006/relationships/image" Target="../media/image15.png"/><Relationship Id="rId2" Type="http://schemas.openxmlformats.org/officeDocument/2006/relationships/image" Target="../media/image70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2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microsoft.com/office/2007/relationships/hdphoto" Target="../media/hdphoto1.wdp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9.png"/><Relationship Id="rId9" Type="http://schemas.openxmlformats.org/officeDocument/2006/relationships/image" Target="../media/image28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1.png"/><Relationship Id="rId3" Type="http://schemas.openxmlformats.org/officeDocument/2006/relationships/image" Target="../media/image43.png"/><Relationship Id="rId21" Type="http://schemas.openxmlformats.org/officeDocument/2006/relationships/image" Target="../media/image47.png"/><Relationship Id="rId17" Type="http://schemas.openxmlformats.org/officeDocument/2006/relationships/image" Target="../media/image46.png"/><Relationship Id="rId2" Type="http://schemas.openxmlformats.org/officeDocument/2006/relationships/image" Target="../media/image2.png"/><Relationship Id="rId16" Type="http://schemas.openxmlformats.org/officeDocument/2006/relationships/image" Target="../media/image44.png"/><Relationship Id="rId20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45.png"/><Relationship Id="rId19" Type="http://schemas.openxmlformats.org/officeDocument/2006/relationships/image" Target="../media/image411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s://fred.stlouisfed.org/" TargetMode="External"/><Relationship Id="rId7" Type="http://schemas.openxmlformats.org/officeDocument/2006/relationships/image" Target="../media/image53.png"/><Relationship Id="rId12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.svg"/><Relationship Id="rId5" Type="http://schemas.openxmlformats.org/officeDocument/2006/relationships/image" Target="../media/image49.png"/><Relationship Id="rId10" Type="http://schemas.openxmlformats.org/officeDocument/2006/relationships/image" Target="../media/image3.png"/><Relationship Id="rId4" Type="http://schemas.openxmlformats.org/officeDocument/2006/relationships/image" Target="../media/image48.png"/><Relationship Id="rId9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bonfanti1/VAR-DAG-algorithms-and-applic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40" y="2349971"/>
            <a:ext cx="18303240" cy="5286088"/>
          </a:xfrm>
          <a:custGeom>
            <a:avLst/>
            <a:gdLst/>
            <a:ahLst/>
            <a:cxnLst/>
            <a:rect l="l" t="t" r="r" b="b"/>
            <a:pathLst>
              <a:path w="18288000" h="5181600">
                <a:moveTo>
                  <a:pt x="18287491" y="5181599"/>
                </a:moveTo>
                <a:lnTo>
                  <a:pt x="0" y="5181599"/>
                </a:lnTo>
                <a:lnTo>
                  <a:pt x="0" y="0"/>
                </a:lnTo>
                <a:lnTo>
                  <a:pt x="18287491" y="0"/>
                </a:lnTo>
                <a:lnTo>
                  <a:pt x="18287491" y="5181599"/>
                </a:lnTo>
                <a:close/>
              </a:path>
            </a:pathLst>
          </a:custGeom>
          <a:solidFill>
            <a:srgbClr val="0032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44164" y="3421510"/>
            <a:ext cx="15164435" cy="2884123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 marR="5080" algn="just">
              <a:lnSpc>
                <a:spcPts val="6980"/>
              </a:lnSpc>
              <a:spcBef>
                <a:spcPts val="1490"/>
              </a:spcBef>
              <a:tabLst>
                <a:tab pos="822325" algn="l"/>
                <a:tab pos="5236845" algn="l"/>
                <a:tab pos="7447280" algn="l"/>
                <a:tab pos="9857740" algn="l"/>
                <a:tab pos="13977619" algn="l"/>
              </a:tabLst>
            </a:pPr>
            <a:r>
              <a:rPr lang="en-US" sz="7200" dirty="0">
                <a:solidFill>
                  <a:schemeClr val="bg1"/>
                </a:solidFill>
              </a:rPr>
              <a:t>Learning network dependencies in VAR models: a Bayesian methodology with applications to financial flows.</a:t>
            </a:r>
            <a:endParaRPr lang="it-IT" sz="6950" dirty="0">
              <a:solidFill>
                <a:schemeClr val="bg1"/>
              </a:solidFill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258300"/>
            <a:ext cx="18288000" cy="76200"/>
          </a:xfrm>
          <a:custGeom>
            <a:avLst/>
            <a:gdLst/>
            <a:ahLst/>
            <a:cxnLst/>
            <a:rect l="l" t="t" r="r" b="b"/>
            <a:pathLst>
              <a:path w="18288000" h="76200">
                <a:moveTo>
                  <a:pt x="0" y="76199"/>
                </a:moveTo>
                <a:lnTo>
                  <a:pt x="0" y="0"/>
                </a:lnTo>
                <a:lnTo>
                  <a:pt x="18287998" y="0"/>
                </a:lnTo>
                <a:lnTo>
                  <a:pt x="18287998" y="76199"/>
                </a:lnTo>
                <a:lnTo>
                  <a:pt x="0" y="76199"/>
                </a:lnTo>
                <a:close/>
              </a:path>
            </a:pathLst>
          </a:custGeom>
          <a:solidFill>
            <a:srgbClr val="00325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0" y="190500"/>
            <a:ext cx="1771649" cy="17716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78487" y="468066"/>
            <a:ext cx="6931025" cy="1390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6915" marR="802640" algn="ctr">
              <a:lnSpc>
                <a:spcPct val="107100"/>
              </a:lnSpc>
              <a:spcBef>
                <a:spcPts val="95"/>
              </a:spcBef>
            </a:pPr>
            <a:r>
              <a:rPr sz="2800" b="0" spc="60" dirty="0">
                <a:solidFill>
                  <a:srgbClr val="0A1D60"/>
                </a:solidFill>
                <a:latin typeface="Trebuchet MS"/>
                <a:cs typeface="Trebuchet MS"/>
              </a:rPr>
              <a:t>U</a:t>
            </a:r>
            <a:r>
              <a:rPr sz="2800" b="0" spc="35" dirty="0">
                <a:solidFill>
                  <a:srgbClr val="0A1D60"/>
                </a:solidFill>
                <a:latin typeface="Trebuchet MS"/>
                <a:cs typeface="Trebuchet MS"/>
              </a:rPr>
              <a:t>n</a:t>
            </a:r>
            <a:r>
              <a:rPr sz="2800" b="0" spc="-215" dirty="0">
                <a:solidFill>
                  <a:srgbClr val="0A1D60"/>
                </a:solidFill>
                <a:latin typeface="Trebuchet MS"/>
                <a:cs typeface="Trebuchet MS"/>
              </a:rPr>
              <a:t>i</a:t>
            </a:r>
            <a:r>
              <a:rPr sz="2800" b="0" spc="-150" dirty="0">
                <a:solidFill>
                  <a:srgbClr val="0A1D60"/>
                </a:solidFill>
                <a:latin typeface="Trebuchet MS"/>
                <a:cs typeface="Trebuchet MS"/>
              </a:rPr>
              <a:t>v</a:t>
            </a:r>
            <a:r>
              <a:rPr sz="2800" b="0" spc="-235" dirty="0">
                <a:solidFill>
                  <a:srgbClr val="0A1D60"/>
                </a:solidFill>
                <a:latin typeface="Trebuchet MS"/>
                <a:cs typeface="Trebuchet MS"/>
              </a:rPr>
              <a:t>e</a:t>
            </a:r>
            <a:r>
              <a:rPr sz="2800" b="0" spc="-140" dirty="0">
                <a:solidFill>
                  <a:srgbClr val="0A1D60"/>
                </a:solidFill>
                <a:latin typeface="Trebuchet MS"/>
                <a:cs typeface="Trebuchet MS"/>
              </a:rPr>
              <a:t>r</a:t>
            </a:r>
            <a:r>
              <a:rPr sz="2800" b="0" spc="-5" dirty="0">
                <a:solidFill>
                  <a:srgbClr val="0A1D60"/>
                </a:solidFill>
                <a:latin typeface="Trebuchet MS"/>
                <a:cs typeface="Trebuchet MS"/>
              </a:rPr>
              <a:t>s</a:t>
            </a:r>
            <a:r>
              <a:rPr sz="2800" b="0" spc="-215" dirty="0">
                <a:solidFill>
                  <a:srgbClr val="0A1D60"/>
                </a:solidFill>
                <a:latin typeface="Trebuchet MS"/>
                <a:cs typeface="Trebuchet MS"/>
              </a:rPr>
              <a:t>i</a:t>
            </a:r>
            <a:r>
              <a:rPr sz="2800" b="0" spc="-335" dirty="0">
                <a:solidFill>
                  <a:srgbClr val="0A1D60"/>
                </a:solidFill>
                <a:latin typeface="Trebuchet MS"/>
                <a:cs typeface="Trebuchet MS"/>
              </a:rPr>
              <a:t>t</a:t>
            </a:r>
            <a:r>
              <a:rPr sz="2800" b="0" spc="85" dirty="0">
                <a:solidFill>
                  <a:srgbClr val="0A1D60"/>
                </a:solidFill>
                <a:latin typeface="Trebuchet MS"/>
                <a:cs typeface="Trebuchet MS"/>
              </a:rPr>
              <a:t>à</a:t>
            </a:r>
            <a:r>
              <a:rPr sz="2800" b="0" spc="-114" dirty="0">
                <a:solidFill>
                  <a:srgbClr val="0A1D60"/>
                </a:solidFill>
                <a:latin typeface="Trebuchet MS"/>
                <a:cs typeface="Trebuchet MS"/>
              </a:rPr>
              <a:t> </a:t>
            </a:r>
            <a:r>
              <a:rPr sz="2800" b="0" spc="-75" dirty="0">
                <a:solidFill>
                  <a:srgbClr val="0A1D60"/>
                </a:solidFill>
                <a:latin typeface="Trebuchet MS"/>
                <a:cs typeface="Trebuchet MS"/>
              </a:rPr>
              <a:t>C</a:t>
            </a:r>
            <a:r>
              <a:rPr sz="2800" b="0" spc="80" dirty="0">
                <a:solidFill>
                  <a:srgbClr val="0A1D60"/>
                </a:solidFill>
                <a:latin typeface="Trebuchet MS"/>
                <a:cs typeface="Trebuchet MS"/>
              </a:rPr>
              <a:t>a</a:t>
            </a:r>
            <a:r>
              <a:rPr sz="2800" b="0" spc="-335" dirty="0">
                <a:solidFill>
                  <a:srgbClr val="0A1D60"/>
                </a:solidFill>
                <a:latin typeface="Trebuchet MS"/>
                <a:cs typeface="Trebuchet MS"/>
              </a:rPr>
              <a:t>tt</a:t>
            </a:r>
            <a:r>
              <a:rPr sz="2800" b="0" spc="35" dirty="0">
                <a:solidFill>
                  <a:srgbClr val="0A1D60"/>
                </a:solidFill>
                <a:latin typeface="Trebuchet MS"/>
                <a:cs typeface="Trebuchet MS"/>
              </a:rPr>
              <a:t>o</a:t>
            </a:r>
            <a:r>
              <a:rPr sz="2800" b="0" spc="-250" dirty="0">
                <a:solidFill>
                  <a:srgbClr val="0A1D60"/>
                </a:solidFill>
                <a:latin typeface="Trebuchet MS"/>
                <a:cs typeface="Trebuchet MS"/>
              </a:rPr>
              <a:t>l</a:t>
            </a:r>
            <a:r>
              <a:rPr sz="2800" b="0" spc="-215" dirty="0">
                <a:solidFill>
                  <a:srgbClr val="0A1D60"/>
                </a:solidFill>
                <a:latin typeface="Trebuchet MS"/>
                <a:cs typeface="Trebuchet MS"/>
              </a:rPr>
              <a:t>i</a:t>
            </a:r>
            <a:r>
              <a:rPr sz="2800" b="0" spc="-75" dirty="0">
                <a:solidFill>
                  <a:srgbClr val="0A1D60"/>
                </a:solidFill>
                <a:latin typeface="Trebuchet MS"/>
                <a:cs typeface="Trebuchet MS"/>
              </a:rPr>
              <a:t>c</a:t>
            </a:r>
            <a:r>
              <a:rPr sz="2800" b="0" spc="85" dirty="0">
                <a:solidFill>
                  <a:srgbClr val="0A1D60"/>
                </a:solidFill>
                <a:latin typeface="Trebuchet MS"/>
                <a:cs typeface="Trebuchet MS"/>
              </a:rPr>
              <a:t>a</a:t>
            </a:r>
            <a:r>
              <a:rPr sz="2800" b="0" spc="-114" dirty="0">
                <a:solidFill>
                  <a:srgbClr val="0A1D60"/>
                </a:solidFill>
                <a:latin typeface="Trebuchet MS"/>
                <a:cs typeface="Trebuchet MS"/>
              </a:rPr>
              <a:t> </a:t>
            </a:r>
            <a:r>
              <a:rPr sz="2800" b="0" spc="-10" dirty="0">
                <a:solidFill>
                  <a:srgbClr val="0A1D60"/>
                </a:solidFill>
                <a:latin typeface="Trebuchet MS"/>
                <a:cs typeface="Trebuchet MS"/>
              </a:rPr>
              <a:t>d</a:t>
            </a:r>
            <a:r>
              <a:rPr sz="2800" b="0" spc="-235" dirty="0">
                <a:solidFill>
                  <a:srgbClr val="0A1D60"/>
                </a:solidFill>
                <a:latin typeface="Trebuchet MS"/>
                <a:cs typeface="Trebuchet MS"/>
              </a:rPr>
              <a:t>e</a:t>
            </a:r>
            <a:r>
              <a:rPr sz="2800" b="0" spc="-245" dirty="0">
                <a:solidFill>
                  <a:srgbClr val="0A1D60"/>
                </a:solidFill>
                <a:latin typeface="Trebuchet MS"/>
                <a:cs typeface="Trebuchet MS"/>
              </a:rPr>
              <a:t>l</a:t>
            </a:r>
            <a:r>
              <a:rPr sz="2800" b="0" spc="-114" dirty="0">
                <a:solidFill>
                  <a:srgbClr val="0A1D60"/>
                </a:solidFill>
                <a:latin typeface="Trebuchet MS"/>
                <a:cs typeface="Trebuchet MS"/>
              </a:rPr>
              <a:t> </a:t>
            </a:r>
            <a:r>
              <a:rPr sz="2800" b="0" spc="50" dirty="0">
                <a:solidFill>
                  <a:srgbClr val="0A1D60"/>
                </a:solidFill>
                <a:latin typeface="Trebuchet MS"/>
                <a:cs typeface="Trebuchet MS"/>
              </a:rPr>
              <a:t>S</a:t>
            </a:r>
            <a:r>
              <a:rPr sz="2800" b="0" spc="80" dirty="0">
                <a:solidFill>
                  <a:srgbClr val="0A1D60"/>
                </a:solidFill>
                <a:latin typeface="Trebuchet MS"/>
                <a:cs typeface="Trebuchet MS"/>
              </a:rPr>
              <a:t>a</a:t>
            </a:r>
            <a:r>
              <a:rPr sz="2800" b="0" spc="-75" dirty="0">
                <a:solidFill>
                  <a:srgbClr val="0A1D60"/>
                </a:solidFill>
                <a:latin typeface="Trebuchet MS"/>
                <a:cs typeface="Trebuchet MS"/>
              </a:rPr>
              <a:t>c</a:t>
            </a:r>
            <a:r>
              <a:rPr sz="2800" b="0" spc="-140" dirty="0">
                <a:solidFill>
                  <a:srgbClr val="0A1D60"/>
                </a:solidFill>
                <a:latin typeface="Trebuchet MS"/>
                <a:cs typeface="Trebuchet MS"/>
              </a:rPr>
              <a:t>r</a:t>
            </a:r>
            <a:r>
              <a:rPr sz="2800" b="0" spc="40" dirty="0">
                <a:solidFill>
                  <a:srgbClr val="0A1D60"/>
                </a:solidFill>
                <a:latin typeface="Trebuchet MS"/>
                <a:cs typeface="Trebuchet MS"/>
              </a:rPr>
              <a:t>o</a:t>
            </a:r>
            <a:r>
              <a:rPr sz="2800" b="0" spc="-114" dirty="0">
                <a:solidFill>
                  <a:srgbClr val="0A1D60"/>
                </a:solidFill>
                <a:latin typeface="Trebuchet MS"/>
                <a:cs typeface="Trebuchet MS"/>
              </a:rPr>
              <a:t> </a:t>
            </a:r>
            <a:r>
              <a:rPr sz="2800" b="0" spc="-75" dirty="0">
                <a:solidFill>
                  <a:srgbClr val="0A1D60"/>
                </a:solidFill>
                <a:latin typeface="Trebuchet MS"/>
                <a:cs typeface="Trebuchet MS"/>
              </a:rPr>
              <a:t>C</a:t>
            </a:r>
            <a:r>
              <a:rPr sz="2800" b="0" spc="5" dirty="0">
                <a:solidFill>
                  <a:srgbClr val="0A1D60"/>
                </a:solidFill>
                <a:latin typeface="Trebuchet MS"/>
                <a:cs typeface="Trebuchet MS"/>
              </a:rPr>
              <a:t>u</a:t>
            </a:r>
            <a:r>
              <a:rPr sz="2800" b="0" spc="35" dirty="0">
                <a:solidFill>
                  <a:srgbClr val="0A1D60"/>
                </a:solidFill>
                <a:latin typeface="Trebuchet MS"/>
                <a:cs typeface="Trebuchet MS"/>
              </a:rPr>
              <a:t>o</a:t>
            </a:r>
            <a:r>
              <a:rPr sz="2800" b="0" spc="-140" dirty="0">
                <a:solidFill>
                  <a:srgbClr val="0A1D60"/>
                </a:solidFill>
                <a:latin typeface="Trebuchet MS"/>
                <a:cs typeface="Trebuchet MS"/>
              </a:rPr>
              <a:t>r</a:t>
            </a:r>
            <a:r>
              <a:rPr sz="2800" b="0" spc="-165" dirty="0">
                <a:solidFill>
                  <a:srgbClr val="0A1D60"/>
                </a:solidFill>
                <a:latin typeface="Trebuchet MS"/>
                <a:cs typeface="Trebuchet MS"/>
              </a:rPr>
              <a:t>e  </a:t>
            </a:r>
            <a:br>
              <a:rPr lang="it-IT" sz="2800" b="0" spc="-130" dirty="0">
                <a:solidFill>
                  <a:srgbClr val="0A1D60"/>
                </a:solidFill>
              </a:rPr>
            </a:br>
            <a:r>
              <a:rPr lang="it-IT" sz="2800" b="0" spc="-130" dirty="0" err="1">
                <a:solidFill>
                  <a:srgbClr val="0A1D60"/>
                </a:solidFill>
              </a:rPr>
              <a:t>Faculty</a:t>
            </a:r>
            <a:r>
              <a:rPr lang="it-IT" sz="2800" b="0" spc="-130" dirty="0">
                <a:solidFill>
                  <a:srgbClr val="0A1D60"/>
                </a:solidFill>
              </a:rPr>
              <a:t> of Economia</a:t>
            </a:r>
            <a:endParaRPr sz="28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lang="it-IT" sz="2800" b="0" spc="-75" dirty="0" err="1">
                <a:solidFill>
                  <a:srgbClr val="0A1D60"/>
                </a:solidFill>
              </a:rPr>
              <a:t>MSc</a:t>
            </a:r>
            <a:r>
              <a:rPr lang="it-IT" sz="2800" b="0" spc="-75" dirty="0">
                <a:solidFill>
                  <a:srgbClr val="0A1D60"/>
                </a:solidFill>
              </a:rPr>
              <a:t> in Economics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63800" y="8176806"/>
            <a:ext cx="2889599" cy="12540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2720" algn="r">
              <a:lnSpc>
                <a:spcPct val="107500"/>
              </a:lnSpc>
              <a:spcBef>
                <a:spcPts val="95"/>
              </a:spcBef>
            </a:pPr>
            <a:r>
              <a:rPr lang="it-IT" sz="2500" i="1" spc="-10" dirty="0">
                <a:solidFill>
                  <a:srgbClr val="0A1D60"/>
                </a:solidFill>
                <a:latin typeface="Trebuchet MS"/>
                <a:cs typeface="Trebuchet MS"/>
              </a:rPr>
              <a:t>Bonfanti Lorenzo</a:t>
            </a:r>
            <a:endParaRPr lang="it-IT" sz="2500" i="1" spc="-145" dirty="0">
              <a:solidFill>
                <a:srgbClr val="0A1D60"/>
              </a:solidFill>
              <a:latin typeface="Trebuchet MS"/>
              <a:cs typeface="Trebuchet MS"/>
            </a:endParaRPr>
          </a:p>
          <a:p>
            <a:pPr marL="12700" marR="5080" indent="172720" algn="r">
              <a:lnSpc>
                <a:spcPct val="107500"/>
              </a:lnSpc>
              <a:spcBef>
                <a:spcPts val="95"/>
              </a:spcBef>
            </a:pPr>
            <a:r>
              <a:rPr lang="it-IT" sz="2500" i="1" spc="140" dirty="0">
                <a:solidFill>
                  <a:srgbClr val="0A1D60"/>
                </a:solidFill>
                <a:latin typeface="Trebuchet MS"/>
                <a:cs typeface="Trebuchet MS"/>
              </a:rPr>
              <a:t>ID</a:t>
            </a:r>
            <a:r>
              <a:rPr sz="2500" i="1" spc="-325" dirty="0">
                <a:solidFill>
                  <a:srgbClr val="0A1D60"/>
                </a:solidFill>
                <a:latin typeface="Trebuchet MS"/>
                <a:cs typeface="Trebuchet MS"/>
              </a:rPr>
              <a:t>:</a:t>
            </a:r>
            <a:r>
              <a:rPr sz="2500" i="1" spc="-100" dirty="0">
                <a:solidFill>
                  <a:srgbClr val="0A1D60"/>
                </a:solidFill>
                <a:latin typeface="Trebuchet MS"/>
                <a:cs typeface="Trebuchet MS"/>
              </a:rPr>
              <a:t> </a:t>
            </a:r>
            <a:r>
              <a:rPr sz="2500" i="1" spc="65" dirty="0">
                <a:solidFill>
                  <a:srgbClr val="0A1D60"/>
                </a:solidFill>
                <a:latin typeface="Trebuchet MS"/>
                <a:cs typeface="Trebuchet MS"/>
              </a:rPr>
              <a:t>500</a:t>
            </a:r>
            <a:r>
              <a:rPr lang="it-IT" sz="2500" i="1" spc="65" dirty="0">
                <a:solidFill>
                  <a:srgbClr val="0A1D60"/>
                </a:solidFill>
                <a:latin typeface="Trebuchet MS"/>
                <a:cs typeface="Trebuchet MS"/>
              </a:rPr>
              <a:t>7917</a:t>
            </a:r>
          </a:p>
          <a:p>
            <a:pPr marL="12700" marR="5080" indent="172720">
              <a:lnSpc>
                <a:spcPct val="107500"/>
              </a:lnSpc>
              <a:spcBef>
                <a:spcPts val="95"/>
              </a:spcBef>
            </a:pPr>
            <a:endParaRPr sz="25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428" y="8612084"/>
            <a:ext cx="4685665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2500" i="1" spc="-150" dirty="0">
                <a:solidFill>
                  <a:srgbClr val="0A1D60"/>
                </a:solidFill>
                <a:latin typeface="Trebuchet MS"/>
                <a:cs typeface="Trebuchet MS"/>
              </a:rPr>
              <a:t>Professor</a:t>
            </a:r>
            <a:r>
              <a:rPr sz="2500" i="1" spc="-150" dirty="0">
                <a:solidFill>
                  <a:srgbClr val="0A1D60"/>
                </a:solidFill>
                <a:latin typeface="Trebuchet MS"/>
                <a:cs typeface="Trebuchet MS"/>
              </a:rPr>
              <a:t>:</a:t>
            </a:r>
            <a:r>
              <a:rPr sz="2500" i="1" spc="-100" dirty="0">
                <a:solidFill>
                  <a:srgbClr val="0A1D60"/>
                </a:solidFill>
                <a:latin typeface="Trebuchet MS"/>
                <a:cs typeface="Trebuchet MS"/>
              </a:rPr>
              <a:t> </a:t>
            </a:r>
            <a:r>
              <a:rPr lang="it-IT" sz="2500" i="1" spc="-145" dirty="0">
                <a:solidFill>
                  <a:srgbClr val="0A1D60"/>
                </a:solidFill>
                <a:latin typeface="Trebuchet MS"/>
                <a:cs typeface="Trebuchet MS"/>
              </a:rPr>
              <a:t>Federico Castelletti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144040-AB99-7A48-9741-9EEDEE8DC4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1</a:t>
            </a:fld>
            <a:endParaRPr 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12203-B7DD-6D39-37AF-49B67AC43B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2</a:t>
            </a:fld>
            <a:endParaRPr lang="it-IT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B1BBF8-E144-E4D1-A7A5-370FD58ABD38}"/>
              </a:ext>
            </a:extLst>
          </p:cNvPr>
          <p:cNvGrpSpPr/>
          <p:nvPr/>
        </p:nvGrpSpPr>
        <p:grpSpPr>
          <a:xfrm>
            <a:off x="799269" y="1562100"/>
            <a:ext cx="16887540" cy="978842"/>
            <a:chOff x="762000" y="1562100"/>
            <a:chExt cx="16887540" cy="978842"/>
          </a:xfrm>
        </p:grpSpPr>
        <p:sp>
          <p:nvSpPr>
            <p:cNvPr id="3" name="Rounded Rectangle 107">
              <a:extLst>
                <a:ext uri="{FF2B5EF4-FFF2-40B4-BE49-F238E27FC236}">
                  <a16:creationId xmlns:a16="http://schemas.microsoft.com/office/drawing/2014/main" id="{2749678A-717F-62B9-6434-53FDAA38F088}"/>
                </a:ext>
              </a:extLst>
            </p:cNvPr>
            <p:cNvSpPr/>
            <p:nvPr/>
          </p:nvSpPr>
          <p:spPr bwMode="auto">
            <a:xfrm>
              <a:off x="1174825" y="1562100"/>
              <a:ext cx="16474715" cy="978842"/>
            </a:xfrm>
            <a:prstGeom prst="roundRect">
              <a:avLst>
                <a:gd name="adj" fmla="val 17773"/>
              </a:avLst>
            </a:prstGeom>
            <a:solidFill>
              <a:srgbClr val="DAE5F2"/>
            </a:solidFill>
            <a:ln w="12700" cap="flat" cmpd="sng" algn="ctr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576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just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>
                  <a:solidFill>
                    <a:srgbClr val="003E74"/>
                  </a:solidFill>
                  <a:latin typeface="Trebuchet MS" panose="020B0603020202020204" pitchFamily="34" charset="0"/>
                  <a:cs typeface="Arial" pitchFamily="34" charset="0"/>
                </a:rPr>
                <a:t>Implementing DAG models for understanding dependencies in between economic variables</a:t>
              </a:r>
              <a:endPara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3E74"/>
                </a:solidFill>
                <a:effectLst/>
                <a:uLnTx/>
                <a:uFillTx/>
                <a:latin typeface="Trebuchet MS" panose="020B0603020202020204" pitchFamily="34" charset="0"/>
                <a:cs typeface="Arial" pitchFamily="34" charset="0"/>
              </a:endParaRPr>
            </a:p>
          </p:txBody>
        </p:sp>
        <p:pic>
          <p:nvPicPr>
            <p:cNvPr id="15" name="Elemento grafico 8" descr="Tiro a segno">
              <a:extLst>
                <a:ext uri="{FF2B5EF4-FFF2-40B4-BE49-F238E27FC236}">
                  <a16:creationId xmlns:a16="http://schemas.microsoft.com/office/drawing/2014/main" id="{E26809A6-F75F-0694-BEA4-B16E94D5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2000" y="1633756"/>
              <a:ext cx="865645" cy="865645"/>
            </a:xfrm>
            <a:prstGeom prst="rect">
              <a:avLst/>
            </a:prstGeom>
          </p:spPr>
        </p:pic>
      </p:grp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BDD4422C-8593-B8DC-CA47-73329B8A115A}"/>
              </a:ext>
            </a:extLst>
          </p:cNvPr>
          <p:cNvCxnSpPr>
            <a:cxnSpLocks/>
          </p:cNvCxnSpPr>
          <p:nvPr/>
        </p:nvCxnSpPr>
        <p:spPr>
          <a:xfrm>
            <a:off x="6202049" y="5651204"/>
            <a:ext cx="0" cy="84499"/>
          </a:xfrm>
          <a:prstGeom prst="line">
            <a:avLst/>
          </a:prstGeom>
          <a:ln w="12700">
            <a:solidFill>
              <a:srgbClr val="0047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3">
            <a:extLst>
              <a:ext uri="{FF2B5EF4-FFF2-40B4-BE49-F238E27FC236}">
                <a16:creationId xmlns:a16="http://schemas.microsoft.com/office/drawing/2014/main" id="{830B6C10-95D7-112D-D35B-45DA60DA8532}"/>
              </a:ext>
            </a:extLst>
          </p:cNvPr>
          <p:cNvCxnSpPr>
            <a:cxnSpLocks/>
          </p:cNvCxnSpPr>
          <p:nvPr/>
        </p:nvCxnSpPr>
        <p:spPr>
          <a:xfrm>
            <a:off x="9331424" y="6223963"/>
            <a:ext cx="0" cy="844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2">
            <a:extLst>
              <a:ext uri="{FF2B5EF4-FFF2-40B4-BE49-F238E27FC236}">
                <a16:creationId xmlns:a16="http://schemas.microsoft.com/office/drawing/2014/main" id="{9F95CE7B-9E4C-BC28-3196-975A5CB6ED56}"/>
              </a:ext>
            </a:extLst>
          </p:cNvPr>
          <p:cNvCxnSpPr>
            <a:cxnSpLocks/>
          </p:cNvCxnSpPr>
          <p:nvPr/>
        </p:nvCxnSpPr>
        <p:spPr>
          <a:xfrm>
            <a:off x="3270429" y="5132026"/>
            <a:ext cx="0" cy="84499"/>
          </a:xfrm>
          <a:prstGeom prst="line">
            <a:avLst/>
          </a:prstGeom>
          <a:ln w="12700">
            <a:solidFill>
              <a:srgbClr val="0047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21CC06B-CB4A-525F-BB63-72055664AAA1}"/>
              </a:ext>
            </a:extLst>
          </p:cNvPr>
          <p:cNvCxnSpPr>
            <a:cxnSpLocks/>
          </p:cNvCxnSpPr>
          <p:nvPr/>
        </p:nvCxnSpPr>
        <p:spPr>
          <a:xfrm flipV="1">
            <a:off x="6597230" y="4424258"/>
            <a:ext cx="0" cy="1486606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>
            <a:extLst>
              <a:ext uri="{FF2B5EF4-FFF2-40B4-BE49-F238E27FC236}">
                <a16:creationId xmlns:a16="http://schemas.microsoft.com/office/drawing/2014/main" id="{24D513D0-2192-19B9-0213-E24C3966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4581"/>
            <a:ext cx="17404953" cy="553998"/>
          </a:xfrm>
        </p:spPr>
        <p:txBody>
          <a:bodyPr/>
          <a:lstStyle/>
          <a:p>
            <a:r>
              <a:rPr lang="en-US" sz="3600" dirty="0">
                <a:solidFill>
                  <a:srgbClr val="0A1D60"/>
                </a:solidFill>
              </a:rPr>
              <a:t>ROADMAP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F403B2-C98C-F807-314C-1C03FCC5C6AF}"/>
              </a:ext>
            </a:extLst>
          </p:cNvPr>
          <p:cNvSpPr/>
          <p:nvPr/>
        </p:nvSpPr>
        <p:spPr>
          <a:xfrm>
            <a:off x="0" y="889125"/>
            <a:ext cx="16764000" cy="1266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60AE4A-708D-4FF6-89D1-30A40AA7D577}"/>
              </a:ext>
            </a:extLst>
          </p:cNvPr>
          <p:cNvSpPr/>
          <p:nvPr/>
        </p:nvSpPr>
        <p:spPr>
          <a:xfrm>
            <a:off x="17245950" y="876299"/>
            <a:ext cx="737250" cy="1266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EBBA7AF6-E34C-98DC-9CB1-6D4B940E9F3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64636" y="114840"/>
            <a:ext cx="552449" cy="533481"/>
          </a:xfrm>
          <a:prstGeom prst="rect">
            <a:avLst/>
          </a:prstGeom>
        </p:spPr>
      </p:pic>
      <p:sp>
        <p:nvSpPr>
          <p:cNvPr id="20" name="Rectangle 22">
            <a:extLst>
              <a:ext uri="{FF2B5EF4-FFF2-40B4-BE49-F238E27FC236}">
                <a16:creationId xmlns:a16="http://schemas.microsoft.com/office/drawing/2014/main" id="{527EA227-FC60-5A5D-486D-52B942F2880D}"/>
              </a:ext>
            </a:extLst>
          </p:cNvPr>
          <p:cNvSpPr/>
          <p:nvPr/>
        </p:nvSpPr>
        <p:spPr>
          <a:xfrm>
            <a:off x="1254335" y="3086100"/>
            <a:ext cx="4425530" cy="777822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47" tIns="37124" rIns="74247" bIns="371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493">
              <a:defRPr/>
            </a:pPr>
            <a:r>
              <a:rPr lang="en-US" sz="1600" b="1" dirty="0">
                <a:solidFill>
                  <a:prstClr val="white"/>
                </a:solidFill>
                <a:latin typeface="Trebuchet MS" panose="020B0603020202020204" pitchFamily="34" charset="0"/>
              </a:rPr>
              <a:t>LITERATURE ANALYSIS</a:t>
            </a:r>
          </a:p>
        </p:txBody>
      </p:sp>
      <p:sp>
        <p:nvSpPr>
          <p:cNvPr id="33" name="Parallelogram 23">
            <a:extLst>
              <a:ext uri="{FF2B5EF4-FFF2-40B4-BE49-F238E27FC236}">
                <a16:creationId xmlns:a16="http://schemas.microsoft.com/office/drawing/2014/main" id="{43B10545-49EB-FFC0-7897-A68B4BAD973A}"/>
              </a:ext>
            </a:extLst>
          </p:cNvPr>
          <p:cNvSpPr/>
          <p:nvPr/>
        </p:nvSpPr>
        <p:spPr>
          <a:xfrm rot="16200000" flipV="1">
            <a:off x="4346162" y="3123996"/>
            <a:ext cx="1371600" cy="1295807"/>
          </a:xfrm>
          <a:prstGeom prst="parallelogram">
            <a:avLst>
              <a:gd name="adj" fmla="val 4600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47" tIns="37124" rIns="74247" bIns="371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493">
              <a:defRPr/>
            </a:pPr>
            <a:endParaRPr lang="en-US" sz="146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0980EDB8-3AD0-3E01-A8B7-7BAAB2FFA6C6}"/>
              </a:ext>
            </a:extLst>
          </p:cNvPr>
          <p:cNvSpPr/>
          <p:nvPr/>
        </p:nvSpPr>
        <p:spPr>
          <a:xfrm>
            <a:off x="4375168" y="3679878"/>
            <a:ext cx="4444125" cy="777822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47" tIns="37124" rIns="74247" bIns="371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493">
              <a:defRPr/>
            </a:pPr>
            <a:r>
              <a:rPr lang="en-US" sz="1600" b="1" dirty="0">
                <a:solidFill>
                  <a:prstClr val="white"/>
                </a:solidFill>
                <a:latin typeface="Trebuchet MS" panose="020B0603020202020204" pitchFamily="34" charset="0"/>
              </a:rPr>
              <a:t>MODEL DEVELOPMENT</a:t>
            </a:r>
          </a:p>
        </p:txBody>
      </p:sp>
      <p:sp>
        <p:nvSpPr>
          <p:cNvPr id="34" name="Parallelogram 25">
            <a:extLst>
              <a:ext uri="{FF2B5EF4-FFF2-40B4-BE49-F238E27FC236}">
                <a16:creationId xmlns:a16="http://schemas.microsoft.com/office/drawing/2014/main" id="{0ECDB3A9-7F9C-9144-51DD-DF8EB2F64319}"/>
              </a:ext>
            </a:extLst>
          </p:cNvPr>
          <p:cNvSpPr/>
          <p:nvPr/>
        </p:nvSpPr>
        <p:spPr>
          <a:xfrm rot="16200000" flipV="1">
            <a:off x="7437880" y="3760318"/>
            <a:ext cx="1436326" cy="1307089"/>
          </a:xfrm>
          <a:prstGeom prst="parallelogram">
            <a:avLst>
              <a:gd name="adj" fmla="val 4600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47" tIns="37124" rIns="74247" bIns="371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493">
              <a:defRPr/>
            </a:pPr>
            <a:endParaRPr lang="en-US" sz="146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A3FDBEF6-401A-C436-1FEA-8DE10F9803BA}"/>
              </a:ext>
            </a:extLst>
          </p:cNvPr>
          <p:cNvSpPr/>
          <p:nvPr/>
        </p:nvSpPr>
        <p:spPr>
          <a:xfrm>
            <a:off x="2301550" y="5221257"/>
            <a:ext cx="2307159" cy="2510899"/>
          </a:xfrm>
          <a:prstGeom prst="rect">
            <a:avLst/>
          </a:prstGeom>
          <a:solidFill>
            <a:srgbClr val="DAE5F2"/>
          </a:solidFill>
          <a:ln w="12700">
            <a:solidFill>
              <a:srgbClr val="0047B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47" tIns="37124" rIns="74247" bIns="371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742493"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Inspiration: 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Imbens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 (2019)</a:t>
            </a:r>
          </a:p>
          <a:p>
            <a:pPr algn="ctr" defTabSz="742493"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Adoption of graphical models for causal inference in empirical economic studies</a:t>
            </a:r>
          </a:p>
          <a:p>
            <a:pPr marL="285750" indent="-285750" defTabSz="742493">
              <a:buFont typeface="Arial" panose="020B0604020202020204" pitchFamily="34" charset="0"/>
              <a:buChar char="•"/>
              <a:defRPr/>
            </a:pPr>
            <a:r>
              <a:rPr lang="it-IT" sz="1400" b="1" dirty="0" err="1">
                <a:solidFill>
                  <a:schemeClr val="tx1"/>
                </a:solidFill>
                <a:latin typeface="+mj-lt"/>
              </a:rPr>
              <a:t>Graphical</a:t>
            </a:r>
            <a:r>
              <a:rPr lang="it-IT" sz="1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1400" b="1" dirty="0" err="1">
                <a:solidFill>
                  <a:schemeClr val="tx1"/>
                </a:solidFill>
                <a:latin typeface="+mj-lt"/>
              </a:rPr>
              <a:t>models</a:t>
            </a:r>
            <a:r>
              <a:rPr lang="it-IT" sz="1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1400" b="1" dirty="0" err="1">
                <a:solidFill>
                  <a:schemeClr val="tx1"/>
                </a:solidFill>
                <a:latin typeface="+mj-lt"/>
              </a:rPr>
              <a:t>based</a:t>
            </a:r>
            <a:r>
              <a:rPr lang="it-IT" sz="1400" b="1" dirty="0">
                <a:solidFill>
                  <a:schemeClr val="tx1"/>
                </a:solidFill>
                <a:latin typeface="+mj-lt"/>
              </a:rPr>
              <a:t> on </a:t>
            </a:r>
            <a:r>
              <a:rPr lang="it-IT" sz="1400" b="1" dirty="0" err="1">
                <a:solidFill>
                  <a:schemeClr val="tx1"/>
                </a:solidFill>
                <a:latin typeface="+mj-lt"/>
              </a:rPr>
              <a:t>DAGs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285750" indent="-285750" defTabSz="742493"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Multivariate time series analysis based on VARs</a:t>
            </a:r>
            <a:endParaRPr lang="it-IT" sz="14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0" name="Straight Connector 32">
            <a:extLst>
              <a:ext uri="{FF2B5EF4-FFF2-40B4-BE49-F238E27FC236}">
                <a16:creationId xmlns:a16="http://schemas.microsoft.com/office/drawing/2014/main" id="{55F9DD66-5271-DFD8-B188-FD17E4A347C2}"/>
              </a:ext>
            </a:extLst>
          </p:cNvPr>
          <p:cNvCxnSpPr>
            <a:cxnSpLocks/>
          </p:cNvCxnSpPr>
          <p:nvPr/>
        </p:nvCxnSpPr>
        <p:spPr>
          <a:xfrm flipV="1">
            <a:off x="3467100" y="3845956"/>
            <a:ext cx="0" cy="135816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32">
            <a:extLst>
              <a:ext uri="{FF2B5EF4-FFF2-40B4-BE49-F238E27FC236}">
                <a16:creationId xmlns:a16="http://schemas.microsoft.com/office/drawing/2014/main" id="{0D4E7313-54A2-C1F9-66DD-FCF87C121DB1}"/>
              </a:ext>
            </a:extLst>
          </p:cNvPr>
          <p:cNvCxnSpPr>
            <a:cxnSpLocks/>
          </p:cNvCxnSpPr>
          <p:nvPr/>
        </p:nvCxnSpPr>
        <p:spPr>
          <a:xfrm flipV="1">
            <a:off x="9724092" y="5087684"/>
            <a:ext cx="0" cy="1501472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1">
            <a:extLst>
              <a:ext uri="{FF2B5EF4-FFF2-40B4-BE49-F238E27FC236}">
                <a16:creationId xmlns:a16="http://schemas.microsoft.com/office/drawing/2014/main" id="{7F8259C7-45A8-D439-496F-ED5975FDF7E2}"/>
              </a:ext>
            </a:extLst>
          </p:cNvPr>
          <p:cNvSpPr/>
          <p:nvPr/>
        </p:nvSpPr>
        <p:spPr>
          <a:xfrm>
            <a:off x="5443650" y="5936454"/>
            <a:ext cx="2307159" cy="2510899"/>
          </a:xfrm>
          <a:prstGeom prst="rect">
            <a:avLst/>
          </a:prstGeom>
          <a:solidFill>
            <a:srgbClr val="DAE5F2"/>
          </a:solidFill>
          <a:ln w="12700">
            <a:solidFill>
              <a:srgbClr val="0047B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47" tIns="37124" rIns="74247" bIns="371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defTabSz="742493"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Gaussian DAGs</a:t>
            </a:r>
          </a:p>
          <a:p>
            <a:pPr marL="171450" indent="-171450" defTabSz="742493"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VAR models</a:t>
            </a:r>
          </a:p>
          <a:p>
            <a:pPr marL="171450" indent="-171450" defTabSz="742493"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Proposal: VAR models with unknown covariance structure represented through a DAG</a:t>
            </a:r>
          </a:p>
          <a:p>
            <a:pPr defTabSz="742493">
              <a:defRPr/>
            </a:pPr>
            <a:endParaRPr lang="it-IT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11E14F5-7679-099D-CB87-7E252FCE2A90}"/>
              </a:ext>
            </a:extLst>
          </p:cNvPr>
          <p:cNvSpPr/>
          <p:nvPr/>
        </p:nvSpPr>
        <p:spPr>
          <a:xfrm>
            <a:off x="15927473" y="4762500"/>
            <a:ext cx="879094" cy="825674"/>
          </a:xfrm>
          <a:prstGeom prst="chevron">
            <a:avLst>
              <a:gd name="adj" fmla="val 6496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63D5FC16-BA4C-AB45-8B52-886CC3B4214D}"/>
              </a:ext>
            </a:extLst>
          </p:cNvPr>
          <p:cNvSpPr/>
          <p:nvPr/>
        </p:nvSpPr>
        <p:spPr>
          <a:xfrm>
            <a:off x="16311584" y="4762500"/>
            <a:ext cx="879094" cy="825674"/>
          </a:xfrm>
          <a:prstGeom prst="chevron">
            <a:avLst>
              <a:gd name="adj" fmla="val 6496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A7C5A3FA-A59E-A013-6D4C-806DFA13F2AF}"/>
              </a:ext>
            </a:extLst>
          </p:cNvPr>
          <p:cNvSpPr/>
          <p:nvPr/>
        </p:nvSpPr>
        <p:spPr>
          <a:xfrm>
            <a:off x="8570513" y="6643489"/>
            <a:ext cx="2307159" cy="2510899"/>
          </a:xfrm>
          <a:prstGeom prst="rect">
            <a:avLst/>
          </a:prstGeom>
          <a:solidFill>
            <a:srgbClr val="DAE5F2"/>
          </a:solidFill>
          <a:ln w="12700">
            <a:solidFill>
              <a:srgbClr val="0047B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47" tIns="37124" rIns="74247" bIns="371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742493"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Design of a Markov Chain Monte Carlo algorithm for DAG structure learning</a:t>
            </a:r>
          </a:p>
          <a:p>
            <a:pPr marL="285750" indent="-285750" defTabSz="742493"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R implementation</a:t>
            </a:r>
          </a:p>
        </p:txBody>
      </p:sp>
      <p:sp>
        <p:nvSpPr>
          <p:cNvPr id="7" name="Pentagon 4">
            <a:extLst>
              <a:ext uri="{FF2B5EF4-FFF2-40B4-BE49-F238E27FC236}">
                <a16:creationId xmlns:a16="http://schemas.microsoft.com/office/drawing/2014/main" id="{EABB1DE5-5310-17E7-C8DA-5D6C1FF8AB42}"/>
              </a:ext>
            </a:extLst>
          </p:cNvPr>
          <p:cNvSpPr/>
          <p:nvPr/>
        </p:nvSpPr>
        <p:spPr>
          <a:xfrm>
            <a:off x="7502497" y="4306352"/>
            <a:ext cx="4443190" cy="825674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47" tIns="37124" rIns="74247" bIns="371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493">
              <a:defRPr/>
            </a:pPr>
            <a:r>
              <a:rPr lang="en-US" sz="1600" b="1" dirty="0">
                <a:solidFill>
                  <a:prstClr val="white"/>
                </a:solidFill>
                <a:latin typeface="Trebuchet MS" panose="020B0603020202020204" pitchFamily="34" charset="0"/>
              </a:rPr>
              <a:t>ALGORITHM</a:t>
            </a:r>
          </a:p>
        </p:txBody>
      </p:sp>
      <p:sp>
        <p:nvSpPr>
          <p:cNvPr id="9" name="Parallelogram 25">
            <a:extLst>
              <a:ext uri="{FF2B5EF4-FFF2-40B4-BE49-F238E27FC236}">
                <a16:creationId xmlns:a16="http://schemas.microsoft.com/office/drawing/2014/main" id="{6598B8AD-4D24-27D3-C153-3EFAFCEF6F7D}"/>
              </a:ext>
            </a:extLst>
          </p:cNvPr>
          <p:cNvSpPr/>
          <p:nvPr/>
        </p:nvSpPr>
        <p:spPr>
          <a:xfrm rot="16200000" flipV="1">
            <a:off x="10887743" y="4237957"/>
            <a:ext cx="990599" cy="1125286"/>
          </a:xfrm>
          <a:prstGeom prst="parallelogram">
            <a:avLst>
              <a:gd name="adj" fmla="val 4600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47" tIns="37124" rIns="74247" bIns="371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493">
              <a:defRPr/>
            </a:pPr>
            <a:endParaRPr lang="en-US" sz="146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Pentagon 4">
            <a:extLst>
              <a:ext uri="{FF2B5EF4-FFF2-40B4-BE49-F238E27FC236}">
                <a16:creationId xmlns:a16="http://schemas.microsoft.com/office/drawing/2014/main" id="{577A014C-8D90-473E-5013-4264DBDACF1B}"/>
              </a:ext>
            </a:extLst>
          </p:cNvPr>
          <p:cNvSpPr/>
          <p:nvPr/>
        </p:nvSpPr>
        <p:spPr>
          <a:xfrm>
            <a:off x="10820400" y="4762500"/>
            <a:ext cx="5314709" cy="825674"/>
          </a:xfrm>
          <a:prstGeom prst="homePlate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47" tIns="37124" rIns="74247" bIns="371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493">
              <a:defRPr/>
            </a:pPr>
            <a:r>
              <a:rPr lang="en-US" sz="1600" b="1" dirty="0">
                <a:solidFill>
                  <a:prstClr val="white"/>
                </a:solidFill>
                <a:latin typeface="Trebuchet MS" panose="020B0603020202020204" pitchFamily="34" charset="0"/>
              </a:rPr>
              <a:t>APPLICATION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BC9463EF-6458-277C-00E7-0388D90DCE6B}"/>
              </a:ext>
            </a:extLst>
          </p:cNvPr>
          <p:cNvSpPr/>
          <p:nvPr/>
        </p:nvSpPr>
        <p:spPr>
          <a:xfrm>
            <a:off x="15544802" y="4762500"/>
            <a:ext cx="879094" cy="825674"/>
          </a:xfrm>
          <a:prstGeom prst="chevron">
            <a:avLst>
              <a:gd name="adj" fmla="val 6496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AFAD9F94-5860-A84F-81A4-419623AFD2AC}"/>
              </a:ext>
            </a:extLst>
          </p:cNvPr>
          <p:cNvCxnSpPr>
            <a:cxnSpLocks/>
          </p:cNvCxnSpPr>
          <p:nvPr/>
        </p:nvCxnSpPr>
        <p:spPr>
          <a:xfrm flipV="1">
            <a:off x="13518819" y="5524500"/>
            <a:ext cx="0" cy="1501472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1">
            <a:extLst>
              <a:ext uri="{FF2B5EF4-FFF2-40B4-BE49-F238E27FC236}">
                <a16:creationId xmlns:a16="http://schemas.microsoft.com/office/drawing/2014/main" id="{E55CCB8C-BFF3-9C64-6F01-8E9D5136CC52}"/>
              </a:ext>
            </a:extLst>
          </p:cNvPr>
          <p:cNvSpPr/>
          <p:nvPr/>
        </p:nvSpPr>
        <p:spPr>
          <a:xfrm>
            <a:off x="12365240" y="7080305"/>
            <a:ext cx="2307159" cy="2510899"/>
          </a:xfrm>
          <a:prstGeom prst="rect">
            <a:avLst/>
          </a:prstGeom>
          <a:solidFill>
            <a:srgbClr val="DAE5F2"/>
          </a:solidFill>
          <a:ln w="12700">
            <a:solidFill>
              <a:srgbClr val="0047B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47" tIns="37124" rIns="74247" bIns="371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742493"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Dataset with variables for the US economy (source: FRED)</a:t>
            </a:r>
          </a:p>
          <a:p>
            <a:pPr marL="285750" indent="-285750" defTabSz="742493"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Implementation of the method for learning dependence relations between variables accounting for temporal dependencies</a:t>
            </a:r>
          </a:p>
          <a:p>
            <a:pPr marL="285750" indent="-285750" defTabSz="742493">
              <a:buFont typeface="Arial" panose="020B0604020202020204" pitchFamily="34" charset="0"/>
              <a:buChar char="•"/>
              <a:defRPr/>
            </a:pP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808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78FA-633A-93EF-8FBA-8C303714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98164"/>
            <a:ext cx="17404953" cy="553998"/>
          </a:xfrm>
        </p:spPr>
        <p:txBody>
          <a:bodyPr/>
          <a:lstStyle/>
          <a:p>
            <a:r>
              <a:rPr lang="en-US" sz="3600" dirty="0">
                <a:solidFill>
                  <a:srgbClr val="0A1D60"/>
                </a:solidFill>
              </a:rPr>
              <a:t>LITERATURE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12203-B7DD-6D39-37AF-49B67AC43B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3</a:t>
            </a:fld>
            <a:endParaRPr lang="it-I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66097-B6F2-91B7-66DD-E3B747AA2E25}"/>
              </a:ext>
            </a:extLst>
          </p:cNvPr>
          <p:cNvSpPr/>
          <p:nvPr/>
        </p:nvSpPr>
        <p:spPr>
          <a:xfrm>
            <a:off x="0" y="889125"/>
            <a:ext cx="16764000" cy="1266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DCEE9D-280C-B925-5AE3-9D87F92AE90E}"/>
              </a:ext>
            </a:extLst>
          </p:cNvPr>
          <p:cNvSpPr/>
          <p:nvPr/>
        </p:nvSpPr>
        <p:spPr>
          <a:xfrm>
            <a:off x="17245950" y="876299"/>
            <a:ext cx="737250" cy="1266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27E65-13F3-BF55-BC76-7A98BD24CDBB}"/>
              </a:ext>
            </a:extLst>
          </p:cNvPr>
          <p:cNvSpPr txBox="1"/>
          <p:nvPr/>
        </p:nvSpPr>
        <p:spPr>
          <a:xfrm>
            <a:off x="6476701" y="15283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rebuchet MS" panose="020B0603020202020204" pitchFamily="34" charset="0"/>
              </a:rPr>
              <a:t>CONDITIONAL INDEPENDENCE</a:t>
            </a:r>
            <a:endParaRPr lang="it-IT" sz="2800" b="1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561322-529E-CA90-83C1-65D71FC9BE26}"/>
                  </a:ext>
                </a:extLst>
              </p:cNvPr>
              <p:cNvSpPr txBox="1"/>
              <p:nvPr/>
            </p:nvSpPr>
            <p:spPr>
              <a:xfrm>
                <a:off x="515471" y="2281757"/>
                <a:ext cx="9065412" cy="963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b="1" dirty="0">
                    <a:latin typeface="Trebuchet MS" panose="020B0603020202020204" pitchFamily="34" charset="0"/>
                  </a:rPr>
                  <a:t> set of </a:t>
                </a:r>
                <a:r>
                  <a:rPr lang="it-IT" b="1" dirty="0" err="1">
                    <a:latin typeface="Trebuchet MS" panose="020B0603020202020204" pitchFamily="34" charset="0"/>
                  </a:rPr>
                  <a:t>variables</a:t>
                </a:r>
                <a:r>
                  <a:rPr lang="it-IT" b="1" dirty="0">
                    <a:latin typeface="Trebuchet MS" panose="020B0603020202020204" pitchFamily="34" charset="0"/>
                  </a:rPr>
                  <a:t> with indexes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1,… 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latin typeface="Trebuchet MS" panose="020B0603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it-IT" dirty="0">
                    <a:latin typeface="Trebuchet MS" panose="020B0603020202020204" pitchFamily="34" charset="0"/>
                  </a:rPr>
                  <a:t> subset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it-IT" dirty="0">
                    <a:latin typeface="Trebuchet MS" panose="020B0603020202020204" pitchFamily="34" charset="0"/>
                  </a:rPr>
                  <a:t> with </a:t>
                </a:r>
                <a:r>
                  <a:rPr lang="it-IT" dirty="0" err="1">
                    <a:latin typeface="Trebuchet MS" panose="020B0603020202020204" pitchFamily="34" charset="0"/>
                  </a:rPr>
                  <a:t>variables</a:t>
                </a:r>
                <a:r>
                  <a:rPr lang="it-IT" dirty="0">
                    <a:latin typeface="Trebuchet MS" panose="020B0603020202020204" pitchFamily="34" charset="0"/>
                  </a:rPr>
                  <a:t> </a:t>
                </a:r>
                <a:r>
                  <a:rPr lang="it-IT" dirty="0" err="1">
                    <a:latin typeface="Trebuchet MS" panose="020B0603020202020204" pitchFamily="34" charset="0"/>
                  </a:rPr>
                  <a:t>indexed</a:t>
                </a:r>
                <a:r>
                  <a:rPr lang="it-IT" dirty="0">
                    <a:latin typeface="Trebuchet MS" panose="020B0603020202020204" pitchFamily="34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latin typeface="Trebuchet MS" panose="020B0603020202020204" pitchFamily="34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it-IT" dirty="0">
                    <a:latin typeface="Trebuchet MS" panose="020B0603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it-IT" dirty="0">
                    <a:latin typeface="Trebuchet MS" panose="020B0603020202020204" pitchFamily="34" charset="0"/>
                  </a:rPr>
                  <a:t> are </a:t>
                </a:r>
                <a:r>
                  <a:rPr lang="it-IT" dirty="0" err="1">
                    <a:latin typeface="Trebuchet MS" panose="020B0603020202020204" pitchFamily="34" charset="0"/>
                  </a:rPr>
                  <a:t>conditionally</a:t>
                </a:r>
                <a:r>
                  <a:rPr lang="it-IT" dirty="0">
                    <a:latin typeface="Trebuchet MS" panose="020B0603020202020204" pitchFamily="34" charset="0"/>
                  </a:rPr>
                  <a:t> </a:t>
                </a:r>
                <a:r>
                  <a:rPr lang="it-IT" dirty="0" err="1">
                    <a:latin typeface="Trebuchet MS" panose="020B0603020202020204" pitchFamily="34" charset="0"/>
                  </a:rPr>
                  <a:t>independent</a:t>
                </a:r>
                <a:r>
                  <a:rPr lang="it-IT" dirty="0">
                    <a:latin typeface="Trebuchet MS" panose="020B0603020202020204" pitchFamily="34" charset="0"/>
                  </a:rPr>
                  <a:t> </a:t>
                </a:r>
                <a:r>
                  <a:rPr lang="it-IT" dirty="0" err="1">
                    <a:latin typeface="Trebuchet MS" panose="020B0603020202020204" pitchFamily="34" charset="0"/>
                  </a:rPr>
                  <a:t>given</a:t>
                </a:r>
                <a:r>
                  <a:rPr lang="it-IT" dirty="0"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it-IT" dirty="0">
                    <a:latin typeface="Trebuchet MS" panose="020B0603020202020204" pitchFamily="34" charset="0"/>
                  </a:rPr>
                  <a:t> w.r.t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it-IT" dirty="0">
                    <a:latin typeface="Trebuchet MS" panose="020B0603020202020204" pitchFamily="34" charset="0"/>
                  </a:rPr>
                  <a:t> if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561322-529E-CA90-83C1-65D71FC9B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1" y="2281757"/>
                <a:ext cx="9065412" cy="963854"/>
              </a:xfrm>
              <a:prstGeom prst="rect">
                <a:avLst/>
              </a:prstGeom>
              <a:blipFill>
                <a:blip r:embed="rId2"/>
                <a:stretch>
                  <a:fillRect t="-1899"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EDCDB82-CEA1-450D-B9D3-B5B6F9C9D173}"/>
              </a:ext>
            </a:extLst>
          </p:cNvPr>
          <p:cNvSpPr txBox="1"/>
          <p:nvPr/>
        </p:nvSpPr>
        <p:spPr>
          <a:xfrm>
            <a:off x="13029604" y="1898986"/>
            <a:ext cx="1333500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F497D"/>
                </a:solidFill>
                <a:latin typeface="Trebuchet MS" panose="020B0603020202020204" pitchFamily="34" charset="0"/>
              </a:rPr>
              <a:t>Example:</a:t>
            </a:r>
            <a:endParaRPr lang="it-IT" dirty="0">
              <a:solidFill>
                <a:srgbClr val="1F497D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8" name="Picture 4" descr="The Best Umbrella | Reviews by Wirecutter">
            <a:extLst>
              <a:ext uri="{FF2B5EF4-FFF2-40B4-BE49-F238E27FC236}">
                <a16:creationId xmlns:a16="http://schemas.microsoft.com/office/drawing/2014/main" id="{9727A556-8ED9-F7D4-7A1F-562FC63DF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958" y="2283998"/>
            <a:ext cx="2915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 crash Vectors &amp; Illustrations for Free Download | Freepik">
            <a:extLst>
              <a:ext uri="{FF2B5EF4-FFF2-40B4-BE49-F238E27FC236}">
                <a16:creationId xmlns:a16="http://schemas.microsoft.com/office/drawing/2014/main" id="{8724270C-E0C5-4695-7DBF-21956E1B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0" y="2281757"/>
            <a:ext cx="291996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lp Icon 2396152">
            <a:extLst>
              <a:ext uri="{FF2B5EF4-FFF2-40B4-BE49-F238E27FC236}">
                <a16:creationId xmlns:a16="http://schemas.microsoft.com/office/drawing/2014/main" id="{B2C57BCE-099F-7F7A-7557-9A714604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914" y="249130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38883E-4531-9FA3-56DC-94DF5393F6FF}"/>
              </a:ext>
            </a:extLst>
          </p:cNvPr>
          <p:cNvSpPr txBox="1"/>
          <p:nvPr/>
        </p:nvSpPr>
        <p:spPr>
          <a:xfrm>
            <a:off x="6553200" y="5548436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Trebuchet MS" panose="020B0603020202020204" pitchFamily="34" charset="0"/>
              </a:rPr>
              <a:t>DIRECTED NETWORKS</a:t>
            </a:r>
            <a:endParaRPr lang="it-IT" sz="2800" b="1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9668D0-205A-2970-10B2-589AEDFA988C}"/>
                  </a:ext>
                </a:extLst>
              </p:cNvPr>
              <p:cNvSpPr txBox="1"/>
              <p:nvPr/>
            </p:nvSpPr>
            <p:spPr>
              <a:xfrm>
                <a:off x="515471" y="4462477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rebuchet MS" panose="020B0603020202020204" pitchFamily="34" charset="0"/>
                  </a:rPr>
                  <a:t>Once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b="1" dirty="0">
                    <a:latin typeface="Trebuchet MS" panose="020B0603020202020204" pitchFamily="34" charset="0"/>
                  </a:rPr>
                  <a:t> is known,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it-IT" dirty="0">
                    <a:latin typeface="Trebuchet MS" panose="020B0603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Trebuchet MS" panose="020B0603020202020204" pitchFamily="34" charset="0"/>
                  </a:rPr>
                  <a:t> </a:t>
                </a:r>
                <a:r>
                  <a:rPr lang="it-IT" u="sng" dirty="0">
                    <a:latin typeface="Trebuchet MS" panose="020B0603020202020204" pitchFamily="34" charset="0"/>
                  </a:rPr>
                  <a:t>do </a:t>
                </a:r>
                <a:r>
                  <a:rPr lang="it-IT" u="sng" dirty="0" err="1">
                    <a:latin typeface="Trebuchet MS" panose="020B0603020202020204" pitchFamily="34" charset="0"/>
                  </a:rPr>
                  <a:t>not</a:t>
                </a:r>
                <a:r>
                  <a:rPr lang="it-IT" u="sng" dirty="0">
                    <a:latin typeface="Trebuchet MS" panose="020B0603020202020204" pitchFamily="34" charset="0"/>
                  </a:rPr>
                  <a:t> </a:t>
                </a:r>
                <a:r>
                  <a:rPr lang="it-IT" u="sng" dirty="0" err="1">
                    <a:latin typeface="Trebuchet MS" panose="020B0603020202020204" pitchFamily="34" charset="0"/>
                  </a:rPr>
                  <a:t>influence</a:t>
                </a:r>
                <a:r>
                  <a:rPr lang="it-IT" u="sng" dirty="0">
                    <a:latin typeface="Trebuchet MS" panose="020B0603020202020204" pitchFamily="34" charset="0"/>
                  </a:rPr>
                  <a:t> </a:t>
                </a:r>
                <a:r>
                  <a:rPr lang="it-IT" u="sng" dirty="0" err="1">
                    <a:latin typeface="Trebuchet MS" panose="020B0603020202020204" pitchFamily="34" charset="0"/>
                  </a:rPr>
                  <a:t>each</a:t>
                </a:r>
                <a:r>
                  <a:rPr lang="it-IT" u="sng" dirty="0">
                    <a:latin typeface="Trebuchet MS" panose="020B0603020202020204" pitchFamily="34" charset="0"/>
                  </a:rPr>
                  <a:t> </a:t>
                </a:r>
                <a:r>
                  <a:rPr lang="it-IT" u="sng" dirty="0" err="1">
                    <a:latin typeface="Trebuchet MS" panose="020B0603020202020204" pitchFamily="34" charset="0"/>
                  </a:rPr>
                  <a:t>other</a:t>
                </a:r>
                <a:r>
                  <a:rPr lang="it-IT" dirty="0">
                    <a:latin typeface="Trebuchet MS" panose="020B060302020202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9668D0-205A-2970-10B2-589AEDFA9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1" y="4462477"/>
                <a:ext cx="7543800" cy="369332"/>
              </a:xfrm>
              <a:prstGeom prst="rect">
                <a:avLst/>
              </a:prstGeom>
              <a:blipFill>
                <a:blip r:embed="rId6"/>
                <a:stretch>
                  <a:fillRect l="-728" t="-9836" r="-1698" b="-22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64A2C3-C131-E9B0-4730-B9EDC5734962}"/>
                  </a:ext>
                </a:extLst>
              </p:cNvPr>
              <p:cNvSpPr txBox="1"/>
              <p:nvPr/>
            </p:nvSpPr>
            <p:spPr>
              <a:xfrm>
                <a:off x="515471" y="3661585"/>
                <a:ext cx="7086600" cy="461665"/>
              </a:xfrm>
              <a:prstGeom prst="rect">
                <a:avLst/>
              </a:prstGeom>
              <a:noFill/>
              <a:ln>
                <a:noFill/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64A2C3-C131-E9B0-4730-B9EDC5734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1" y="3661585"/>
                <a:ext cx="7086600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  <a:ln>
                <a:noFill/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1313FC4-5385-F58F-9FB4-BA4CA79660B5}"/>
              </a:ext>
            </a:extLst>
          </p:cNvPr>
          <p:cNvGrpSpPr/>
          <p:nvPr/>
        </p:nvGrpSpPr>
        <p:grpSpPr>
          <a:xfrm>
            <a:off x="533400" y="7279214"/>
            <a:ext cx="7543800" cy="1425499"/>
            <a:chOff x="533400" y="6304134"/>
            <a:chExt cx="7543800" cy="14254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FFAFFBA-B0A7-A968-C733-21C571410E88}"/>
                    </a:ext>
                  </a:extLst>
                </p:cNvPr>
                <p:cNvSpPr txBox="1"/>
                <p:nvPr/>
              </p:nvSpPr>
              <p:spPr>
                <a:xfrm>
                  <a:off x="533400" y="6304134"/>
                  <a:ext cx="7543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 err="1">
                      <a:latin typeface="Trebuchet MS" panose="020B0603020202020204" pitchFamily="34" charset="0"/>
                    </a:rPr>
                    <a:t>Equivalently</a:t>
                  </a:r>
                  <a:r>
                    <a:rPr lang="it-IT" dirty="0">
                      <a:latin typeface="Trebuchet MS" panose="020B0603020202020204" pitchFamily="34" charset="0"/>
                    </a:rPr>
                    <a:t>, the </a:t>
                  </a:r>
                  <a:r>
                    <a:rPr lang="it-IT" dirty="0" err="1">
                      <a:latin typeface="Trebuchet MS" panose="020B0603020202020204" pitchFamily="34" charset="0"/>
                    </a:rPr>
                    <a:t>density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a14:m>
                  <a:r>
                    <a:rPr lang="it-IT" dirty="0">
                      <a:latin typeface="Trebuchet MS" panose="020B0603020202020204" pitchFamily="34" charset="0"/>
                    </a:rPr>
                    <a:t> </a:t>
                  </a:r>
                  <a:r>
                    <a:rPr lang="it-IT" dirty="0" err="1">
                      <a:latin typeface="Trebuchet MS" panose="020B0603020202020204" pitchFamily="34" charset="0"/>
                    </a:rPr>
                    <a:t>factorize</a:t>
                  </a:r>
                  <a:r>
                    <a:rPr lang="it-IT" dirty="0">
                      <a:latin typeface="Trebuchet MS" panose="020B0603020202020204" pitchFamily="34" charset="0"/>
                    </a:rPr>
                    <a:t> </a:t>
                  </a:r>
                  <a:r>
                    <a:rPr lang="it-IT" dirty="0" err="1">
                      <a:latin typeface="Trebuchet MS" panose="020B0603020202020204" pitchFamily="34" charset="0"/>
                    </a:rPr>
                    <a:t>as</a:t>
                  </a:r>
                  <a:endParaRPr lang="it-IT" dirty="0">
                    <a:latin typeface="Trebuchet MS" panose="020B0603020202020204" pitchFamily="34" charset="0"/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FFAFFBA-B0A7-A968-C733-21C571410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6304134"/>
                  <a:ext cx="75438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28" t="-11475" b="-213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101F1BF-850F-10E7-B406-EA33AA9532D7}"/>
                    </a:ext>
                  </a:extLst>
                </p:cNvPr>
                <p:cNvSpPr txBox="1"/>
                <p:nvPr/>
              </p:nvSpPr>
              <p:spPr>
                <a:xfrm>
                  <a:off x="533400" y="6773602"/>
                  <a:ext cx="7162800" cy="956031"/>
                </a:xfrm>
                <a:prstGeom prst="rect">
                  <a:avLst/>
                </a:prstGeom>
                <a:noFill/>
                <a:ln>
                  <a:noFill/>
                  <a:prstDash val="dashDot"/>
                </a:ln>
              </p:spPr>
              <p:txBody>
                <a:bodyPr wrap="square" rtlCol="0">
                  <a:spAutoFit/>
                </a:bodyPr>
                <a:lstStyle/>
                <a:p>
                  <a:endParaRPr lang="it-IT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sub>
                            </m:sSub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101F1BF-850F-10E7-B406-EA33AA953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6773602"/>
                  <a:ext cx="7162800" cy="9560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  <a:prstDash val="dash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C5117C5-FE05-799D-DAD5-150E4EF6CAB0}"/>
              </a:ext>
            </a:extLst>
          </p:cNvPr>
          <p:cNvSpPr txBox="1"/>
          <p:nvPr/>
        </p:nvSpPr>
        <p:spPr>
          <a:xfrm>
            <a:off x="9598812" y="627169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G</a:t>
            </a:r>
            <a:r>
              <a:rPr lang="it-IT" dirty="0" err="1">
                <a:latin typeface="Trebuchet MS" panose="020B0603020202020204" pitchFamily="34" charset="0"/>
              </a:rPr>
              <a:t>raphically</a:t>
            </a:r>
            <a:r>
              <a:rPr lang="it-IT" dirty="0">
                <a:latin typeface="Trebuchet MS" panose="020B0603020202020204" pitchFamily="34" charset="0"/>
              </a:rPr>
              <a:t>:</a:t>
            </a:r>
          </a:p>
        </p:txBody>
      </p:sp>
      <p:pic>
        <p:nvPicPr>
          <p:cNvPr id="13" name="object 5">
            <a:extLst>
              <a:ext uri="{FF2B5EF4-FFF2-40B4-BE49-F238E27FC236}">
                <a16:creationId xmlns:a16="http://schemas.microsoft.com/office/drawing/2014/main" id="{97B55CC1-68CF-BEDD-C8F4-7D11D76A173E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364636" y="114840"/>
            <a:ext cx="552449" cy="53348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2C86649-6223-AA33-05F3-3797A430F0C5}"/>
              </a:ext>
            </a:extLst>
          </p:cNvPr>
          <p:cNvGrpSpPr/>
          <p:nvPr/>
        </p:nvGrpSpPr>
        <p:grpSpPr>
          <a:xfrm>
            <a:off x="10896600" y="7106627"/>
            <a:ext cx="5688628" cy="1770673"/>
            <a:chOff x="10896600" y="7117665"/>
            <a:chExt cx="5688628" cy="177067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A4F2FA0-BCE8-5BBE-F0D5-00BFB2A79660}"/>
                </a:ext>
              </a:extLst>
            </p:cNvPr>
            <p:cNvCxnSpPr/>
            <p:nvPr/>
          </p:nvCxnSpPr>
          <p:spPr>
            <a:xfrm flipH="1" flipV="1">
              <a:off x="11483339" y="7505701"/>
              <a:ext cx="2179023" cy="9906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8D1A789-EA5B-B8EC-F067-50E5A8E969D8}"/>
                </a:ext>
              </a:extLst>
            </p:cNvPr>
            <p:cNvSpPr/>
            <p:nvPr/>
          </p:nvSpPr>
          <p:spPr>
            <a:xfrm>
              <a:off x="10896600" y="7117665"/>
              <a:ext cx="586739" cy="533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t-IT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1663726-8AE4-D544-DCFA-79C2546A8248}"/>
                </a:ext>
              </a:extLst>
            </p:cNvPr>
            <p:cNvSpPr/>
            <p:nvPr/>
          </p:nvSpPr>
          <p:spPr>
            <a:xfrm>
              <a:off x="13662362" y="8354938"/>
              <a:ext cx="586739" cy="533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t-IT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CD5A69-7650-8C4C-AD9B-963AB85117A2}"/>
                </a:ext>
              </a:extLst>
            </p:cNvPr>
            <p:cNvSpPr/>
            <p:nvPr/>
          </p:nvSpPr>
          <p:spPr>
            <a:xfrm>
              <a:off x="15998489" y="7117665"/>
              <a:ext cx="586739" cy="533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it-IT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34DF26C-6B8A-C549-CD11-7176581604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49101" y="7505701"/>
              <a:ext cx="1749388" cy="9905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Rain Wallpapers HD - Wallpaper Cave">
            <a:extLst>
              <a:ext uri="{FF2B5EF4-FFF2-40B4-BE49-F238E27FC236}">
                <a16:creationId xmlns:a16="http://schemas.microsoft.com/office/drawing/2014/main" id="{3881D498-9279-4973-02AC-65887F617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43" y="4657752"/>
            <a:ext cx="2593957" cy="145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20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78FA-633A-93EF-8FBA-8C303714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98164"/>
            <a:ext cx="17404953" cy="553998"/>
          </a:xfrm>
        </p:spPr>
        <p:txBody>
          <a:bodyPr/>
          <a:lstStyle/>
          <a:p>
            <a:r>
              <a:rPr lang="en-US" sz="3600" dirty="0">
                <a:solidFill>
                  <a:srgbClr val="0A1D60"/>
                </a:solidFill>
              </a:rPr>
              <a:t>LITERATURE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12203-B7DD-6D39-37AF-49B67AC43B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4</a:t>
            </a:fld>
            <a:endParaRPr lang="it-I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66097-B6F2-91B7-66DD-E3B747AA2E25}"/>
              </a:ext>
            </a:extLst>
          </p:cNvPr>
          <p:cNvSpPr/>
          <p:nvPr/>
        </p:nvSpPr>
        <p:spPr>
          <a:xfrm>
            <a:off x="0" y="889125"/>
            <a:ext cx="16764000" cy="1266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DCEE9D-280C-B925-5AE3-9D87F92AE90E}"/>
              </a:ext>
            </a:extLst>
          </p:cNvPr>
          <p:cNvSpPr/>
          <p:nvPr/>
        </p:nvSpPr>
        <p:spPr>
          <a:xfrm>
            <a:off x="17245950" y="876299"/>
            <a:ext cx="737250" cy="1266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2291A-75DE-11D2-51CC-CD06900F4579}"/>
              </a:ext>
            </a:extLst>
          </p:cNvPr>
          <p:cNvSpPr txBox="1"/>
          <p:nvPr/>
        </p:nvSpPr>
        <p:spPr>
          <a:xfrm>
            <a:off x="7242809" y="1587851"/>
            <a:ext cx="3802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rebuchet MS" panose="020B0603020202020204" pitchFamily="34" charset="0"/>
              </a:rPr>
              <a:t>GRAPHICAL MODELS</a:t>
            </a:r>
            <a:endParaRPr lang="it-IT" sz="2800" b="1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7BBA8-3E7E-8704-FB49-6CC0AB94A517}"/>
              </a:ext>
            </a:extLst>
          </p:cNvPr>
          <p:cNvSpPr txBox="1"/>
          <p:nvPr/>
        </p:nvSpPr>
        <p:spPr>
          <a:xfrm>
            <a:off x="515471" y="2281756"/>
            <a:ext cx="740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Graphical Models: multivariate statistical models based on a graph</a:t>
            </a:r>
            <a:endParaRPr lang="it-IT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B9C861-2033-D3D5-AD09-5DB8A86DB40D}"/>
                  </a:ext>
                </a:extLst>
              </p:cNvPr>
              <p:cNvSpPr txBox="1"/>
              <p:nvPr/>
            </p:nvSpPr>
            <p:spPr>
              <a:xfrm>
                <a:off x="515471" y="2969223"/>
                <a:ext cx="8018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rebuchet MS" panose="020B0603020202020204" pitchFamily="34" charset="0"/>
                  </a:rPr>
                  <a:t>Nodes</a:t>
                </a:r>
                <a:r>
                  <a:rPr lang="en-US" dirty="0">
                    <a:latin typeface="Trebuchet MS" panose="020B0603020202020204" pitchFamily="34" charset="0"/>
                  </a:rPr>
                  <a:t>: variables</a:t>
                </a:r>
                <a:r>
                  <a:rPr lang="it-IT" dirty="0">
                    <a:latin typeface="Trebuchet MS" panose="020B0603020202020204" pitchFamily="34" charset="0"/>
                  </a:rPr>
                  <a:t> </a:t>
                </a:r>
                <a:r>
                  <a:rPr lang="it-IT" dirty="0" err="1">
                    <a:latin typeface="Trebuchet MS" panose="020B0603020202020204" pitchFamily="34" charset="0"/>
                  </a:rPr>
                  <a:t>indexed</a:t>
                </a:r>
                <a:r>
                  <a:rPr lang="it-IT" dirty="0">
                    <a:latin typeface="Trebuchet MS" panose="020B0603020202020204" pitchFamily="34" charset="0"/>
                  </a:rPr>
                  <a:t> by</a:t>
                </a:r>
                <a:r>
                  <a:rPr lang="en-US" dirty="0"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it-IT" dirty="0">
                    <a:latin typeface="Trebuchet MS" panose="020B0603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B9C861-2033-D3D5-AD09-5DB8A86DB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1" y="2969223"/>
                <a:ext cx="8018929" cy="369332"/>
              </a:xfrm>
              <a:prstGeom prst="rect">
                <a:avLst/>
              </a:prstGeom>
              <a:blipFill>
                <a:blip r:embed="rId2"/>
                <a:stretch>
                  <a:fillRect l="-684" t="-9836" b="-22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8BC1BC-E2EE-28E6-475D-460456DDF879}"/>
                  </a:ext>
                </a:extLst>
              </p:cNvPr>
              <p:cNvSpPr txBox="1"/>
              <p:nvPr/>
            </p:nvSpPr>
            <p:spPr>
              <a:xfrm>
                <a:off x="515471" y="3375665"/>
                <a:ext cx="55894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rebuchet MS" panose="020B0603020202020204" pitchFamily="34" charset="0"/>
                  </a:rPr>
                  <a:t>Edges</a:t>
                </a:r>
                <a:r>
                  <a:rPr lang="en-US" dirty="0">
                    <a:latin typeface="Trebuchet MS" panose="020B0603020202020204" pitchFamily="34" charset="0"/>
                  </a:rPr>
                  <a:t>: dependence relations between variables</a:t>
                </a:r>
              </a:p>
              <a:p>
                <a:r>
                  <a:rPr lang="en-US" b="0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>
                    <a:latin typeface="Trebuchet MS" panose="020B0603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8BC1BC-E2EE-28E6-475D-460456DDF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1" y="3375665"/>
                <a:ext cx="5589494" cy="646331"/>
              </a:xfrm>
              <a:prstGeom prst="rect">
                <a:avLst/>
              </a:prstGeom>
              <a:blipFill>
                <a:blip r:embed="rId3"/>
                <a:stretch>
                  <a:fillRect l="-983" t="-6604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F118E9-C5DF-5C12-F9E3-DEE8A749D714}"/>
                  </a:ext>
                </a:extLst>
              </p:cNvPr>
              <p:cNvSpPr txBox="1"/>
              <p:nvPr/>
            </p:nvSpPr>
            <p:spPr>
              <a:xfrm>
                <a:off x="515471" y="4059106"/>
                <a:ext cx="55894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rebuchet MS" panose="020B0603020202020204" pitchFamily="34" charset="0"/>
                  </a:rPr>
                  <a:t>Graph</a:t>
                </a:r>
                <a:r>
                  <a:rPr lang="en-US" dirty="0">
                    <a:latin typeface="Trebuchet MS" panose="020B0603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𝓖</m:t>
                    </m:r>
                  </m:oMath>
                </a14:m>
                <a:r>
                  <a:rPr lang="en-US" dirty="0">
                    <a:latin typeface="Trebuchet MS" panose="020B0603020202020204" pitchFamily="34" charset="0"/>
                  </a:rPr>
                  <a:t>): a pair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latin typeface="Trebuchet MS" panose="020B0603020202020204" pitchFamily="34" charset="0"/>
                  </a:rPr>
                  <a:t>)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>
                    <a:latin typeface="Trebuchet MS" panose="020B0603020202020204" pitchFamily="34" charset="0"/>
                  </a:rPr>
                  <a:t> </a:t>
                </a:r>
                <a:r>
                  <a:rPr lang="it-IT" dirty="0" err="1">
                    <a:latin typeface="Trebuchet MS" panose="020B0603020202020204" pitchFamily="34" charset="0"/>
                  </a:rPr>
                  <a:t>is</a:t>
                </a:r>
                <a:r>
                  <a:rPr lang="it-IT" dirty="0">
                    <a:latin typeface="Trebuchet MS" panose="020B0603020202020204" pitchFamily="34" charset="0"/>
                  </a:rPr>
                  <a:t> a set of </a:t>
                </a:r>
                <a:r>
                  <a:rPr lang="it-IT" dirty="0" err="1">
                    <a:latin typeface="Trebuchet MS" panose="020B0603020202020204" pitchFamily="34" charset="0"/>
                  </a:rPr>
                  <a:t>nodes</a:t>
                </a:r>
                <a:r>
                  <a:rPr lang="it-IT" dirty="0">
                    <a:latin typeface="Trebuchet MS" panose="020B0603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it-IT" dirty="0">
                    <a:latin typeface="Trebuchet MS" panose="020B0603020202020204" pitchFamily="34" charset="0"/>
                  </a:rPr>
                  <a:t> </a:t>
                </a:r>
                <a:r>
                  <a:rPr lang="it-IT" dirty="0" err="1">
                    <a:latin typeface="Trebuchet MS" panose="020B0603020202020204" pitchFamily="34" charset="0"/>
                  </a:rPr>
                  <a:t>is</a:t>
                </a:r>
                <a:r>
                  <a:rPr lang="it-IT" dirty="0">
                    <a:latin typeface="Trebuchet MS" panose="020B0603020202020204" pitchFamily="34" charset="0"/>
                  </a:rPr>
                  <a:t> a set of </a:t>
                </a:r>
                <a:r>
                  <a:rPr lang="it-IT" dirty="0" err="1">
                    <a:latin typeface="Trebuchet MS" panose="020B0603020202020204" pitchFamily="34" charset="0"/>
                  </a:rPr>
                  <a:t>edges</a:t>
                </a:r>
                <a:r>
                  <a:rPr lang="it-IT" dirty="0">
                    <a:latin typeface="Trebuchet MS" panose="020B0603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F118E9-C5DF-5C12-F9E3-DEE8A749D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1" y="4059106"/>
                <a:ext cx="5589494" cy="646331"/>
              </a:xfrm>
              <a:prstGeom prst="rect">
                <a:avLst/>
              </a:prstGeom>
              <a:blipFill>
                <a:blip r:embed="rId4"/>
                <a:stretch>
                  <a:fillRect l="-983" t="-6604" b="-13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ject 5">
            <a:extLst>
              <a:ext uri="{FF2B5EF4-FFF2-40B4-BE49-F238E27FC236}">
                <a16:creationId xmlns:a16="http://schemas.microsoft.com/office/drawing/2014/main" id="{51965746-52B2-B301-27FF-11AFC8F1F91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64636" y="114840"/>
            <a:ext cx="552449" cy="533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F437CC-B44E-8EA0-4512-EDAF247D1C09}"/>
                  </a:ext>
                </a:extLst>
              </p:cNvPr>
              <p:cNvSpPr txBox="1"/>
              <p:nvPr/>
            </p:nvSpPr>
            <p:spPr>
              <a:xfrm>
                <a:off x="9143998" y="2302837"/>
                <a:ext cx="9065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rebuchet MS" panose="020B0603020202020204" pitchFamily="34" charset="0"/>
                  </a:rPr>
                  <a:t>Graphically;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it-IT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F437CC-B44E-8EA0-4512-EDAF247D1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8" y="2302837"/>
                <a:ext cx="9065412" cy="369332"/>
              </a:xfrm>
              <a:prstGeom prst="rect">
                <a:avLst/>
              </a:prstGeom>
              <a:blipFill>
                <a:blip r:embed="rId6"/>
                <a:stretch>
                  <a:fillRect l="-538" t="-11667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A29708-35DB-45A2-CFBB-CA7A26CBF1FE}"/>
                  </a:ext>
                </a:extLst>
              </p:cNvPr>
              <p:cNvSpPr txBox="1"/>
              <p:nvPr/>
            </p:nvSpPr>
            <p:spPr>
              <a:xfrm>
                <a:off x="9143998" y="3041628"/>
                <a:ext cx="2667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it-IT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A29708-35DB-45A2-CFBB-CA7A26CB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8" y="3041628"/>
                <a:ext cx="2667002" cy="369332"/>
              </a:xfrm>
              <a:prstGeom prst="rect">
                <a:avLst/>
              </a:prstGeom>
              <a:blipFill>
                <a:blip r:embed="rId7"/>
                <a:stretch>
                  <a:fillRect l="-1370" t="-3279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D36059-0662-BD6A-004A-A4A690068FE6}"/>
                  </a:ext>
                </a:extLst>
              </p:cNvPr>
              <p:cNvSpPr txBox="1"/>
              <p:nvPr/>
            </p:nvSpPr>
            <p:spPr>
              <a:xfrm>
                <a:off x="9143998" y="3984885"/>
                <a:ext cx="2667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it-IT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D36059-0662-BD6A-004A-A4A690068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8" y="3984885"/>
                <a:ext cx="2667002" cy="369332"/>
              </a:xfrm>
              <a:prstGeom prst="rect">
                <a:avLst/>
              </a:prstGeom>
              <a:blipFill>
                <a:blip r:embed="rId8"/>
                <a:stretch>
                  <a:fillRect l="-1370" t="-3333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14F1E0-C34F-EED0-80DD-A2191F426391}"/>
                  </a:ext>
                </a:extLst>
              </p:cNvPr>
              <p:cNvSpPr/>
              <p:nvPr/>
            </p:nvSpPr>
            <p:spPr>
              <a:xfrm>
                <a:off x="12573000" y="3041628"/>
                <a:ext cx="381000" cy="369332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14F1E0-C34F-EED0-80DD-A2191F426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0" y="3041628"/>
                <a:ext cx="381000" cy="36933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8BF527A-2A7D-7300-C945-8A403E34640C}"/>
                  </a:ext>
                </a:extLst>
              </p:cNvPr>
              <p:cNvSpPr/>
              <p:nvPr/>
            </p:nvSpPr>
            <p:spPr>
              <a:xfrm>
                <a:off x="14554200" y="3041628"/>
                <a:ext cx="381000" cy="369332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8BF527A-2A7D-7300-C945-8A403E346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4200" y="3041628"/>
                <a:ext cx="381000" cy="36933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3AE5EB-C2A2-3D30-FE10-AF4E505152EB}"/>
                  </a:ext>
                </a:extLst>
              </p:cNvPr>
              <p:cNvSpPr/>
              <p:nvPr/>
            </p:nvSpPr>
            <p:spPr>
              <a:xfrm>
                <a:off x="12573000" y="3939512"/>
                <a:ext cx="381000" cy="369332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3AE5EB-C2A2-3D30-FE10-AF4E50515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0" y="3939512"/>
                <a:ext cx="381000" cy="36933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C90B63F-3BE4-5879-1D18-3E271A1B9D25}"/>
                  </a:ext>
                </a:extLst>
              </p:cNvPr>
              <p:cNvSpPr/>
              <p:nvPr/>
            </p:nvSpPr>
            <p:spPr>
              <a:xfrm>
                <a:off x="14554200" y="3938718"/>
                <a:ext cx="381000" cy="369332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C90B63F-3BE4-5879-1D18-3E271A1B9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4200" y="3938718"/>
                <a:ext cx="381000" cy="36933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535ED9-4689-8948-31C2-312FD6FFD7ED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12954000" y="3226294"/>
            <a:ext cx="1524000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EFB038-15C6-0437-9985-A6CD033AC9F2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12954000" y="4123384"/>
            <a:ext cx="160020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6C90731-C5A0-89E5-9646-EAAFFF562197}"/>
              </a:ext>
            </a:extLst>
          </p:cNvPr>
          <p:cNvSpPr txBox="1"/>
          <p:nvPr/>
        </p:nvSpPr>
        <p:spPr>
          <a:xfrm>
            <a:off x="15316200" y="3088707"/>
            <a:ext cx="184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Directed graph</a:t>
            </a:r>
            <a:endParaRPr lang="it-IT" dirty="0">
              <a:latin typeface="Trebuchet MS" panose="020B0603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E3F0D-95A6-23D8-7B11-D562C3DEBDC6}"/>
              </a:ext>
            </a:extLst>
          </p:cNvPr>
          <p:cNvSpPr txBox="1"/>
          <p:nvPr/>
        </p:nvSpPr>
        <p:spPr>
          <a:xfrm>
            <a:off x="15316200" y="3885543"/>
            <a:ext cx="205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Undirected graph</a:t>
            </a:r>
            <a:endParaRPr lang="it-IT" dirty="0">
              <a:latin typeface="Trebuchet MS" panose="020B0603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BD33FC-E07F-7F9C-D31B-DC0A350AC6A4}"/>
              </a:ext>
            </a:extLst>
          </p:cNvPr>
          <p:cNvSpPr txBox="1"/>
          <p:nvPr/>
        </p:nvSpPr>
        <p:spPr>
          <a:xfrm>
            <a:off x="486200" y="4894615"/>
            <a:ext cx="5589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Trebuchet MS" panose="020B0603020202020204" pitchFamily="34" charset="0"/>
              </a:rPr>
              <a:t>Focus on </a:t>
            </a:r>
            <a:r>
              <a:rPr lang="it-IT" b="1" dirty="0" err="1">
                <a:latin typeface="Trebuchet MS" panose="020B0603020202020204" pitchFamily="34" charset="0"/>
              </a:rPr>
              <a:t>directed</a:t>
            </a:r>
            <a:r>
              <a:rPr lang="it-IT" b="1" dirty="0">
                <a:latin typeface="Trebuchet MS" panose="020B0603020202020204" pitchFamily="34" charset="0"/>
              </a:rPr>
              <a:t> </a:t>
            </a:r>
            <a:r>
              <a:rPr lang="it-IT" b="1" dirty="0" err="1">
                <a:latin typeface="Trebuchet MS" panose="020B0603020202020204" pitchFamily="34" charset="0"/>
              </a:rPr>
              <a:t>graphs</a:t>
            </a:r>
            <a:r>
              <a:rPr lang="it-IT" b="1" dirty="0">
                <a:latin typeface="Trebuchet MS" panose="020B0603020202020204" pitchFamily="34" charset="0"/>
              </a:rPr>
              <a:t> with no </a:t>
            </a:r>
            <a:r>
              <a:rPr lang="it-IT" b="1" dirty="0" err="1">
                <a:latin typeface="Trebuchet MS" panose="020B0603020202020204" pitchFamily="34" charset="0"/>
              </a:rPr>
              <a:t>cycles</a:t>
            </a:r>
            <a:r>
              <a:rPr lang="it-IT" b="1" dirty="0">
                <a:latin typeface="Trebuchet MS" panose="020B0603020202020204" pitchFamily="34" charset="0"/>
              </a:rPr>
              <a:t> (</a:t>
            </a:r>
            <a:r>
              <a:rPr lang="it-IT" b="1" dirty="0" err="1">
                <a:latin typeface="Trebuchet MS" panose="020B0603020202020204" pitchFamily="34" charset="0"/>
              </a:rPr>
              <a:t>Directed</a:t>
            </a:r>
            <a:r>
              <a:rPr lang="it-IT" b="1" dirty="0">
                <a:latin typeface="Trebuchet MS" panose="020B0603020202020204" pitchFamily="34" charset="0"/>
              </a:rPr>
              <a:t> </a:t>
            </a:r>
            <a:r>
              <a:rPr lang="it-IT" b="1" dirty="0" err="1">
                <a:latin typeface="Trebuchet MS" panose="020B0603020202020204" pitchFamily="34" charset="0"/>
              </a:rPr>
              <a:t>Acyclic</a:t>
            </a:r>
            <a:r>
              <a:rPr lang="it-IT" b="1" dirty="0">
                <a:latin typeface="Trebuchet MS" panose="020B0603020202020204" pitchFamily="34" charset="0"/>
              </a:rPr>
              <a:t> </a:t>
            </a:r>
            <a:r>
              <a:rPr lang="it-IT" b="1" dirty="0" err="1">
                <a:latin typeface="Trebuchet MS" panose="020B0603020202020204" pitchFamily="34" charset="0"/>
              </a:rPr>
              <a:t>Graphs</a:t>
            </a:r>
            <a:r>
              <a:rPr lang="it-IT" b="1" dirty="0"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0BE481-F0E9-C54E-48B5-55314D9916D3}"/>
              </a:ext>
            </a:extLst>
          </p:cNvPr>
          <p:cNvSpPr txBox="1"/>
          <p:nvPr/>
        </p:nvSpPr>
        <p:spPr>
          <a:xfrm>
            <a:off x="7242807" y="5671174"/>
            <a:ext cx="3802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Trebuchet MS" panose="020B0603020202020204" pitchFamily="34" charset="0"/>
              </a:rPr>
              <a:t>DAGs</a:t>
            </a:r>
            <a:endParaRPr lang="it-IT" sz="2800" b="1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CF4F59-9196-5D6C-8631-65E172076C4F}"/>
              </a:ext>
            </a:extLst>
          </p:cNvPr>
          <p:cNvSpPr txBox="1"/>
          <p:nvPr/>
        </p:nvSpPr>
        <p:spPr>
          <a:xfrm>
            <a:off x="513542" y="7200900"/>
            <a:ext cx="561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rebuchet MS" panose="020B0603020202020204" pitchFamily="34" charset="0"/>
              </a:rPr>
              <a:t>Joint distribution:</a:t>
            </a:r>
            <a:endParaRPr lang="it-IT" b="1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77A543-6FFB-96A4-46F9-0ED731B47283}"/>
                  </a:ext>
                </a:extLst>
              </p:cNvPr>
              <p:cNvSpPr txBox="1"/>
              <p:nvPr/>
            </p:nvSpPr>
            <p:spPr>
              <a:xfrm>
                <a:off x="609600" y="7708480"/>
                <a:ext cx="2819400" cy="703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77A543-6FFB-96A4-46F9-0ED731B47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7708480"/>
                <a:ext cx="2819400" cy="7035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89726B-59C7-44E5-276B-8E0B0A14F2FC}"/>
                  </a:ext>
                </a:extLst>
              </p:cNvPr>
              <p:cNvSpPr txBox="1"/>
              <p:nvPr/>
            </p:nvSpPr>
            <p:spPr>
              <a:xfrm>
                <a:off x="492322" y="8587615"/>
                <a:ext cx="55894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rebuchet MS" panose="020B0603020202020204" pitchFamily="34" charset="0"/>
                  </a:rPr>
                  <a:t>If the equation hold,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sub>
                    </m:sSub>
                  </m:oMath>
                </a14:m>
                <a:r>
                  <a:rPr lang="it-IT" dirty="0">
                    <a:latin typeface="Trebuchet MS" panose="020B0603020202020204" pitchFamily="34" charset="0"/>
                  </a:rPr>
                  <a:t> </a:t>
                </a:r>
                <a:r>
                  <a:rPr lang="it-IT" dirty="0" err="1">
                    <a:latin typeface="Trebuchet MS" panose="020B0603020202020204" pitchFamily="34" charset="0"/>
                  </a:rPr>
                  <a:t>obeys</a:t>
                </a:r>
                <a:r>
                  <a:rPr lang="it-IT" dirty="0">
                    <a:latin typeface="Trebuchet MS" panose="020B0603020202020204" pitchFamily="34" charset="0"/>
                  </a:rPr>
                  <a:t> the Markov </a:t>
                </a:r>
                <a:r>
                  <a:rPr lang="it-IT" dirty="0" err="1">
                    <a:latin typeface="Trebuchet MS" panose="020B0603020202020204" pitchFamily="34" charset="0"/>
                  </a:rPr>
                  <a:t>properties</a:t>
                </a:r>
                <a:r>
                  <a:rPr lang="it-IT" dirty="0">
                    <a:latin typeface="Trebuchet MS" panose="020B0603020202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it-IT" dirty="0">
                    <a:latin typeface="Trebuchet MS" panose="020B0603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89726B-59C7-44E5-276B-8E0B0A14F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22" y="8587615"/>
                <a:ext cx="5589494" cy="646331"/>
              </a:xfrm>
              <a:prstGeom prst="rect">
                <a:avLst/>
              </a:prstGeom>
              <a:blipFill>
                <a:blip r:embed="rId15"/>
                <a:stretch>
                  <a:fillRect l="-981" t="-6604" r="-32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ACF938DD-9AFD-FA6E-1DC2-1D80A81E0D66}"/>
              </a:ext>
            </a:extLst>
          </p:cNvPr>
          <p:cNvGrpSpPr/>
          <p:nvPr/>
        </p:nvGrpSpPr>
        <p:grpSpPr>
          <a:xfrm>
            <a:off x="13182600" y="6591300"/>
            <a:ext cx="1642109" cy="1522759"/>
            <a:chOff x="13559788" y="6667500"/>
            <a:chExt cx="1642109" cy="1522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832FC39-0151-5C36-DD5E-48B86DE4B381}"/>
                    </a:ext>
                  </a:extLst>
                </p:cNvPr>
                <p:cNvSpPr/>
                <p:nvPr/>
              </p:nvSpPr>
              <p:spPr>
                <a:xfrm>
                  <a:off x="13559788" y="7186360"/>
                  <a:ext cx="381000" cy="369332"/>
                </a:xfrm>
                <a:prstGeom prst="ellipse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832FC39-0151-5C36-DD5E-48B86DE4B3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59788" y="7186360"/>
                  <a:ext cx="381000" cy="36933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42FF7AE-91A4-C3D4-F082-2541B9A6142D}"/>
                    </a:ext>
                  </a:extLst>
                </p:cNvPr>
                <p:cNvSpPr/>
                <p:nvPr/>
              </p:nvSpPr>
              <p:spPr>
                <a:xfrm>
                  <a:off x="14820897" y="6667500"/>
                  <a:ext cx="381000" cy="369332"/>
                </a:xfrm>
                <a:prstGeom prst="ellipse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42FF7AE-91A4-C3D4-F082-2541B9A614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20897" y="6667500"/>
                  <a:ext cx="381000" cy="369332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E2F8EDF-DBB9-1E26-04E0-2A08708D1C5C}"/>
                    </a:ext>
                  </a:extLst>
                </p:cNvPr>
                <p:cNvSpPr/>
                <p:nvPr/>
              </p:nvSpPr>
              <p:spPr>
                <a:xfrm>
                  <a:off x="14820897" y="7820927"/>
                  <a:ext cx="381000" cy="369332"/>
                </a:xfrm>
                <a:prstGeom prst="ellipse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E2F8EDF-DBB9-1E26-04E0-2A08708D1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20897" y="7820927"/>
                  <a:ext cx="381000" cy="369332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19EE13-3A50-7FD1-261D-1309E3B2C6EF}"/>
                </a:ext>
              </a:extLst>
            </p:cNvPr>
            <p:cNvCxnSpPr>
              <a:cxnSpLocks/>
              <a:stCxn id="28" idx="7"/>
              <a:endCxn id="30" idx="2"/>
            </p:cNvCxnSpPr>
            <p:nvPr/>
          </p:nvCxnSpPr>
          <p:spPr>
            <a:xfrm flipV="1">
              <a:off x="13884992" y="6852166"/>
              <a:ext cx="935905" cy="388281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A30A4A6-3C27-1417-2D8C-C9465C05F137}"/>
                </a:ext>
              </a:extLst>
            </p:cNvPr>
            <p:cNvCxnSpPr>
              <a:cxnSpLocks/>
              <a:stCxn id="28" idx="5"/>
              <a:endCxn id="31" idx="2"/>
            </p:cNvCxnSpPr>
            <p:nvPr/>
          </p:nvCxnSpPr>
          <p:spPr>
            <a:xfrm>
              <a:off x="13884992" y="7501605"/>
              <a:ext cx="935905" cy="5039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4C80ACB-AE1C-B6D2-E9E6-93B04BB0A97E}"/>
              </a:ext>
            </a:extLst>
          </p:cNvPr>
          <p:cNvSpPr txBox="1"/>
          <p:nvPr/>
        </p:nvSpPr>
        <p:spPr>
          <a:xfrm>
            <a:off x="12344400" y="837763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Example of a DAG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18680FB-219C-E8BD-C31D-403289D32E19}"/>
                  </a:ext>
                </a:extLst>
              </p:cNvPr>
              <p:cNvSpPr txBox="1"/>
              <p:nvPr/>
            </p:nvSpPr>
            <p:spPr>
              <a:xfrm>
                <a:off x="9143997" y="6763587"/>
                <a:ext cx="249299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18680FB-219C-E8BD-C31D-403289D32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7" y="6763587"/>
                <a:ext cx="2492990" cy="11394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78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78FA-633A-93EF-8FBA-8C303714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1149"/>
            <a:ext cx="17404953" cy="553998"/>
          </a:xfrm>
        </p:spPr>
        <p:txBody>
          <a:bodyPr/>
          <a:lstStyle/>
          <a:p>
            <a:r>
              <a:rPr lang="en-US" sz="3600" dirty="0">
                <a:solidFill>
                  <a:srgbClr val="0A1D60"/>
                </a:solidFill>
              </a:rPr>
              <a:t>MODEL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12203-B7DD-6D39-37AF-49B67AC43B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5</a:t>
            </a:fld>
            <a:endParaRPr lang="it-I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66097-B6F2-91B7-66DD-E3B747AA2E25}"/>
              </a:ext>
            </a:extLst>
          </p:cNvPr>
          <p:cNvSpPr/>
          <p:nvPr/>
        </p:nvSpPr>
        <p:spPr>
          <a:xfrm>
            <a:off x="0" y="889125"/>
            <a:ext cx="16764000" cy="1266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DCEE9D-280C-B925-5AE3-9D87F92AE90E}"/>
              </a:ext>
            </a:extLst>
          </p:cNvPr>
          <p:cNvSpPr/>
          <p:nvPr/>
        </p:nvSpPr>
        <p:spPr>
          <a:xfrm>
            <a:off x="17245950" y="876299"/>
            <a:ext cx="737250" cy="1266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object 5">
            <a:extLst>
              <a:ext uri="{FF2B5EF4-FFF2-40B4-BE49-F238E27FC236}">
                <a16:creationId xmlns:a16="http://schemas.microsoft.com/office/drawing/2014/main" id="{B0CF7AFE-E6A4-DD8B-113E-23E192D5BB3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64636" y="114840"/>
            <a:ext cx="552449" cy="5334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CB9B9-C0E4-2628-3E47-E2B3DF33BD0C}"/>
                  </a:ext>
                </a:extLst>
              </p:cNvPr>
              <p:cNvSpPr txBox="1"/>
              <p:nvPr/>
            </p:nvSpPr>
            <p:spPr>
              <a:xfrm>
                <a:off x="629415" y="1104900"/>
                <a:ext cx="7087469" cy="3915966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Trebuchet MS" panose="020B0603020202020204" pitchFamily="34" charset="0"/>
                  </a:rPr>
                  <a:t>Multivariate framework</a:t>
                </a:r>
              </a:p>
              <a:p>
                <a:endParaRPr lang="en-US" b="1" dirty="0">
                  <a:latin typeface="Trebuchet MS" panose="020B0603020202020204" pitchFamily="34" charset="0"/>
                </a:endParaRPr>
              </a:p>
              <a:p>
                <a:endParaRPr lang="en-US" sz="1600" dirty="0">
                  <a:latin typeface="Trebuchet MS" panose="020B0603020202020204" pitchFamily="34" charset="0"/>
                </a:endParaRPr>
              </a:p>
              <a:p>
                <a:endParaRPr lang="en-US" dirty="0">
                  <a:latin typeface="Trebuchet MS" panose="020B0603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it-IT" sz="1600" dirty="0">
                    <a:latin typeface="Trebuchet MS" panose="020B0603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it-IT" sz="1600" dirty="0">
                    <a:latin typeface="Trebuchet MS" panose="020B0603020202020204" pitchFamily="34" charset="0"/>
                  </a:rPr>
                  <a:t> </a:t>
                </a:r>
                <a:r>
                  <a:rPr lang="it-IT" sz="1600" dirty="0" err="1">
                    <a:latin typeface="Trebuchet MS" panose="020B0603020202020204" pitchFamily="34" charset="0"/>
                  </a:rPr>
                  <a:t>matrix</a:t>
                </a:r>
                <a:r>
                  <a:rPr lang="it-IT" sz="1600" dirty="0">
                    <a:latin typeface="Trebuchet MS" panose="020B0603020202020204" pitchFamily="34" charset="0"/>
                  </a:rPr>
                  <a:t> of </a:t>
                </a:r>
                <a:r>
                  <a:rPr lang="it-IT" sz="1600" dirty="0" err="1">
                    <a:latin typeface="Trebuchet MS" panose="020B0603020202020204" pitchFamily="34" charset="0"/>
                  </a:rPr>
                  <a:t>observations</a:t>
                </a:r>
                <a:r>
                  <a:rPr lang="it-IT" sz="1600" dirty="0">
                    <a:latin typeface="Trebuchet MS" panose="020B0603020202020204" pitchFamily="34" charset="0"/>
                  </a:rPr>
                  <a:t>.</a:t>
                </a:r>
              </a:p>
              <a:p>
                <a:r>
                  <a:rPr lang="it-IT" sz="1600" b="1" dirty="0">
                    <a:latin typeface="Trebuchet MS" panose="020B0603020202020204" pitchFamily="34" charset="0"/>
                  </a:rPr>
                  <a:t>B =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𝑘𝑞</m:t>
                    </m:r>
                  </m:oMath>
                </a14:m>
                <a:r>
                  <a:rPr lang="it-IT" sz="1600" b="1" dirty="0">
                    <a:latin typeface="Trebuchet MS" panose="020B0603020202020204" pitchFamily="34" charset="0"/>
                  </a:rPr>
                  <a:t> </a:t>
                </a:r>
                <a:r>
                  <a:rPr lang="it-IT" sz="1600" dirty="0" err="1">
                    <a:latin typeface="Trebuchet MS" panose="020B0603020202020204" pitchFamily="34" charset="0"/>
                  </a:rPr>
                  <a:t>matrix</a:t>
                </a:r>
                <a:r>
                  <a:rPr lang="it-IT" sz="1600" dirty="0">
                    <a:latin typeface="Trebuchet MS" panose="020B0603020202020204" pitchFamily="34" charset="0"/>
                  </a:rPr>
                  <a:t> of </a:t>
                </a:r>
                <a:r>
                  <a:rPr lang="it-IT" sz="1600" dirty="0" err="1">
                    <a:latin typeface="Trebuchet MS" panose="020B0603020202020204" pitchFamily="34" charset="0"/>
                  </a:rPr>
                  <a:t>coefficients</a:t>
                </a:r>
                <a:r>
                  <a:rPr lang="it-IT" sz="1600" dirty="0">
                    <a:latin typeface="Trebuchet MS" panose="020B0603020202020204" pitchFamily="34" charset="0"/>
                  </a:rPr>
                  <a:t>.</a:t>
                </a:r>
                <a:r>
                  <a:rPr lang="it-IT" sz="1600" b="1" dirty="0">
                    <a:latin typeface="Trebuchet MS" panose="020B0603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it-IT" sz="1600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latin typeface="Trebuchet MS" panose="020B0603020202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𝑘𝑞</m:t>
                    </m:r>
                  </m:oMath>
                </a14:m>
                <a:r>
                  <a:rPr lang="it-IT" sz="1600" b="1" dirty="0">
                    <a:latin typeface="Trebuchet MS" panose="020B0603020202020204" pitchFamily="34" charset="0"/>
                  </a:rPr>
                  <a:t> </a:t>
                </a:r>
                <a:r>
                  <a:rPr lang="it-IT" sz="1600" dirty="0" err="1">
                    <a:latin typeface="Trebuchet MS" panose="020B0603020202020204" pitchFamily="34" charset="0"/>
                  </a:rPr>
                  <a:t>matrix</a:t>
                </a:r>
                <a:r>
                  <a:rPr lang="it-IT" sz="1600" dirty="0">
                    <a:latin typeface="Trebuchet MS" panose="020B0603020202020204" pitchFamily="34" charset="0"/>
                  </a:rPr>
                  <a:t> of </a:t>
                </a:r>
                <a:r>
                  <a:rPr lang="it-IT" sz="1600" dirty="0" err="1">
                    <a:latin typeface="Trebuchet MS" panose="020B0603020202020204" pitchFamily="34" charset="0"/>
                  </a:rPr>
                  <a:t>lagged</a:t>
                </a:r>
                <a:r>
                  <a:rPr lang="it-IT" sz="1600" dirty="0">
                    <a:latin typeface="Trebuchet MS" panose="020B0603020202020204" pitchFamily="34" charset="0"/>
                  </a:rPr>
                  <a:t> </a:t>
                </a:r>
                <a:r>
                  <a:rPr lang="it-IT" sz="1600" dirty="0" err="1">
                    <a:latin typeface="Trebuchet MS" panose="020B0603020202020204" pitchFamily="34" charset="0"/>
                  </a:rPr>
                  <a:t>realizations</a:t>
                </a:r>
                <a:r>
                  <a:rPr lang="it-IT" sz="1600" dirty="0">
                    <a:latin typeface="Trebuchet MS" panose="020B0603020202020204" pitchFamily="34" charset="0"/>
                  </a:rPr>
                  <a:t> of the q </a:t>
                </a:r>
                <a:r>
                  <a:rPr lang="it-IT" sz="1600" dirty="0" err="1">
                    <a:latin typeface="Trebuchet MS" panose="020B0603020202020204" pitchFamily="34" charset="0"/>
                  </a:rPr>
                  <a:t>variables</a:t>
                </a:r>
                <a:r>
                  <a:rPr lang="it-IT" sz="1600" dirty="0">
                    <a:latin typeface="Trebuchet MS" panose="020B0603020202020204" pitchFamily="34" charset="0"/>
                  </a:rPr>
                  <a:t>.</a:t>
                </a:r>
                <a:endParaRPr lang="en-US" sz="1600" dirty="0">
                  <a:latin typeface="Trebuchet MS" panose="020B0603020202020204" pitchFamily="34" charset="0"/>
                </a:endParaRPr>
              </a:p>
              <a:p>
                <a:r>
                  <a:rPr lang="it-IT" b="1" dirty="0"/>
                  <a:t>Σ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latin typeface="Trebuchet MS" panose="020B0603020202020204" pitchFamily="34" charset="0"/>
                  </a:rPr>
                  <a:t>= </a:t>
                </a:r>
                <a:r>
                  <a:rPr lang="it-IT" sz="1600" dirty="0" err="1">
                    <a:latin typeface="Trebuchet MS" panose="020B0603020202020204" pitchFamily="34" charset="0"/>
                  </a:rPr>
                  <a:t>covariance</a:t>
                </a:r>
                <a:r>
                  <a:rPr lang="it-IT" sz="1600" dirty="0">
                    <a:latin typeface="Trebuchet MS" panose="020B0603020202020204" pitchFamily="34" charset="0"/>
                  </a:rPr>
                  <a:t> </a:t>
                </a:r>
                <a:r>
                  <a:rPr lang="it-IT" sz="1600" dirty="0" err="1">
                    <a:latin typeface="Trebuchet MS" panose="020B0603020202020204" pitchFamily="34" charset="0"/>
                  </a:rPr>
                  <a:t>matrix</a:t>
                </a:r>
                <a:r>
                  <a:rPr lang="it-IT" sz="1600" dirty="0">
                    <a:latin typeface="Trebuchet MS" panose="020B0603020202020204" pitchFamily="34" charset="0"/>
                  </a:rPr>
                  <a:t>, </a:t>
                </a:r>
                <a:r>
                  <a:rPr lang="it-IT" sz="1600" dirty="0" err="1">
                    <a:latin typeface="Trebuchet MS" panose="020B0603020202020204" pitchFamily="34" charset="0"/>
                  </a:rPr>
                  <a:t>which</a:t>
                </a:r>
                <a:r>
                  <a:rPr lang="it-IT" sz="1600" dirty="0">
                    <a:latin typeface="Trebuchet MS" panose="020B0603020202020204" pitchFamily="34" charset="0"/>
                  </a:rPr>
                  <a:t> </a:t>
                </a:r>
                <a:r>
                  <a:rPr lang="it-IT" sz="1600" dirty="0" err="1">
                    <a:latin typeface="Trebuchet MS" panose="020B0603020202020204" pitchFamily="34" charset="0"/>
                  </a:rPr>
                  <a:t>is</a:t>
                </a:r>
                <a:r>
                  <a:rPr lang="it-IT" sz="1600" dirty="0">
                    <a:latin typeface="Trebuchet MS" panose="020B0603020202020204" pitchFamily="34" charset="0"/>
                  </a:rPr>
                  <a:t> </a:t>
                </a:r>
                <a:r>
                  <a:rPr lang="it-IT" sz="1600" dirty="0" err="1">
                    <a:latin typeface="Trebuchet MS" panose="020B0603020202020204" pitchFamily="34" charset="0"/>
                  </a:rPr>
                  <a:t>used</a:t>
                </a:r>
                <a:r>
                  <a:rPr lang="it-IT" sz="1600" dirty="0">
                    <a:latin typeface="Trebuchet MS" panose="020B0603020202020204" pitchFamily="34" charset="0"/>
                  </a:rPr>
                  <a:t> by </a:t>
                </a:r>
                <a:r>
                  <a:rPr lang="it-IT" sz="1600" dirty="0" err="1">
                    <a:latin typeface="Trebuchet MS" panose="020B0603020202020204" pitchFamily="34" charset="0"/>
                  </a:rPr>
                  <a:t>defining</a:t>
                </a:r>
                <a:r>
                  <a:rPr lang="it-IT" sz="1600" dirty="0">
                    <a:latin typeface="Trebuchet MS" panose="020B0603020202020204" pitchFamily="34" charset="0"/>
                  </a:rPr>
                  <a:t> the </a:t>
                </a:r>
                <a:r>
                  <a:rPr lang="it-IT" sz="1600" dirty="0" err="1">
                    <a:latin typeface="Trebuchet MS" panose="020B0603020202020204" pitchFamily="34" charset="0"/>
                  </a:rPr>
                  <a:t>precision</a:t>
                </a:r>
                <a:r>
                  <a:rPr lang="it-IT" sz="1600" dirty="0">
                    <a:latin typeface="Trebuchet MS" panose="020B0603020202020204" pitchFamily="34" charset="0"/>
                  </a:rPr>
                  <a:t> </a:t>
                </a:r>
                <a:r>
                  <a:rPr lang="it-IT" sz="1600" dirty="0" err="1">
                    <a:latin typeface="Trebuchet MS" panose="020B0603020202020204" pitchFamily="34" charset="0"/>
                  </a:rPr>
                  <a:t>matrix</a:t>
                </a:r>
                <a:r>
                  <a:rPr lang="it-IT" sz="1600" dirty="0"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it-IT" sz="16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it-IT" dirty="0">
                  <a:latin typeface="Trebuchet MS" panose="020B0603020202020204" pitchFamily="34" charset="0"/>
                </a:endParaRPr>
              </a:p>
              <a:p>
                <a:endParaRPr lang="it-IT" dirty="0">
                  <a:latin typeface="Trebuchet MS" panose="020B0603020202020204" pitchFamily="34" charset="0"/>
                </a:endParaRPr>
              </a:p>
              <a:p>
                <a:r>
                  <a:rPr lang="it-IT" dirty="0">
                    <a:latin typeface="Trebuchet MS" panose="020B0603020202020204" pitchFamily="34" charset="0"/>
                  </a:rPr>
                  <a:t>VAR </a:t>
                </a:r>
                <a:r>
                  <a:rPr lang="it-IT" dirty="0" err="1">
                    <a:latin typeface="Trebuchet MS" panose="020B0603020202020204" pitchFamily="34" charset="0"/>
                  </a:rPr>
                  <a:t>likelihood</a:t>
                </a:r>
                <a:r>
                  <a:rPr lang="it-IT" dirty="0">
                    <a:latin typeface="Trebuchet MS" panose="020B0603020202020204" pitchFamily="34" charset="0"/>
                  </a:rPr>
                  <a:t>:</a:t>
                </a:r>
              </a:p>
              <a:p>
                <a:endParaRPr lang="it-IT" dirty="0">
                  <a:latin typeface="Trebuchet MS" panose="020B0603020202020204" pitchFamily="34" charset="0"/>
                </a:endParaRPr>
              </a:p>
              <a:p>
                <a:endParaRPr lang="it-IT" dirty="0"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CB9B9-C0E4-2628-3E47-E2B3DF33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15" y="1104900"/>
                <a:ext cx="7087469" cy="391596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D0BB2B-4DAC-3F8F-D923-870296DBED58}"/>
              </a:ext>
            </a:extLst>
          </p:cNvPr>
          <p:cNvSpPr/>
          <p:nvPr/>
        </p:nvSpPr>
        <p:spPr>
          <a:xfrm>
            <a:off x="8229600" y="4000500"/>
            <a:ext cx="762000" cy="228473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8DFC43-8BA7-BAF8-BB71-D2FB96B44DD5}"/>
                  </a:ext>
                </a:extLst>
              </p:cNvPr>
              <p:cNvSpPr txBox="1"/>
              <p:nvPr/>
            </p:nvSpPr>
            <p:spPr>
              <a:xfrm>
                <a:off x="685800" y="1945290"/>
                <a:ext cx="1239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𝒁𝑩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8DFC43-8BA7-BAF8-BB71-D2FB96B44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945290"/>
                <a:ext cx="1239122" cy="276999"/>
              </a:xfrm>
              <a:prstGeom prst="rect">
                <a:avLst/>
              </a:prstGeom>
              <a:blipFill>
                <a:blip r:embed="rId4"/>
                <a:stretch>
                  <a:fillRect l="-4433" r="-394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D51A77-7164-5DBE-5097-5525ED153B96}"/>
                  </a:ext>
                </a:extLst>
              </p:cNvPr>
              <p:cNvSpPr txBox="1"/>
              <p:nvPr/>
            </p:nvSpPr>
            <p:spPr>
              <a:xfrm>
                <a:off x="2352357" y="1949162"/>
                <a:ext cx="202651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it-IT" b="1" i="0" smtClean="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𝛮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D51A77-7164-5DBE-5097-5525ED153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357" y="1949162"/>
                <a:ext cx="2026517" cy="298415"/>
              </a:xfrm>
              <a:prstGeom prst="rect">
                <a:avLst/>
              </a:prstGeom>
              <a:blipFill>
                <a:blip r:embed="rId5"/>
                <a:stretch>
                  <a:fillRect l="-2711" t="-2041" r="-421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AD819F6E-3C6C-05A3-37CF-FD097C5918D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090" y="4381177"/>
            <a:ext cx="5892420" cy="515889"/>
          </a:xfrm>
          <a:prstGeom prst="rect">
            <a:avLst/>
          </a:prstGeom>
          <a:noFill/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1633CD-FA8F-4853-CBCF-7F552388DC8A}"/>
              </a:ext>
            </a:extLst>
          </p:cNvPr>
          <p:cNvCxnSpPr/>
          <p:nvPr/>
        </p:nvCxnSpPr>
        <p:spPr>
          <a:xfrm>
            <a:off x="12725400" y="8267700"/>
            <a:ext cx="1524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4452E5D-DEF8-512E-9EBD-A32DBEC1822E}"/>
              </a:ext>
            </a:extLst>
          </p:cNvPr>
          <p:cNvGrpSpPr/>
          <p:nvPr/>
        </p:nvGrpSpPr>
        <p:grpSpPr>
          <a:xfrm>
            <a:off x="608731" y="8325737"/>
            <a:ext cx="7128836" cy="1634490"/>
            <a:chOff x="608731" y="8325737"/>
            <a:chExt cx="7128836" cy="163449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4B8D65-74E4-5A2B-7A48-05DB662ADC25}"/>
                </a:ext>
              </a:extLst>
            </p:cNvPr>
            <p:cNvSpPr txBox="1"/>
            <p:nvPr/>
          </p:nvSpPr>
          <p:spPr>
            <a:xfrm>
              <a:off x="608731" y="8325737"/>
              <a:ext cx="7128836" cy="163449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Trebuchet MS" panose="020B0603020202020204" pitchFamily="34" charset="0"/>
                </a:rPr>
                <a:t>Likelihood</a:t>
              </a:r>
            </a:p>
            <a:p>
              <a:endParaRPr lang="en-US" dirty="0">
                <a:latin typeface="Trebuchet MS" panose="020B0603020202020204" pitchFamily="34" charset="0"/>
              </a:endParaRPr>
            </a:p>
            <a:p>
              <a:endParaRPr lang="en-US" dirty="0">
                <a:latin typeface="Trebuchet MS" panose="020B0603020202020204" pitchFamily="34" charset="0"/>
              </a:endParaRPr>
            </a:p>
            <a:p>
              <a:endParaRPr lang="en-US" dirty="0">
                <a:latin typeface="Trebuchet MS" panose="020B0603020202020204" pitchFamily="34" charset="0"/>
              </a:endParaRPr>
            </a:p>
            <a:p>
              <a:endParaRPr lang="it-IT" dirty="0">
                <a:latin typeface="Trebuchet MS" panose="020B0603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FB52073-9A11-1E18-CCEF-70CF800F18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3110" r="9832" b="-108"/>
            <a:stretch/>
          </p:blipFill>
          <p:spPr>
            <a:xfrm>
              <a:off x="688306" y="8699496"/>
              <a:ext cx="2687280" cy="62607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F3BA432-6F84-BE42-D88D-00C9BF976B4D}"/>
                    </a:ext>
                  </a:extLst>
                </p:cNvPr>
                <p:cNvSpPr txBox="1"/>
                <p:nvPr/>
              </p:nvSpPr>
              <p:spPr>
                <a:xfrm>
                  <a:off x="3543300" y="8759686"/>
                  <a:ext cx="41529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i="1" dirty="0">
                      <a:latin typeface="Trebuchet MS" panose="020B0603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it-IT" sz="1600" i="1" dirty="0">
                      <a:latin typeface="Trebuchet MS" panose="020B0603020202020204" pitchFamily="34" charset="0"/>
                    </a:rPr>
                    <a:t> </a:t>
                  </a:r>
                  <a:r>
                    <a:rPr lang="it-IT" sz="1600" dirty="0" err="1">
                      <a:latin typeface="Trebuchet MS" panose="020B0603020202020204" pitchFamily="34" charset="0"/>
                    </a:rPr>
                    <a:t>is</a:t>
                  </a:r>
                  <a:r>
                    <a:rPr lang="it-IT" sz="1600" dirty="0">
                      <a:latin typeface="Trebuchet MS" panose="020B0603020202020204" pitchFamily="34" charset="0"/>
                    </a:rPr>
                    <a:t> a </a:t>
                  </a:r>
                  <a:r>
                    <a:rPr lang="it-IT" sz="1600" dirty="0" err="1">
                      <a:latin typeface="Trebuchet MS" panose="020B0603020202020204" pitchFamily="34" charset="0"/>
                    </a:rPr>
                    <a:t>conditioning</a:t>
                  </a:r>
                  <a:r>
                    <a:rPr lang="it-IT" sz="1600" dirty="0">
                      <a:latin typeface="Trebuchet MS" panose="020B0603020202020204" pitchFamily="34" charset="0"/>
                    </a:rPr>
                    <a:t> </a:t>
                  </a:r>
                  <a:r>
                    <a:rPr lang="it-IT" sz="1600" dirty="0" err="1">
                      <a:latin typeface="Trebuchet MS" panose="020B0603020202020204" pitchFamily="34" charset="0"/>
                    </a:rPr>
                    <a:t>parameter</a:t>
                  </a:r>
                  <a:r>
                    <a:rPr lang="it-IT" sz="1600" dirty="0">
                      <a:latin typeface="Trebuchet MS" panose="020B0603020202020204" pitchFamily="34" charset="0"/>
                    </a:rPr>
                    <a:t>, </a:t>
                  </a:r>
                  <a:r>
                    <a:rPr lang="it-IT" sz="1600" dirty="0" err="1">
                      <a:latin typeface="Trebuchet MS" panose="020B0603020202020204" pitchFamily="34" charset="0"/>
                    </a:rPr>
                    <a:t>which</a:t>
                  </a:r>
                  <a:r>
                    <a:rPr lang="it-IT" sz="1600" dirty="0">
                      <a:latin typeface="Trebuchet MS" panose="020B0603020202020204" pitchFamily="34" charset="0"/>
                    </a:rPr>
                    <a:t> in </a:t>
                  </a:r>
                  <a:r>
                    <a:rPr lang="it-IT" sz="1600" dirty="0" err="1">
                      <a:latin typeface="Trebuchet MS" panose="020B0603020202020204" pitchFamily="34" charset="0"/>
                    </a:rPr>
                    <a:t>our</a:t>
                  </a:r>
                  <a:r>
                    <a:rPr lang="it-IT" sz="1600" dirty="0">
                      <a:latin typeface="Trebuchet MS" panose="020B0603020202020204" pitchFamily="34" charset="0"/>
                    </a:rPr>
                    <a:t> </a:t>
                  </a:r>
                  <a:r>
                    <a:rPr lang="it-IT" sz="1600" dirty="0" err="1">
                      <a:latin typeface="Trebuchet MS" panose="020B0603020202020204" pitchFamily="34" charset="0"/>
                    </a:rPr>
                    <a:t>specific</a:t>
                  </a:r>
                  <a:r>
                    <a:rPr lang="it-IT" sz="1600" dirty="0">
                      <a:latin typeface="Trebuchet MS" panose="020B0603020202020204" pitchFamily="34" charset="0"/>
                    </a:rPr>
                    <a:t> case </a:t>
                  </a:r>
                  <a:r>
                    <a:rPr lang="it-IT" sz="1600" dirty="0" err="1">
                      <a:latin typeface="Trebuchet MS" panose="020B0603020202020204" pitchFamily="34" charset="0"/>
                    </a:rPr>
                    <a:t>becomes</a:t>
                  </a:r>
                  <a:r>
                    <a:rPr lang="it-IT" sz="1600" dirty="0">
                      <a:latin typeface="Trebuchet MS" panose="020B0603020202020204" pitchFamily="34" charset="0"/>
                    </a:rPr>
                    <a:t>:</a:t>
                  </a:r>
                  <a:endParaRPr lang="it-IT" dirty="0">
                    <a:latin typeface="Trebuchet MS" panose="020B0603020202020204" pitchFamily="34" charset="0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F3BA432-6F84-BE42-D88D-00C9BF976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300" y="8759686"/>
                  <a:ext cx="4152900" cy="584775"/>
                </a:xfrm>
                <a:prstGeom prst="rect">
                  <a:avLst/>
                </a:prstGeom>
                <a:blipFill>
                  <a:blip r:embed="rId9"/>
                  <a:stretch>
                    <a:fillRect l="-733" t="-4167" b="-114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23D5374-A3DD-93AA-4C66-4DA94B5AB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31277" y="9302552"/>
              <a:ext cx="3229426" cy="638264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4D777B-DBF0-42E0-C5C4-17C9E4C42923}"/>
              </a:ext>
            </a:extLst>
          </p:cNvPr>
          <p:cNvCxnSpPr>
            <a:cxnSpLocks/>
            <a:stCxn id="12" idx="2"/>
            <a:endCxn id="41" idx="1"/>
          </p:cNvCxnSpPr>
          <p:nvPr/>
        </p:nvCxnSpPr>
        <p:spPr>
          <a:xfrm>
            <a:off x="2031946" y="9325571"/>
            <a:ext cx="1399331" cy="29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510299-48CC-B5D4-5624-CABE413ACF7D}"/>
              </a:ext>
            </a:extLst>
          </p:cNvPr>
          <p:cNvGrpSpPr/>
          <p:nvPr/>
        </p:nvGrpSpPr>
        <p:grpSpPr>
          <a:xfrm>
            <a:off x="9439827" y="1186602"/>
            <a:ext cx="8174748" cy="8300298"/>
            <a:chOff x="9439827" y="1266612"/>
            <a:chExt cx="8174748" cy="83002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DFACBD5-FF25-472D-9E69-EB0CA353DCD5}"/>
                </a:ext>
              </a:extLst>
            </p:cNvPr>
            <p:cNvGrpSpPr/>
            <p:nvPr/>
          </p:nvGrpSpPr>
          <p:grpSpPr>
            <a:xfrm>
              <a:off x="9446014" y="1266612"/>
              <a:ext cx="8162374" cy="2342985"/>
              <a:chOff x="10158482" y="1117145"/>
              <a:chExt cx="7087468" cy="163435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0D836D-3D2C-B6DE-CF3B-6CF256FECEB2}"/>
                  </a:ext>
                </a:extLst>
              </p:cNvPr>
              <p:cNvSpPr txBox="1"/>
              <p:nvPr/>
            </p:nvSpPr>
            <p:spPr>
              <a:xfrm>
                <a:off x="10158482" y="1117145"/>
                <a:ext cx="7087468" cy="1634351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Trebuchet MS" panose="020B0603020202020204" pitchFamily="34" charset="0"/>
                  </a:rPr>
                  <a:t>Prior</a:t>
                </a:r>
              </a:p>
              <a:p>
                <a:endParaRPr lang="en-US" dirty="0">
                  <a:latin typeface="Trebuchet MS" panose="020B0603020202020204" pitchFamily="34" charset="0"/>
                </a:endParaRPr>
              </a:p>
              <a:p>
                <a:endParaRPr lang="en-US" dirty="0">
                  <a:latin typeface="Trebuchet MS" panose="020B0603020202020204" pitchFamily="34" charset="0"/>
                </a:endParaRPr>
              </a:p>
              <a:p>
                <a:endParaRPr lang="en-US" dirty="0">
                  <a:latin typeface="Trebuchet MS" panose="020B0603020202020204" pitchFamily="34" charset="0"/>
                </a:endParaRPr>
              </a:p>
              <a:p>
                <a:endParaRPr lang="it-IT" dirty="0">
                  <a:latin typeface="Trebuchet MS" panose="020B0603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C0A73CD-9B27-A734-8638-5617A3F1083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87160" y="1583509"/>
                    <a:ext cx="2234160" cy="21160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𝛮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</m:e>
                            <m:sup>
                              <m: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C0A73CD-9B27-A734-8638-5617A3F108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87160" y="1583509"/>
                    <a:ext cx="2234160" cy="21160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81" t="-2000" r="-4265"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F89B019-DFC0-566C-3BFF-7292F27FDD73}"/>
                      </a:ext>
                    </a:extLst>
                  </p:cNvPr>
                  <p:cNvSpPr txBox="1"/>
                  <p:nvPr/>
                </p:nvSpPr>
                <p:spPr>
                  <a:xfrm>
                    <a:off x="10287160" y="1857454"/>
                    <a:ext cx="1173083" cy="2984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F89B019-DFC0-566C-3BFF-7292F27FDD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87160" y="1857454"/>
                    <a:ext cx="1173083" cy="29841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525" r="-72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48A64E20-429C-9340-7A6A-F6EC3FAD55FC}"/>
                      </a:ext>
                    </a:extLst>
                  </p:cNvPr>
                  <p:cNvSpPr txBox="1"/>
                  <p:nvPr/>
                </p:nvSpPr>
                <p:spPr>
                  <a:xfrm>
                    <a:off x="14089961" y="1583509"/>
                    <a:ext cx="22900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b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  <m:e>
                              <m:r>
                                <a:rPr lang="it-IT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48A64E20-429C-9340-7A6A-F6EC3FAD55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89961" y="1583509"/>
                    <a:ext cx="2290049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0AA60BF6-8A29-F31B-E0BA-5E02D5E26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76300" y="2246922"/>
                <a:ext cx="6358719" cy="486017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6A74CA-71E3-8579-6491-D12CC406575F}"/>
                  </a:ext>
                </a:extLst>
              </p:cNvPr>
              <p:cNvSpPr txBox="1"/>
              <p:nvPr/>
            </p:nvSpPr>
            <p:spPr>
              <a:xfrm>
                <a:off x="14054552" y="1267061"/>
                <a:ext cx="1290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Trebuchet MS" panose="020B0603020202020204" pitchFamily="34" charset="0"/>
                  </a:rPr>
                  <a:t>Joint </a:t>
                </a:r>
                <a:r>
                  <a:rPr lang="it-IT" sz="1600" dirty="0" err="1">
                    <a:latin typeface="Trebuchet MS" panose="020B0603020202020204" pitchFamily="34" charset="0"/>
                  </a:rPr>
                  <a:t>prior</a:t>
                </a:r>
                <a:r>
                  <a:rPr lang="it-IT" sz="1600" dirty="0">
                    <a:latin typeface="Trebuchet MS" panose="020B0603020202020204" pitchFamily="34" charset="0"/>
                  </a:rPr>
                  <a:t>:</a:t>
                </a:r>
                <a:endParaRPr lang="it-IT" dirty="0"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C347D3C-1B1B-FDDB-D901-40B440FAD95D}"/>
                </a:ext>
              </a:extLst>
            </p:cNvPr>
            <p:cNvGrpSpPr/>
            <p:nvPr/>
          </p:nvGrpSpPr>
          <p:grpSpPr>
            <a:xfrm>
              <a:off x="9439827" y="6882595"/>
              <a:ext cx="8174748" cy="2684315"/>
              <a:chOff x="9601201" y="5087007"/>
              <a:chExt cx="8108552" cy="255389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0EB616-938A-2AF3-372B-317E7F3ABC38}"/>
                  </a:ext>
                </a:extLst>
              </p:cNvPr>
              <p:cNvSpPr txBox="1"/>
              <p:nvPr/>
            </p:nvSpPr>
            <p:spPr>
              <a:xfrm>
                <a:off x="9601201" y="5087007"/>
                <a:ext cx="8108552" cy="2553891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Trebuchet MS" panose="020B0603020202020204" pitchFamily="34" charset="0"/>
                  </a:rPr>
                  <a:t>Marginal likelihood</a:t>
                </a:r>
              </a:p>
              <a:p>
                <a:pPr algn="ctr"/>
                <a:endParaRPr lang="en-US" dirty="0">
                  <a:latin typeface="Trebuchet MS" panose="020B0603020202020204" pitchFamily="34" charset="0"/>
                </a:endParaRPr>
              </a:p>
              <a:p>
                <a:pPr algn="ctr"/>
                <a:endParaRPr lang="en-US" dirty="0">
                  <a:latin typeface="Trebuchet MS" panose="020B0603020202020204" pitchFamily="34" charset="0"/>
                </a:endParaRPr>
              </a:p>
              <a:p>
                <a:pPr algn="ctr"/>
                <a:endParaRPr lang="en-US" dirty="0">
                  <a:latin typeface="Trebuchet MS" panose="020B0603020202020204" pitchFamily="34" charset="0"/>
                </a:endParaRPr>
              </a:p>
              <a:p>
                <a:pPr algn="ctr"/>
                <a:endParaRPr lang="en-US" dirty="0">
                  <a:latin typeface="Trebuchet MS" panose="020B0603020202020204" pitchFamily="34" charset="0"/>
                </a:endParaRPr>
              </a:p>
              <a:p>
                <a:pPr algn="ctr"/>
                <a:endParaRPr lang="en-US" dirty="0">
                  <a:latin typeface="Trebuchet MS" panose="020B0603020202020204" pitchFamily="34" charset="0"/>
                </a:endParaRPr>
              </a:p>
              <a:p>
                <a:pPr algn="ctr"/>
                <a:endParaRPr lang="en-US" dirty="0">
                  <a:latin typeface="Trebuchet MS" panose="020B0603020202020204" pitchFamily="34" charset="0"/>
                </a:endParaRPr>
              </a:p>
              <a:p>
                <a:pPr algn="ctr"/>
                <a:endParaRPr lang="en-US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9288273-9D87-8021-4590-B652B551738F}"/>
                  </a:ext>
                </a:extLst>
              </p:cNvPr>
              <p:cNvSpPr txBox="1"/>
              <p:nvPr/>
            </p:nvSpPr>
            <p:spPr>
              <a:xfrm>
                <a:off x="9982200" y="5753346"/>
                <a:ext cx="2362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i="1" dirty="0" err="1">
                    <a:latin typeface="Trebuchet MS" panose="020B0603020202020204" pitchFamily="34" charset="0"/>
                  </a:rPr>
                  <a:t>Marginal</a:t>
                </a:r>
                <a:r>
                  <a:rPr lang="it-IT" sz="1600" i="1" dirty="0">
                    <a:latin typeface="Trebuchet MS" panose="020B0603020202020204" pitchFamily="34" charset="0"/>
                  </a:rPr>
                  <a:t>  </a:t>
                </a:r>
                <a:r>
                  <a:rPr lang="it-IT" sz="1600" i="1" dirty="0" err="1">
                    <a:latin typeface="Trebuchet MS" panose="020B0603020202020204" pitchFamily="34" charset="0"/>
                  </a:rPr>
                  <a:t>likelihood</a:t>
                </a:r>
                <a:r>
                  <a:rPr lang="it-IT" sz="1600" i="1" dirty="0">
                    <a:latin typeface="Trebuchet MS" panose="020B0603020202020204" pitchFamily="34" charset="0"/>
                  </a:rPr>
                  <a:t>:</a:t>
                </a:r>
                <a:endParaRPr lang="it-IT" i="1" dirty="0">
                  <a:latin typeface="Trebuchet MS" panose="020B0603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2295CC3-3F77-F73F-BEC6-CB6F6CB93663}"/>
                      </a:ext>
                    </a:extLst>
                  </p:cNvPr>
                  <p:cNvSpPr txBox="1"/>
                  <p:nvPr/>
                </p:nvSpPr>
                <p:spPr>
                  <a:xfrm>
                    <a:off x="9982200" y="6243330"/>
                    <a:ext cx="4038600" cy="6305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d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𝑇𝑞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̃"/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</m:acc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2295CC3-3F77-F73F-BEC6-CB6F6CB936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2200" y="6243330"/>
                    <a:ext cx="4038600" cy="63051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5416BD3-9B5D-25D7-D755-F8DC8A618278}"/>
                  </a:ext>
                </a:extLst>
              </p:cNvPr>
              <p:cNvSpPr txBox="1"/>
              <p:nvPr/>
            </p:nvSpPr>
            <p:spPr>
              <a:xfrm>
                <a:off x="13868400" y="5905500"/>
                <a:ext cx="31242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</a:t>
                </a:r>
                <a:r>
                  <a:rPr lang="en-US" sz="1600" dirty="0">
                    <a:latin typeface="Trebuchet MS" panose="020B0603020202020204" pitchFamily="34" charset="0"/>
                  </a:rPr>
                  <a:t>, </a:t>
                </a:r>
                <a:r>
                  <a:rPr lang="en-US" sz="1600" b="1" dirty="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2</a:t>
                </a:r>
                <a:r>
                  <a:rPr lang="en-US" sz="1600" dirty="0">
                    <a:latin typeface="Trebuchet MS" panose="020B0603020202020204" pitchFamily="34" charset="0"/>
                  </a:rPr>
                  <a:t> are respectively the prior and posterior normalizing constants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E72387-2ACC-26DD-9A8F-8EADC5A6ED10}"/>
                  </a:ext>
                </a:extLst>
              </p:cNvPr>
              <p:cNvSpPr txBox="1"/>
              <p:nvPr/>
            </p:nvSpPr>
            <p:spPr>
              <a:xfrm>
                <a:off x="13081192" y="6168262"/>
                <a:ext cx="304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BA6E49-D298-DB00-4BE4-7B2CF2BFFBF4}"/>
                  </a:ext>
                </a:extLst>
              </p:cNvPr>
              <p:cNvSpPr txBox="1"/>
              <p:nvPr/>
            </p:nvSpPr>
            <p:spPr>
              <a:xfrm>
                <a:off x="13081192" y="6515100"/>
                <a:ext cx="304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2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FC0A22E-B9E1-8AC1-6564-FBD0BDFF38CB}"/>
                </a:ext>
              </a:extLst>
            </p:cNvPr>
            <p:cNvGrpSpPr/>
            <p:nvPr/>
          </p:nvGrpSpPr>
          <p:grpSpPr>
            <a:xfrm>
              <a:off x="9449240" y="3723421"/>
              <a:ext cx="8155923" cy="3064444"/>
              <a:chOff x="9601201" y="3426142"/>
              <a:chExt cx="8108552" cy="286035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EC9ABE-E6BF-69A5-2E40-7385217089E1}"/>
                  </a:ext>
                </a:extLst>
              </p:cNvPr>
              <p:cNvSpPr txBox="1"/>
              <p:nvPr/>
            </p:nvSpPr>
            <p:spPr>
              <a:xfrm>
                <a:off x="9601201" y="3426142"/>
                <a:ext cx="8108552" cy="2860358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Trebuchet MS" panose="020B0603020202020204" pitchFamily="34" charset="0"/>
                  </a:rPr>
                  <a:t>Posterior</a:t>
                </a:r>
              </a:p>
              <a:p>
                <a:pPr algn="ctr"/>
                <a:endParaRPr lang="en-US" dirty="0">
                  <a:latin typeface="Trebuchet MS" panose="020B0603020202020204" pitchFamily="34" charset="0"/>
                </a:endParaRPr>
              </a:p>
              <a:p>
                <a:pPr algn="ctr"/>
                <a:endParaRPr lang="en-US" dirty="0">
                  <a:latin typeface="Trebuchet MS" panose="020B0603020202020204" pitchFamily="34" charset="0"/>
                </a:endParaRPr>
              </a:p>
              <a:p>
                <a:pPr algn="ctr"/>
                <a:endParaRPr lang="en-US" dirty="0">
                  <a:latin typeface="Trebuchet MS" panose="020B0603020202020204" pitchFamily="34" charset="0"/>
                </a:endParaRPr>
              </a:p>
              <a:p>
                <a:pPr algn="ctr"/>
                <a:endParaRPr lang="en-US" dirty="0">
                  <a:latin typeface="Trebuchet MS" panose="020B0603020202020204" pitchFamily="34" charset="0"/>
                </a:endParaRPr>
              </a:p>
              <a:p>
                <a:pPr algn="ctr"/>
                <a:endParaRPr lang="en-US" dirty="0">
                  <a:latin typeface="Trebuchet MS" panose="020B0603020202020204" pitchFamily="34" charset="0"/>
                </a:endParaRPr>
              </a:p>
              <a:p>
                <a:pPr algn="ctr"/>
                <a:endParaRPr lang="en-US" dirty="0">
                  <a:latin typeface="Trebuchet MS" panose="020B0603020202020204" pitchFamily="34" charset="0"/>
                </a:endParaRPr>
              </a:p>
              <a:p>
                <a:pPr algn="ctr"/>
                <a:endParaRPr lang="en-US" dirty="0">
                  <a:latin typeface="Trebuchet MS" panose="020B0603020202020204" pitchFamily="34" charset="0"/>
                </a:endParaRPr>
              </a:p>
              <a:p>
                <a:pPr algn="ctr"/>
                <a:endParaRPr lang="en-US" dirty="0">
                  <a:latin typeface="Trebuchet MS" panose="020B0603020202020204" pitchFamily="34" charset="0"/>
                </a:endParaRP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44E9C527-1186-135D-8BB0-BF1E703EC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730829" y="4135885"/>
                <a:ext cx="2642772" cy="2086399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B574FD87-0179-01DB-0020-D5343001964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3472" y="4649291"/>
                    <a:ext cx="1589731" cy="31162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̃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𝐔</m:t>
                              </m:r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B574FD87-0179-01DB-0020-D534300196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3472" y="4649291"/>
                    <a:ext cx="1589731" cy="31162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662" t="-22222" r="-21293" b="-185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47F37DFE-3582-494D-13EB-80F7DEBD3971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5128" y="5736822"/>
                    <a:ext cx="296382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b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endChr m:val="|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0" smtClean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  <m:r>
                                <a:rPr lang="it-IT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0" smtClean="0"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</m:e>
                          </m:d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  <m:e>
                              <m:r>
                                <a:rPr lang="it-IT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it-IT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𝐘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47F37DFE-3582-494D-13EB-80F7DEBD39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5128" y="5736822"/>
                    <a:ext cx="2963824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27" t="-2083" r="-2249" b="-270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566427D-4B42-BB99-AAA6-379E5C63E9C5}"/>
                  </a:ext>
                </a:extLst>
              </p:cNvPr>
              <p:cNvSpPr txBox="1"/>
              <p:nvPr/>
            </p:nvSpPr>
            <p:spPr>
              <a:xfrm>
                <a:off x="10103176" y="5341915"/>
                <a:ext cx="2165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Trebuchet MS" panose="020B0603020202020204" pitchFamily="34" charset="0"/>
                  </a:rPr>
                  <a:t>Joint </a:t>
                </a:r>
                <a:r>
                  <a:rPr lang="it-IT" sz="1600" dirty="0" err="1">
                    <a:latin typeface="Trebuchet MS" panose="020B0603020202020204" pitchFamily="34" charset="0"/>
                  </a:rPr>
                  <a:t>posterior</a:t>
                </a:r>
                <a:r>
                  <a:rPr lang="it-IT" sz="1600" dirty="0">
                    <a:latin typeface="Trebuchet MS" panose="020B0603020202020204" pitchFamily="34" charset="0"/>
                  </a:rPr>
                  <a:t>:</a:t>
                </a:r>
                <a:endParaRPr lang="it-IT" dirty="0">
                  <a:latin typeface="Trebuchet MS" panose="020B0603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B381A9F-950F-38CD-ADF6-A42D2B1C53D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4143" y="4303784"/>
                    <a:ext cx="2862707" cy="31354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𝛮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𝛀</m:t>
                                  </m:r>
                                </m:e>
                              </m:acc>
                            </m:e>
                            <m:sup>
                              <m: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B381A9F-950F-38CD-ADF6-A42D2B1C53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4143" y="4303784"/>
                    <a:ext cx="2862707" cy="31354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059" t="-21818" r="-3390" b="-163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93D0EC-4474-066B-48D5-92ADF7CFBC7F}"/>
              </a:ext>
            </a:extLst>
          </p:cNvPr>
          <p:cNvGrpSpPr/>
          <p:nvPr/>
        </p:nvGrpSpPr>
        <p:grpSpPr>
          <a:xfrm>
            <a:off x="628857" y="5079731"/>
            <a:ext cx="7088585" cy="3187142"/>
            <a:chOff x="648982" y="5046982"/>
            <a:chExt cx="7088585" cy="318714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C97964-535C-8D35-93D8-15BE2FB86CD1}"/>
                </a:ext>
              </a:extLst>
            </p:cNvPr>
            <p:cNvSpPr txBox="1"/>
            <p:nvPr/>
          </p:nvSpPr>
          <p:spPr>
            <a:xfrm>
              <a:off x="648982" y="5046982"/>
              <a:ext cx="7088585" cy="3187142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Trebuchet MS" panose="020B0603020202020204" pitchFamily="34" charset="0"/>
                </a:rPr>
                <a:t>Graphical structure</a:t>
              </a:r>
            </a:p>
            <a:p>
              <a:endParaRPr lang="en-US" dirty="0">
                <a:latin typeface="Trebuchet MS" panose="020B0603020202020204" pitchFamily="34" charset="0"/>
              </a:endParaRPr>
            </a:p>
            <a:p>
              <a:endParaRPr lang="en-US" dirty="0">
                <a:latin typeface="Trebuchet MS" panose="020B0603020202020204" pitchFamily="34" charset="0"/>
              </a:endParaRPr>
            </a:p>
            <a:p>
              <a:endParaRPr lang="en-US" dirty="0">
                <a:latin typeface="Trebuchet MS" panose="020B0603020202020204" pitchFamily="34" charset="0"/>
              </a:endParaRPr>
            </a:p>
            <a:p>
              <a:endParaRPr lang="en-US" dirty="0">
                <a:latin typeface="Trebuchet MS" panose="020B0603020202020204" pitchFamily="34" charset="0"/>
              </a:endParaRPr>
            </a:p>
            <a:p>
              <a:endParaRPr lang="en-US" dirty="0">
                <a:latin typeface="Trebuchet MS" panose="020B0603020202020204" pitchFamily="34" charset="0"/>
              </a:endParaRPr>
            </a:p>
            <a:p>
              <a:endParaRPr lang="en-US" dirty="0">
                <a:latin typeface="Trebuchet MS" panose="020B0603020202020204" pitchFamily="34" charset="0"/>
              </a:endParaRPr>
            </a:p>
            <a:p>
              <a:endParaRPr lang="en-US" dirty="0">
                <a:latin typeface="Trebuchet MS" panose="020B0603020202020204" pitchFamily="34" charset="0"/>
              </a:endParaRPr>
            </a:p>
            <a:p>
              <a:endParaRPr lang="it-IT" dirty="0">
                <a:latin typeface="Trebuchet MS" panose="020B0603020202020204" pitchFamily="34" charset="0"/>
              </a:endParaRPr>
            </a:p>
            <a:p>
              <a:endParaRPr lang="it-IT" dirty="0">
                <a:latin typeface="Trebuchet MS" panose="020B06030202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99AA410-B6C5-3EFC-FBF1-3D65E13FB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945640" y="6362700"/>
              <a:ext cx="4495268" cy="184232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297A9F3-2533-6273-BBDA-27838EBA08AA}"/>
                    </a:ext>
                  </a:extLst>
                </p:cNvPr>
                <p:cNvSpPr txBox="1"/>
                <p:nvPr/>
              </p:nvSpPr>
              <p:spPr>
                <a:xfrm>
                  <a:off x="665328" y="5656779"/>
                  <a:ext cx="6477000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b="1" dirty="0">
                      <a:latin typeface="Trebuchet MS" panose="020B0603020202020204" pitchFamily="34" charset="0"/>
                    </a:rPr>
                    <a:t>Ω </a:t>
                  </a:r>
                  <a:r>
                    <a:rPr lang="it-IT" sz="1600" dirty="0" err="1">
                      <a:latin typeface="Trebuchet MS" panose="020B0603020202020204" pitchFamily="34" charset="0"/>
                    </a:rPr>
                    <a:t>encodes</a:t>
                  </a:r>
                  <a:r>
                    <a:rPr lang="it-IT" sz="1600" dirty="0">
                      <a:latin typeface="Trebuchet MS" panose="020B0603020202020204" pitchFamily="34" charset="0"/>
                    </a:rPr>
                    <a:t> </a:t>
                  </a:r>
                  <a:r>
                    <a:rPr lang="it-IT" sz="1600" dirty="0" err="1">
                      <a:latin typeface="Trebuchet MS" panose="020B0603020202020204" pitchFamily="34" charset="0"/>
                    </a:rPr>
                    <a:t>contemporaneous</a:t>
                  </a:r>
                  <a:r>
                    <a:rPr lang="it-IT" sz="1600" dirty="0">
                      <a:latin typeface="Trebuchet MS" panose="020B0603020202020204" pitchFamily="34" charset="0"/>
                    </a:rPr>
                    <a:t> </a:t>
                  </a:r>
                  <a:r>
                    <a:rPr lang="it-IT" sz="1600" dirty="0" err="1">
                      <a:latin typeface="Trebuchet MS" panose="020B0603020202020204" pitchFamily="34" charset="0"/>
                    </a:rPr>
                    <a:t>conditional</a:t>
                  </a:r>
                  <a:r>
                    <a:rPr lang="it-IT" sz="1600" dirty="0">
                      <a:latin typeface="Trebuchet MS" panose="020B0603020202020204" pitchFamily="34" charset="0"/>
                    </a:rPr>
                    <a:t> </a:t>
                  </a:r>
                  <a:r>
                    <a:rPr lang="it-IT" sz="1600" dirty="0" err="1">
                      <a:latin typeface="Trebuchet MS" panose="020B0603020202020204" pitchFamily="34" charset="0"/>
                    </a:rPr>
                    <a:t>dependencies</a:t>
                  </a:r>
                  <a:r>
                    <a:rPr lang="it-IT" sz="1600" dirty="0">
                      <a:latin typeface="Trebuchet MS" panose="020B0603020202020204" pitchFamily="34" charset="0"/>
                    </a:rPr>
                    <a:t> (DAG)</a:t>
                  </a:r>
                  <a:endParaRPr lang="it-IT" sz="1600" b="0" dirty="0">
                    <a:latin typeface="Trebuchet MS" panose="020B0603020202020204" pitchFamily="34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r>
                    <a:rPr lang="it-IT" dirty="0"/>
                    <a:t> accounts for a </a:t>
                  </a:r>
                  <a:r>
                    <a:rPr lang="it-IT" dirty="0" err="1"/>
                    <a:t>regression</a:t>
                  </a:r>
                  <a:r>
                    <a:rPr lang="it-IT" dirty="0"/>
                    <a:t> </a:t>
                  </a:r>
                  <a:r>
                    <a:rPr lang="it-IT" dirty="0" err="1"/>
                    <a:t>structure</a:t>
                  </a:r>
                  <a:r>
                    <a:rPr lang="it-IT" dirty="0"/>
                    <a:t> (</a:t>
                  </a:r>
                  <a:r>
                    <a:rPr lang="it-IT" dirty="0" err="1"/>
                    <a:t>temporal</a:t>
                  </a:r>
                  <a:r>
                    <a:rPr lang="it-IT" dirty="0"/>
                    <a:t> </a:t>
                  </a:r>
                  <a:r>
                    <a:rPr lang="it-IT" dirty="0" err="1"/>
                    <a:t>dependence</a:t>
                  </a:r>
                  <a:r>
                    <a:rPr lang="it-IT" dirty="0"/>
                    <a:t>) </a:t>
                  </a:r>
                </a:p>
                <a:p>
                  <a:r>
                    <a:rPr lang="it-IT" dirty="0">
                      <a:sym typeface="Wingdings" panose="05000000000000000000" pitchFamily="2" charset="2"/>
                    </a:rPr>
                    <a:t> </a:t>
                  </a:r>
                  <a:r>
                    <a:rPr lang="it-IT" dirty="0" err="1">
                      <a:sym typeface="Wingdings" panose="05000000000000000000" pitchFamily="2" charset="2"/>
                    </a:rPr>
                    <a:t>edges</a:t>
                  </a:r>
                  <a:r>
                    <a:rPr lang="it-IT" dirty="0">
                      <a:sym typeface="Wingdings" panose="05000000000000000000" pitchFamily="2" charset="2"/>
                    </a:rPr>
                    <a:t> </a:t>
                  </a:r>
                  <a:r>
                    <a:rPr lang="it-IT" dirty="0" err="1">
                      <a:sym typeface="Wingdings" panose="05000000000000000000" pitchFamily="2" charset="2"/>
                    </a:rPr>
                    <a:t>between</a:t>
                  </a:r>
                  <a:r>
                    <a:rPr lang="it-IT" dirty="0">
                      <a:sym typeface="Wingdings" panose="05000000000000000000" pitchFamily="2" charset="2"/>
                    </a:rPr>
                    <a:t> </a:t>
                  </a:r>
                  <a:r>
                    <a:rPr lang="it-IT" dirty="0" err="1">
                      <a:sym typeface="Wingdings" panose="05000000000000000000" pitchFamily="2" charset="2"/>
                    </a:rPr>
                    <a:t>variables</a:t>
                  </a:r>
                  <a:r>
                    <a:rPr lang="it-IT" dirty="0">
                      <a:sym typeface="Wingdings" panose="05000000000000000000" pitchFamily="2" charset="2"/>
                    </a:rPr>
                    <a:t> </a:t>
                  </a:r>
                  <a:r>
                    <a:rPr lang="it-IT" dirty="0" err="1">
                      <a:sym typeface="Wingdings" panose="05000000000000000000" pitchFamily="2" charset="2"/>
                    </a:rPr>
                    <a:t>at</a:t>
                  </a:r>
                  <a:r>
                    <a:rPr lang="it-IT" dirty="0">
                      <a:sym typeface="Wingdings" panose="05000000000000000000" pitchFamily="2" charset="2"/>
                    </a:rPr>
                    <a:t> </a:t>
                  </a:r>
                  <a:r>
                    <a:rPr lang="it-IT" dirty="0" err="1">
                      <a:sym typeface="Wingdings" panose="05000000000000000000" pitchFamily="2" charset="2"/>
                    </a:rPr>
                    <a:t>different</a:t>
                  </a:r>
                  <a:r>
                    <a:rPr lang="it-IT" dirty="0">
                      <a:sym typeface="Wingdings" panose="05000000000000000000" pitchFamily="2" charset="2"/>
                    </a:rPr>
                    <a:t> lags.</a:t>
                  </a:r>
                  <a:endParaRPr lang="it-IT" dirty="0">
                    <a:latin typeface="Trebuchet MS" panose="020B0603020202020204" pitchFamily="34" charset="0"/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297A9F3-2533-6273-BBDA-27838EBA08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328" y="5656779"/>
                  <a:ext cx="6477000" cy="892552"/>
                </a:xfrm>
                <a:prstGeom prst="rect">
                  <a:avLst/>
                </a:prstGeom>
                <a:blipFill>
                  <a:blip r:embed="rId21"/>
                  <a:stretch>
                    <a:fillRect l="-847" t="-2721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7630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12203-B7DD-6D39-37AF-49B67AC43B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6</a:t>
            </a:fld>
            <a:endParaRPr lang="it-I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66097-B6F2-91B7-66DD-E3B747AA2E25}"/>
              </a:ext>
            </a:extLst>
          </p:cNvPr>
          <p:cNvSpPr/>
          <p:nvPr/>
        </p:nvSpPr>
        <p:spPr>
          <a:xfrm>
            <a:off x="0" y="889125"/>
            <a:ext cx="16764000" cy="1266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DCEE9D-280C-B925-5AE3-9D87F92AE90E}"/>
              </a:ext>
            </a:extLst>
          </p:cNvPr>
          <p:cNvSpPr/>
          <p:nvPr/>
        </p:nvSpPr>
        <p:spPr>
          <a:xfrm>
            <a:off x="17245950" y="876299"/>
            <a:ext cx="737250" cy="1266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51965746-52B2-B301-27FF-11AFC8F1F91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64636" y="114840"/>
            <a:ext cx="552449" cy="533481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76A6C4FC-1E83-90ED-74F3-25C9FDD9FE5D}"/>
              </a:ext>
            </a:extLst>
          </p:cNvPr>
          <p:cNvSpPr txBox="1">
            <a:spLocks/>
          </p:cNvSpPr>
          <p:nvPr/>
        </p:nvSpPr>
        <p:spPr>
          <a:xfrm>
            <a:off x="304800" y="151149"/>
            <a:ext cx="174049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1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3600" kern="0" dirty="0">
                <a:solidFill>
                  <a:srgbClr val="0A1D60"/>
                </a:solidFill>
              </a:rPr>
              <a:t>ALGORITHM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E5E9333-AF90-2D5A-F9BD-BD51EAB4D387}"/>
              </a:ext>
            </a:extLst>
          </p:cNvPr>
          <p:cNvSpPr/>
          <p:nvPr/>
        </p:nvSpPr>
        <p:spPr>
          <a:xfrm>
            <a:off x="304800" y="1432560"/>
            <a:ext cx="7772400" cy="838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349002-8166-D761-0681-78BD21FEEB4A}"/>
              </a:ext>
            </a:extLst>
          </p:cNvPr>
          <p:cNvSpPr txBox="1"/>
          <p:nvPr/>
        </p:nvSpPr>
        <p:spPr>
          <a:xfrm>
            <a:off x="1562100" y="15621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Trebuchet MS" panose="020B0603020202020204" pitchFamily="34" charset="0"/>
              </a:rPr>
              <a:t>Bayesian Model Selection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53C872-445E-E6AE-7C71-3CC4135F85A0}"/>
              </a:ext>
            </a:extLst>
          </p:cNvPr>
          <p:cNvSpPr txBox="1"/>
          <p:nvPr/>
        </p:nvSpPr>
        <p:spPr>
          <a:xfrm>
            <a:off x="11013251" y="15621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Trebuchet MS" panose="020B0603020202020204" pitchFamily="34" charset="0"/>
              </a:rPr>
              <a:t>MCMC Metropolis Hastings Algorithm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A112CA5-61FB-0EBD-5F9B-6C393EB5BBC6}"/>
              </a:ext>
            </a:extLst>
          </p:cNvPr>
          <p:cNvSpPr/>
          <p:nvPr/>
        </p:nvSpPr>
        <p:spPr>
          <a:xfrm>
            <a:off x="9760717" y="1457038"/>
            <a:ext cx="7772400" cy="838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94EDB9C-6422-9DFB-623B-BA8B37377FB9}"/>
              </a:ext>
            </a:extLst>
          </p:cNvPr>
          <p:cNvGrpSpPr/>
          <p:nvPr/>
        </p:nvGrpSpPr>
        <p:grpSpPr>
          <a:xfrm>
            <a:off x="10367901" y="3167210"/>
            <a:ext cx="7005700" cy="579566"/>
            <a:chOff x="10367901" y="3979224"/>
            <a:chExt cx="7005700" cy="57956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AC4D01F-14B5-807D-ADEC-64DD2CCD3BAC}"/>
                </a:ext>
              </a:extLst>
            </p:cNvPr>
            <p:cNvSpPr txBox="1"/>
            <p:nvPr/>
          </p:nvSpPr>
          <p:spPr>
            <a:xfrm>
              <a:off x="10367901" y="4099730"/>
              <a:ext cx="3207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b="1" dirty="0" err="1">
                  <a:latin typeface="Trebuchet MS" panose="020B0603020202020204" pitchFamily="34" charset="0"/>
                </a:rPr>
                <a:t>Acceptance</a:t>
              </a:r>
              <a:r>
                <a:rPr lang="it-IT" sz="1600" b="1" dirty="0">
                  <a:latin typeface="Trebuchet MS" panose="020B0603020202020204" pitchFamily="34" charset="0"/>
                </a:rPr>
                <a:t> </a:t>
              </a:r>
              <a:r>
                <a:rPr lang="it-IT" sz="1600" b="1" dirty="0" err="1">
                  <a:latin typeface="Trebuchet MS" panose="020B0603020202020204" pitchFamily="34" charset="0"/>
                </a:rPr>
                <a:t>probability</a:t>
              </a:r>
              <a:r>
                <a:rPr lang="it-IT" sz="1600" b="1" dirty="0">
                  <a:latin typeface="Trebuchet MS" panose="020B0603020202020204" pitchFamily="34" charset="0"/>
                </a:rPr>
                <a:t> rule</a:t>
              </a:r>
              <a:r>
                <a:rPr lang="it-IT" sz="1600" dirty="0">
                  <a:latin typeface="Trebuchet MS" panose="020B0603020202020204" pitchFamily="34" charset="0"/>
                </a:rPr>
                <a:t>:</a:t>
              </a:r>
              <a:endParaRPr lang="en-US" sz="1600" dirty="0">
                <a:latin typeface="Trebuchet MS" panose="020B0603020202020204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D661EA42-1709-9F72-C2E1-493FE49047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40" b="5671"/>
            <a:stretch/>
          </p:blipFill>
          <p:spPr>
            <a:xfrm>
              <a:off x="13436027" y="3979224"/>
              <a:ext cx="3937574" cy="579566"/>
            </a:xfrm>
            <a:prstGeom prst="rect">
              <a:avLst/>
            </a:prstGeom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590E6669-5B5B-BB1B-0AC1-C1D73714507F}"/>
              </a:ext>
            </a:extLst>
          </p:cNvPr>
          <p:cNvSpPr txBox="1"/>
          <p:nvPr/>
        </p:nvSpPr>
        <p:spPr>
          <a:xfrm>
            <a:off x="10367901" y="403618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Algorithm implemented: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58CC0A-5DE6-C515-C590-AF5EFB465DB5}"/>
              </a:ext>
            </a:extLst>
          </p:cNvPr>
          <p:cNvGrpSpPr/>
          <p:nvPr/>
        </p:nvGrpSpPr>
        <p:grpSpPr>
          <a:xfrm>
            <a:off x="851839" y="2368193"/>
            <a:ext cx="7071223" cy="5943600"/>
            <a:chOff x="952499" y="2171700"/>
            <a:chExt cx="7071223" cy="594360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F3B75F-CCD9-C79F-54CD-E1BCB338CA2C}"/>
                </a:ext>
              </a:extLst>
            </p:cNvPr>
            <p:cNvSpPr txBox="1"/>
            <p:nvPr/>
          </p:nvSpPr>
          <p:spPr>
            <a:xfrm>
              <a:off x="990600" y="2171700"/>
              <a:ext cx="6934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rebuchet MS" panose="020B0603020202020204" pitchFamily="34" charset="0"/>
                </a:rPr>
                <a:t>Different methods for performing Model selection, we decided to apply an acceptance/rejection framework based on </a:t>
              </a:r>
              <a:r>
                <a:rPr lang="en-US" sz="1600" b="1" dirty="0">
                  <a:latin typeface="Trebuchet MS" panose="020B0603020202020204" pitchFamily="34" charset="0"/>
                </a:rPr>
                <a:t>Marginal likelihood</a:t>
              </a:r>
              <a:r>
                <a:rPr lang="en-US" sz="1600" dirty="0">
                  <a:latin typeface="Trebuchet MS" panose="020B0603020202020204" pitchFamily="34" charset="0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EB1A456-537C-F5C2-BA6B-25A2E59BE7B8}"/>
                    </a:ext>
                  </a:extLst>
                </p:cNvPr>
                <p:cNvSpPr txBox="1"/>
                <p:nvPr/>
              </p:nvSpPr>
              <p:spPr>
                <a:xfrm>
                  <a:off x="990600" y="3058299"/>
                  <a:ext cx="69342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Trebuchet MS" panose="020B0603020202020204" pitchFamily="34" charset="0"/>
                    </a:rPr>
                    <a:t>Given a set of models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…,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it-IT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600" dirty="0">
                      <a:latin typeface="Trebuchet MS" panose="020B0603020202020204" pitchFamily="34" charset="0"/>
                    </a:rPr>
                    <a:t>, the posterior probability of each model is given by: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EB1A456-537C-F5C2-BA6B-25A2E59BE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058299"/>
                  <a:ext cx="6934200" cy="584775"/>
                </a:xfrm>
                <a:prstGeom prst="rect">
                  <a:avLst/>
                </a:prstGeom>
                <a:blipFill>
                  <a:blip r:embed="rId15"/>
                  <a:stretch>
                    <a:fillRect l="-528" t="-4167" b="-114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EF7BE60-2016-9EB9-986E-FD8BE409D3AE}"/>
                </a:ext>
              </a:extLst>
            </p:cNvPr>
            <p:cNvGrpSpPr/>
            <p:nvPr/>
          </p:nvGrpSpPr>
          <p:grpSpPr>
            <a:xfrm>
              <a:off x="2438124" y="3629307"/>
              <a:ext cx="3962953" cy="1049298"/>
              <a:chOff x="2057400" y="3629307"/>
              <a:chExt cx="3962953" cy="1049298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415CD563-4519-5FA7-FA40-A06A3EB74A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l="9813" t="10774" r="-9813" b="-10774"/>
              <a:stretch/>
            </p:blipFill>
            <p:spPr>
              <a:xfrm>
                <a:off x="2057400" y="3725972"/>
                <a:ext cx="3962953" cy="952633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6FC2E6-3A73-039E-7287-478F5150DFE5}"/>
                  </a:ext>
                </a:extLst>
              </p:cNvPr>
              <p:cNvSpPr txBox="1"/>
              <p:nvPr/>
            </p:nvSpPr>
            <p:spPr>
              <a:xfrm>
                <a:off x="3901854" y="3629307"/>
                <a:ext cx="2740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2E0CF2D-D809-B527-60D9-5F93AF1864A9}"/>
                  </a:ext>
                </a:extLst>
              </p:cNvPr>
              <p:cNvSpPr txBox="1"/>
              <p:nvPr/>
            </p:nvSpPr>
            <p:spPr>
              <a:xfrm>
                <a:off x="4724400" y="3641644"/>
                <a:ext cx="2740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0AFC2C-BF1C-3843-6D63-A3FBC7862DA6}"/>
                </a:ext>
              </a:extLst>
            </p:cNvPr>
            <p:cNvSpPr txBox="1"/>
            <p:nvPr/>
          </p:nvSpPr>
          <p:spPr>
            <a:xfrm>
              <a:off x="1005840" y="4512409"/>
              <a:ext cx="6934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>
                  <a:latin typeface="Trebuchet MS" panose="020B0603020202020204" pitchFamily="34" charset="0"/>
                </a:rPr>
                <a:t>Where</a:t>
              </a:r>
              <a:r>
                <a:rPr lang="it-IT" sz="1600" dirty="0">
                  <a:latin typeface="Trebuchet MS" panose="020B0603020202020204" pitchFamily="34" charset="0"/>
                </a:rPr>
                <a:t> </a:t>
              </a:r>
              <a:r>
                <a:rPr lang="it-IT" sz="1600" b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1</a:t>
              </a:r>
              <a:r>
                <a:rPr lang="it-IT" sz="1600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 </a:t>
              </a:r>
              <a:r>
                <a:rPr lang="it-IT" sz="1600" dirty="0" err="1">
                  <a:latin typeface="Trebuchet MS" panose="020B0603020202020204" pitchFamily="34" charset="0"/>
                </a:rPr>
                <a:t>is</a:t>
              </a:r>
              <a:r>
                <a:rPr lang="it-IT" sz="1600" dirty="0">
                  <a:latin typeface="Trebuchet MS" panose="020B0603020202020204" pitchFamily="34" charset="0"/>
                </a:rPr>
                <a:t> the </a:t>
              </a:r>
              <a:r>
                <a:rPr lang="it-IT" sz="1600" dirty="0" err="1">
                  <a:latin typeface="Trebuchet MS" panose="020B0603020202020204" pitchFamily="34" charset="0"/>
                </a:rPr>
                <a:t>marginal</a:t>
              </a:r>
              <a:r>
                <a:rPr lang="it-IT" sz="1600" dirty="0">
                  <a:latin typeface="Trebuchet MS" panose="020B0603020202020204" pitchFamily="34" charset="0"/>
                </a:rPr>
                <a:t> </a:t>
              </a:r>
              <a:r>
                <a:rPr lang="it-IT" sz="1600" dirty="0" err="1">
                  <a:latin typeface="Trebuchet MS" panose="020B0603020202020204" pitchFamily="34" charset="0"/>
                </a:rPr>
                <a:t>likelihood</a:t>
              </a:r>
              <a:r>
                <a:rPr lang="it-IT" sz="1600" dirty="0">
                  <a:latin typeface="Trebuchet MS" panose="020B0603020202020204" pitchFamily="34" charset="0"/>
                </a:rPr>
                <a:t> of the model, </a:t>
              </a:r>
              <a:r>
                <a:rPr lang="it-IT" sz="1600" dirty="0" err="1">
                  <a:latin typeface="Trebuchet MS" panose="020B0603020202020204" pitchFamily="34" charset="0"/>
                </a:rPr>
                <a:t>while</a:t>
              </a:r>
              <a:r>
                <a:rPr lang="it-IT" sz="1600" dirty="0">
                  <a:latin typeface="Trebuchet MS" panose="020B0603020202020204" pitchFamily="34" charset="0"/>
                </a:rPr>
                <a:t> </a:t>
              </a:r>
              <a:r>
                <a:rPr lang="it-IT" sz="1600" b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2</a:t>
              </a:r>
              <a:r>
                <a:rPr lang="it-IT" sz="1600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 </a:t>
              </a:r>
              <a:r>
                <a:rPr lang="it-IT" sz="1600" dirty="0" err="1">
                  <a:latin typeface="Trebuchet MS" panose="020B0603020202020204" pitchFamily="34" charset="0"/>
                </a:rPr>
                <a:t>is</a:t>
              </a:r>
              <a:r>
                <a:rPr lang="it-IT" sz="1600" dirty="0">
                  <a:latin typeface="Trebuchet MS" panose="020B0603020202020204" pitchFamily="34" charset="0"/>
                </a:rPr>
                <a:t> the </a:t>
              </a:r>
              <a:r>
                <a:rPr lang="it-IT" sz="1600" dirty="0" err="1">
                  <a:latin typeface="Trebuchet MS" panose="020B0603020202020204" pitchFamily="34" charset="0"/>
                </a:rPr>
                <a:t>prior</a:t>
              </a:r>
              <a:r>
                <a:rPr lang="it-IT" sz="1600" dirty="0">
                  <a:latin typeface="Trebuchet MS" panose="020B0603020202020204" pitchFamily="34" charset="0"/>
                </a:rPr>
                <a:t>. </a:t>
              </a:r>
              <a:endParaRPr lang="en-US" sz="1600" dirty="0">
                <a:latin typeface="Trebuchet MS" panose="020B0603020202020204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DEC772F-7F9A-4B11-B44D-2A81F3031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81151" y="7438931"/>
              <a:ext cx="2676899" cy="676369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E729545-D9DB-E72C-567D-09AF0D755C2D}"/>
                </a:ext>
              </a:extLst>
            </p:cNvPr>
            <p:cNvSpPr txBox="1"/>
            <p:nvPr/>
          </p:nvSpPr>
          <p:spPr>
            <a:xfrm>
              <a:off x="952500" y="6266847"/>
              <a:ext cx="693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VAR DAG CASE: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7F11D7D-16CE-1BBC-80FB-722D607E4A57}"/>
                    </a:ext>
                  </a:extLst>
                </p:cNvPr>
                <p:cNvSpPr txBox="1"/>
                <p:nvPr/>
              </p:nvSpPr>
              <p:spPr>
                <a:xfrm>
                  <a:off x="1089522" y="7089405"/>
                  <a:ext cx="69342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Trebuchet MS" panose="020B0603020202020204" pitchFamily="34" charset="0"/>
                    </a:rPr>
                    <a:t>Marginal likelihood of a DAG model </a:t>
                  </a:r>
                  <a14:m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600" dirty="0">
                    <a:latin typeface="Trebuchet MS" panose="020B0603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7F11D7D-16CE-1BBC-80FB-722D607E4A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22" y="7089405"/>
                  <a:ext cx="6934200" cy="338554"/>
                </a:xfrm>
                <a:prstGeom prst="rect">
                  <a:avLst/>
                </a:prstGeom>
                <a:blipFill>
                  <a:blip r:embed="rId18"/>
                  <a:stretch>
                    <a:fillRect l="-528" t="-7273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1B9EEE-8933-1AB5-A41D-13B2C43679BE}"/>
                </a:ext>
              </a:extLst>
            </p:cNvPr>
            <p:cNvSpPr txBox="1"/>
            <p:nvPr/>
          </p:nvSpPr>
          <p:spPr>
            <a:xfrm>
              <a:off x="952499" y="5483637"/>
              <a:ext cx="30099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2 </a:t>
              </a:r>
              <a:r>
                <a:rPr lang="it-IT" sz="1600" b="1" dirty="0">
                  <a:latin typeface="Trebuchet MS" panose="020B0603020202020204" pitchFamily="34" charset="0"/>
                </a:rPr>
                <a:t>-</a:t>
              </a:r>
              <a:r>
                <a:rPr lang="it-IT" sz="1600" b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 </a:t>
              </a:r>
              <a:r>
                <a:rPr lang="it-IT" sz="1600" b="1" dirty="0" err="1">
                  <a:latin typeface="Trebuchet MS" panose="020B0603020202020204" pitchFamily="34" charset="0"/>
                </a:rPr>
                <a:t>Prior</a:t>
              </a:r>
              <a:r>
                <a:rPr lang="it-IT" sz="1600" b="1" dirty="0">
                  <a:latin typeface="Trebuchet MS" panose="020B0603020202020204" pitchFamily="34" charset="0"/>
                </a:rPr>
                <a:t> on M (DAG model)</a:t>
              </a:r>
              <a:r>
                <a:rPr lang="it-IT" sz="1600" dirty="0">
                  <a:latin typeface="Trebuchet MS" panose="020B0603020202020204" pitchFamily="34" charset="0"/>
                </a:rPr>
                <a:t>:</a:t>
              </a:r>
              <a:endParaRPr lang="en-US" sz="1600" dirty="0">
                <a:latin typeface="Trebuchet MS" panose="020B0603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E4C4C8F-905B-B619-3FD9-7718F3F9181E}"/>
                    </a:ext>
                  </a:extLst>
                </p:cNvPr>
                <p:cNvSpPr txBox="1"/>
                <p:nvPr/>
              </p:nvSpPr>
              <p:spPr>
                <a:xfrm>
                  <a:off x="4128806" y="5338726"/>
                  <a:ext cx="3640035" cy="4169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𝓜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ℳ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box>
                              <m:box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−|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ℳ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box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E4C4C8F-905B-B619-3FD9-7718F3F91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8806" y="5338726"/>
                  <a:ext cx="3640035" cy="41690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EFD78AB0-AC2F-2B08-77F2-0D3B94138BAA}"/>
              </a:ext>
            </a:extLst>
          </p:cNvPr>
          <p:cNvSpPr/>
          <p:nvPr/>
        </p:nvSpPr>
        <p:spPr>
          <a:xfrm>
            <a:off x="8537959" y="4000500"/>
            <a:ext cx="762000" cy="228473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C349F0-309E-FF08-7407-6CD22968876A}"/>
              </a:ext>
            </a:extLst>
          </p:cNvPr>
          <p:cNvSpPr txBox="1"/>
          <p:nvPr/>
        </p:nvSpPr>
        <p:spPr>
          <a:xfrm>
            <a:off x="10367901" y="2213071"/>
            <a:ext cx="655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latin typeface="Trebuchet MS" panose="020B0603020202020204" pitchFamily="34" charset="0"/>
              </a:rPr>
              <a:t>Operators</a:t>
            </a:r>
            <a:r>
              <a:rPr lang="it-IT" sz="1600" dirty="0">
                <a:latin typeface="Trebuchet MS" panose="020B0603020202020204" pitchFamily="34" charset="0"/>
              </a:rPr>
              <a:t>: </a:t>
            </a:r>
            <a:r>
              <a:rPr lang="it-IT" sz="1600" dirty="0" err="1">
                <a:latin typeface="Trebuchet MS" panose="020B0603020202020204" pitchFamily="34" charset="0"/>
              </a:rPr>
              <a:t>add</a:t>
            </a:r>
            <a:r>
              <a:rPr lang="it-IT" sz="1600" dirty="0">
                <a:latin typeface="Trebuchet MS" panose="020B0603020202020204" pitchFamily="34" charset="0"/>
              </a:rPr>
              <a:t>, </a:t>
            </a:r>
            <a:r>
              <a:rPr lang="it-IT" sz="1600" dirty="0" err="1">
                <a:latin typeface="Trebuchet MS" panose="020B0603020202020204" pitchFamily="34" charset="0"/>
              </a:rPr>
              <a:t>remove</a:t>
            </a:r>
            <a:r>
              <a:rPr lang="it-IT" sz="1600" dirty="0">
                <a:latin typeface="Trebuchet MS" panose="020B0603020202020204" pitchFamily="34" charset="0"/>
              </a:rPr>
              <a:t>, reverse an </a:t>
            </a:r>
            <a:r>
              <a:rPr lang="it-IT" sz="1600" dirty="0" err="1">
                <a:latin typeface="Trebuchet MS" panose="020B0603020202020204" pitchFamily="34" charset="0"/>
              </a:rPr>
              <a:t>edge</a:t>
            </a:r>
            <a:r>
              <a:rPr lang="en-US" sz="1600" dirty="0">
                <a:latin typeface="Trebuchet MS" panose="020B0603020202020204" pitchFamily="34" charset="0"/>
              </a:rPr>
              <a:t>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5FAD5E2-9A39-7E1C-782D-2973982497BB}"/>
              </a:ext>
            </a:extLst>
          </p:cNvPr>
          <p:cNvGrpSpPr/>
          <p:nvPr/>
        </p:nvGrpSpPr>
        <p:grpSpPr>
          <a:xfrm>
            <a:off x="10439400" y="4663976"/>
            <a:ext cx="6553200" cy="2308324"/>
            <a:chOff x="10402162" y="4188534"/>
            <a:chExt cx="6553200" cy="23083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7C7AD41-EC86-919D-46D1-1ADA721BC9E1}"/>
                    </a:ext>
                  </a:extLst>
                </p:cNvPr>
                <p:cNvSpPr txBox="1"/>
                <p:nvPr/>
              </p:nvSpPr>
              <p:spPr>
                <a:xfrm>
                  <a:off x="10402162" y="4188534"/>
                  <a:ext cx="6553200" cy="2308324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b="1" dirty="0">
                      <a:latin typeface="Trebuchet MS" panose="020B0603020202020204" pitchFamily="34" charset="0"/>
                    </a:rPr>
                    <a:t>INPUT:  </a:t>
                  </a:r>
                  <a:r>
                    <a:rPr lang="en-US" sz="1600" dirty="0">
                      <a:latin typeface="Trebuchet MS" panose="020B0603020202020204" pitchFamily="34" charset="0"/>
                    </a:rPr>
                    <a:t>an initial empty DAG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1600" b="1" dirty="0">
                      <a:latin typeface="Trebuchet MS" panose="020B0603020202020204" pitchFamily="34" charset="0"/>
                    </a:rPr>
                    <a:t>, </a:t>
                  </a:r>
                  <a:r>
                    <a:rPr lang="en-US" sz="1600" dirty="0">
                      <a:latin typeface="Trebuchet MS" panose="020B0603020202020204" pitchFamily="34" charset="0"/>
                    </a:rPr>
                    <a:t>iteration desired S.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latin typeface="Trebuchet MS" panose="020B0603020202020204" pitchFamily="34" charset="0"/>
                    </a:rPr>
                    <a:t>Compute parameters, sufficient statistics</a:t>
                  </a:r>
                </a:p>
                <a:p>
                  <a:pPr marL="742950" lvl="1" indent="-285750">
                    <a:buFont typeface="Wingdings" panose="05000000000000000000" pitchFamily="2" charset="2"/>
                    <a:buChar char="§"/>
                  </a:pPr>
                  <a:r>
                    <a:rPr lang="en-US" sz="1600" dirty="0">
                      <a:latin typeface="Trebuchet MS" panose="020B0603020202020204" pitchFamily="34" charset="0"/>
                    </a:rPr>
                    <a:t>Sample a new DAG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>
                      <a:latin typeface="Trebuchet MS" panose="020B0603020202020204" pitchFamily="34" charset="0"/>
                    </a:rPr>
                    <a:t> by implementing an operator</a:t>
                  </a:r>
                </a:p>
                <a:p>
                  <a:pPr marL="742950" lvl="1" indent="-285750">
                    <a:buFont typeface="Wingdings" panose="05000000000000000000" pitchFamily="2" charset="2"/>
                    <a:buChar char="§"/>
                  </a:pPr>
                  <a:r>
                    <a:rPr lang="en-US" sz="1600" dirty="0">
                      <a:latin typeface="Trebuchet MS" panose="020B0603020202020204" pitchFamily="34" charset="0"/>
                    </a:rPr>
                    <a:t>Evaluate the priors for the two DAGs.</a:t>
                  </a:r>
                </a:p>
                <a:p>
                  <a:pPr marL="742950" lvl="1" indent="-285750">
                    <a:buFont typeface="Wingdings" panose="05000000000000000000" pitchFamily="2" charset="2"/>
                    <a:buChar char="§"/>
                  </a:pPr>
                  <a:r>
                    <a:rPr lang="en-US" sz="1600" dirty="0">
                      <a:latin typeface="Trebuchet MS" panose="020B0603020202020204" pitchFamily="34" charset="0"/>
                    </a:rPr>
                    <a:t>Compute marginal likelihoods for the two DAGs.</a:t>
                  </a:r>
                </a:p>
                <a:p>
                  <a:pPr marL="742950" lvl="1" indent="-285750">
                    <a:buFont typeface="Wingdings" panose="05000000000000000000" pitchFamily="2" charset="2"/>
                    <a:buChar char="§"/>
                  </a:pPr>
                  <a:r>
                    <a:rPr lang="en-US" sz="1600" dirty="0">
                      <a:latin typeface="Trebuchet MS" panose="020B0603020202020204" pitchFamily="34" charset="0"/>
                    </a:rPr>
                    <a:t>Compute log acceptance ratio – probability of acceptance</a:t>
                  </a:r>
                </a:p>
                <a:p>
                  <a:pPr marL="742950" lvl="1" indent="-285750">
                    <a:buFont typeface="Wingdings" panose="05000000000000000000" pitchFamily="2" charset="2"/>
                    <a:buChar char="§"/>
                  </a:pPr>
                  <a:r>
                    <a:rPr lang="en-US" sz="1600" dirty="0">
                      <a:latin typeface="Trebuchet MS" panose="020B0603020202020204" pitchFamily="34" charset="0"/>
                    </a:rPr>
                    <a:t>Update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Trebuchet MS" panose="020B0603020202020204" pitchFamily="34" charset="0"/>
                    </a:rPr>
                    <a:t> = accepted with a probability </a:t>
                  </a:r>
                  <a14:m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(⋅)</m:t>
                      </m:r>
                    </m:oMath>
                  </a14:m>
                  <a:r>
                    <a:rPr lang="en-US" sz="1600" dirty="0">
                      <a:latin typeface="Trebuchet MS" panose="020B0603020202020204" pitchFamily="34" charset="0"/>
                    </a:rPr>
                    <a:t> or rejected with a probability </a:t>
                  </a:r>
                  <a14:m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(⋅)</m:t>
                      </m:r>
                    </m:oMath>
                  </a14:m>
                  <a:r>
                    <a:rPr lang="en-US" sz="1600" dirty="0">
                      <a:latin typeface="Trebuchet MS" panose="020B0603020202020204" pitchFamily="34" charset="0"/>
                    </a:rPr>
                    <a:t>.</a:t>
                  </a:r>
                </a:p>
                <a:p>
                  <a:pPr marL="742950" lvl="1" indent="-285750">
                    <a:buFont typeface="Wingdings" panose="05000000000000000000" pitchFamily="2" charset="2"/>
                    <a:buChar char="§"/>
                  </a:pPr>
                  <a:endParaRPr lang="en-US" sz="1600" dirty="0">
                    <a:latin typeface="Trebuchet MS" panose="020B0603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7C7AD41-EC86-919D-46D1-1ADA721BC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2162" y="4188534"/>
                  <a:ext cx="6553200" cy="2308324"/>
                </a:xfrm>
                <a:prstGeom prst="rect">
                  <a:avLst/>
                </a:prstGeom>
                <a:blipFill>
                  <a:blip r:embed="rId20"/>
                  <a:stretch>
                    <a:fillRect l="-279" t="-787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D009CB4-E0A2-6CD6-B4CE-54CD71766647}"/>
                </a:ext>
              </a:extLst>
            </p:cNvPr>
            <p:cNvCxnSpPr/>
            <p:nvPr/>
          </p:nvCxnSpPr>
          <p:spPr>
            <a:xfrm>
              <a:off x="10820400" y="4777316"/>
              <a:ext cx="0" cy="13328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EE69065-34C4-F08B-5DBB-7AE91D86FC1D}"/>
              </a:ext>
            </a:extLst>
          </p:cNvPr>
          <p:cNvGrpSpPr/>
          <p:nvPr/>
        </p:nvGrpSpPr>
        <p:grpSpPr>
          <a:xfrm>
            <a:off x="10367901" y="2639453"/>
            <a:ext cx="4345207" cy="439929"/>
            <a:chOff x="10367901" y="3636771"/>
            <a:chExt cx="4345207" cy="439929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6E307A0-D288-934F-CED6-68D43BB1AD03}"/>
                </a:ext>
              </a:extLst>
            </p:cNvPr>
            <p:cNvSpPr txBox="1"/>
            <p:nvPr/>
          </p:nvSpPr>
          <p:spPr>
            <a:xfrm>
              <a:off x="10367901" y="3687458"/>
              <a:ext cx="3207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b="1" dirty="0" err="1">
                  <a:latin typeface="Trebuchet MS" panose="020B0603020202020204" pitchFamily="34" charset="0"/>
                </a:rPr>
                <a:t>Probability</a:t>
              </a:r>
              <a:r>
                <a:rPr lang="it-IT" sz="1600" b="1" dirty="0">
                  <a:latin typeface="Trebuchet MS" panose="020B0603020202020204" pitchFamily="34" charset="0"/>
                </a:rPr>
                <a:t> of </a:t>
              </a:r>
              <a:r>
                <a:rPr lang="it-IT" sz="1600" b="1" dirty="0" err="1">
                  <a:latin typeface="Trebuchet MS" panose="020B0603020202020204" pitchFamily="34" charset="0"/>
                </a:rPr>
                <a:t>transition</a:t>
              </a:r>
              <a:r>
                <a:rPr lang="it-IT" sz="1600" dirty="0">
                  <a:latin typeface="Trebuchet MS" panose="020B0603020202020204" pitchFamily="34" charset="0"/>
                </a:rPr>
                <a:t>:</a:t>
              </a:r>
              <a:endParaRPr lang="en-US" sz="1600" dirty="0">
                <a:latin typeface="Trebuchet MS" panose="020B0603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7423F1D-C6A9-BB62-94F2-7DB030099745}"/>
                    </a:ext>
                  </a:extLst>
                </p:cNvPr>
                <p:cNvSpPr txBox="1"/>
                <p:nvPr/>
              </p:nvSpPr>
              <p:spPr>
                <a:xfrm>
                  <a:off x="13436027" y="3636771"/>
                  <a:ext cx="1277081" cy="4399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𝒪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7423F1D-C6A9-BB62-94F2-7DB030099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6027" y="3636771"/>
                  <a:ext cx="1277081" cy="439929"/>
                </a:xfrm>
                <a:prstGeom prst="rect">
                  <a:avLst/>
                </a:prstGeom>
                <a:blipFill>
                  <a:blip r:embed="rId14"/>
                  <a:stretch>
                    <a:fillRect l="-1905" b="-68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2084217-DB7B-3EA1-A9CD-F4C76DEF4E35}"/>
              </a:ext>
            </a:extLst>
          </p:cNvPr>
          <p:cNvGrpSpPr/>
          <p:nvPr/>
        </p:nvGrpSpPr>
        <p:grpSpPr>
          <a:xfrm>
            <a:off x="10367901" y="3167209"/>
            <a:ext cx="7005700" cy="579566"/>
            <a:chOff x="10367901" y="3979224"/>
            <a:chExt cx="7005700" cy="5795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FB0705-BD98-A43A-2B65-E54593F37CBE}"/>
                </a:ext>
              </a:extLst>
            </p:cNvPr>
            <p:cNvSpPr txBox="1"/>
            <p:nvPr/>
          </p:nvSpPr>
          <p:spPr>
            <a:xfrm>
              <a:off x="10367901" y="4099730"/>
              <a:ext cx="3207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b="1" dirty="0" err="1">
                  <a:latin typeface="Trebuchet MS" panose="020B0603020202020204" pitchFamily="34" charset="0"/>
                </a:rPr>
                <a:t>Acceptance</a:t>
              </a:r>
              <a:r>
                <a:rPr lang="it-IT" sz="1600" b="1" dirty="0">
                  <a:latin typeface="Trebuchet MS" panose="020B0603020202020204" pitchFamily="34" charset="0"/>
                </a:rPr>
                <a:t> </a:t>
              </a:r>
              <a:r>
                <a:rPr lang="it-IT" sz="1600" b="1" dirty="0" err="1">
                  <a:latin typeface="Trebuchet MS" panose="020B0603020202020204" pitchFamily="34" charset="0"/>
                </a:rPr>
                <a:t>probability</a:t>
              </a:r>
              <a:r>
                <a:rPr lang="it-IT" sz="1600" b="1" dirty="0">
                  <a:latin typeface="Trebuchet MS" panose="020B0603020202020204" pitchFamily="34" charset="0"/>
                </a:rPr>
                <a:t> rule</a:t>
              </a:r>
              <a:r>
                <a:rPr lang="it-IT" sz="1600" dirty="0">
                  <a:latin typeface="Trebuchet MS" panose="020B0603020202020204" pitchFamily="34" charset="0"/>
                </a:rPr>
                <a:t>:</a:t>
              </a:r>
              <a:endParaRPr lang="en-US" sz="1600" dirty="0">
                <a:latin typeface="Trebuchet MS" panose="020B0603020202020204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DC14B2-5E8E-013B-6CF7-CACD937E4F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40" b="5671"/>
            <a:stretch/>
          </p:blipFill>
          <p:spPr>
            <a:xfrm>
              <a:off x="13436027" y="3979224"/>
              <a:ext cx="3937574" cy="57956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9A4ECC3-B29C-C639-F075-C6F9674F5C8B}"/>
              </a:ext>
            </a:extLst>
          </p:cNvPr>
          <p:cNvSpPr txBox="1"/>
          <p:nvPr/>
        </p:nvSpPr>
        <p:spPr>
          <a:xfrm>
            <a:off x="10367901" y="4036179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Algorithm implemented: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D1C793-A2B3-5BCB-A92D-AFE6C39FB76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915940" y="7366504"/>
            <a:ext cx="5600121" cy="18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4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12203-B7DD-6D39-37AF-49B67AC43B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7</a:t>
            </a:fld>
            <a:endParaRPr lang="it-I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66097-B6F2-91B7-66DD-E3B747AA2E25}"/>
              </a:ext>
            </a:extLst>
          </p:cNvPr>
          <p:cNvSpPr/>
          <p:nvPr/>
        </p:nvSpPr>
        <p:spPr>
          <a:xfrm>
            <a:off x="0" y="889125"/>
            <a:ext cx="16764000" cy="1266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DCEE9D-280C-B925-5AE3-9D87F92AE90E}"/>
              </a:ext>
            </a:extLst>
          </p:cNvPr>
          <p:cNvSpPr/>
          <p:nvPr/>
        </p:nvSpPr>
        <p:spPr>
          <a:xfrm>
            <a:off x="17245950" y="876299"/>
            <a:ext cx="737250" cy="1266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51965746-52B2-B301-27FF-11AFC8F1F91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64636" y="114840"/>
            <a:ext cx="552449" cy="533481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76A6C4FC-1E83-90ED-74F3-25C9FDD9FE5D}"/>
              </a:ext>
            </a:extLst>
          </p:cNvPr>
          <p:cNvSpPr txBox="1">
            <a:spLocks/>
          </p:cNvSpPr>
          <p:nvPr/>
        </p:nvSpPr>
        <p:spPr>
          <a:xfrm>
            <a:off x="304800" y="151149"/>
            <a:ext cx="174049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1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3600" kern="0" dirty="0">
                <a:solidFill>
                  <a:srgbClr val="0A1D60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64F2EF-CD6C-4D84-F9D7-E8EFDEC7582D}"/>
              </a:ext>
            </a:extLst>
          </p:cNvPr>
          <p:cNvSpPr txBox="1"/>
          <p:nvPr/>
        </p:nvSpPr>
        <p:spPr>
          <a:xfrm>
            <a:off x="609600" y="3229397"/>
            <a:ext cx="198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Source: </a:t>
            </a:r>
            <a:r>
              <a:rPr lang="en-US" dirty="0">
                <a:latin typeface="Trebuchet MS" panose="020B0603020202020204" pitchFamily="34" charset="0"/>
                <a:hlinkClick r:id="rId3"/>
              </a:rPr>
              <a:t>FRED</a:t>
            </a: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45FC95-D899-B6BC-7C27-F63D28BF1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952" y="3354882"/>
            <a:ext cx="4419600" cy="1766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286191-1ECE-32A1-971F-4700E70FB491}"/>
              </a:ext>
            </a:extLst>
          </p:cNvPr>
          <p:cNvSpPr txBox="1"/>
          <p:nvPr/>
        </p:nvSpPr>
        <p:spPr>
          <a:xfrm>
            <a:off x="489045" y="2642259"/>
            <a:ext cx="69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Variable choice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59310-BE6F-27BE-3945-611F050B87A9}"/>
              </a:ext>
            </a:extLst>
          </p:cNvPr>
          <p:cNvSpPr txBox="1"/>
          <p:nvPr/>
        </p:nvSpPr>
        <p:spPr>
          <a:xfrm>
            <a:off x="489045" y="5600700"/>
            <a:ext cx="69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Exploratory analysis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7D1B7A-999F-B882-F4B9-224C1C75D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6713749"/>
            <a:ext cx="3183218" cy="2594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6B5D11-91FA-E8E7-EDD7-540D39477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3652" y="6667500"/>
            <a:ext cx="3632691" cy="25760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F509F0-1B69-1900-87F9-393D8FE683B1}"/>
              </a:ext>
            </a:extLst>
          </p:cNvPr>
          <p:cNvSpPr txBox="1"/>
          <p:nvPr/>
        </p:nvSpPr>
        <p:spPr>
          <a:xfrm>
            <a:off x="609600" y="3728395"/>
            <a:ext cx="40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Time framework: 2001 Q4 – 2022 Q4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C14672-66D9-6F52-B06A-DBC44EA49597}"/>
              </a:ext>
            </a:extLst>
          </p:cNvPr>
          <p:cNvSpPr txBox="1"/>
          <p:nvPr/>
        </p:nvSpPr>
        <p:spPr>
          <a:xfrm>
            <a:off x="10348134" y="2646553"/>
            <a:ext cx="69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MCMC implementation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FF6BB-BD7C-8071-C03B-13FCCC1E7182}"/>
              </a:ext>
            </a:extLst>
          </p:cNvPr>
          <p:cNvSpPr txBox="1"/>
          <p:nvPr/>
        </p:nvSpPr>
        <p:spPr>
          <a:xfrm>
            <a:off x="609600" y="4152649"/>
            <a:ext cx="40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7 variables, 87 observations.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C2E26B-18B4-564A-F5D9-05816903D637}"/>
              </a:ext>
            </a:extLst>
          </p:cNvPr>
          <p:cNvSpPr txBox="1"/>
          <p:nvPr/>
        </p:nvSpPr>
        <p:spPr>
          <a:xfrm>
            <a:off x="489045" y="6066924"/>
            <a:ext cx="40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Differencing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66D6CC-D599-559F-0A02-E2B3DE1F815D}"/>
              </a:ext>
            </a:extLst>
          </p:cNvPr>
          <p:cNvSpPr txBox="1"/>
          <p:nvPr/>
        </p:nvSpPr>
        <p:spPr>
          <a:xfrm>
            <a:off x="457200" y="6482834"/>
            <a:ext cx="40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Intercept introduced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EFA7FD-85FF-F38E-436F-E316BF8E0CAD}"/>
              </a:ext>
            </a:extLst>
          </p:cNvPr>
          <p:cNvSpPr txBox="1"/>
          <p:nvPr/>
        </p:nvSpPr>
        <p:spPr>
          <a:xfrm>
            <a:off x="10348134" y="5552121"/>
            <a:ext cx="69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Convergence diagnostics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4F101C-7298-2482-9B1D-6AF64AD4B3BA}"/>
              </a:ext>
            </a:extLst>
          </p:cNvPr>
          <p:cNvCxnSpPr>
            <a:cxnSpLocks/>
          </p:cNvCxnSpPr>
          <p:nvPr/>
        </p:nvCxnSpPr>
        <p:spPr>
          <a:xfrm>
            <a:off x="9144000" y="2171700"/>
            <a:ext cx="0" cy="81381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AA2C5E-4E95-0D68-4B00-5701215F7082}"/>
              </a:ext>
            </a:extLst>
          </p:cNvPr>
          <p:cNvSpPr txBox="1"/>
          <p:nvPr/>
        </p:nvSpPr>
        <p:spPr>
          <a:xfrm>
            <a:off x="2133600" y="2183368"/>
            <a:ext cx="373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25F"/>
                </a:solidFill>
                <a:latin typeface="Trebuchet MS" panose="020B0603020202020204" pitchFamily="34" charset="0"/>
              </a:rPr>
              <a:t>STEP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E63996-4E4B-0C38-4C9E-62876361E086}"/>
              </a:ext>
            </a:extLst>
          </p:cNvPr>
          <p:cNvSpPr txBox="1"/>
          <p:nvPr/>
        </p:nvSpPr>
        <p:spPr>
          <a:xfrm>
            <a:off x="12268200" y="2179117"/>
            <a:ext cx="373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25F"/>
                </a:solidFill>
                <a:latin typeface="Trebuchet MS" panose="020B0603020202020204" pitchFamily="34" charset="0"/>
              </a:rPr>
              <a:t>STEP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7BE0F7-BF9B-2890-A420-9413DF8FE148}"/>
              </a:ext>
            </a:extLst>
          </p:cNvPr>
          <p:cNvSpPr txBox="1"/>
          <p:nvPr/>
        </p:nvSpPr>
        <p:spPr>
          <a:xfrm>
            <a:off x="9966271" y="3123571"/>
            <a:ext cx="476441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25.000 iterations, 20% burn-in.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547B07-4299-5257-189A-C03D586066CB}"/>
                  </a:ext>
                </a:extLst>
              </p:cNvPr>
              <p:cNvSpPr txBox="1"/>
              <p:nvPr/>
            </p:nvSpPr>
            <p:spPr>
              <a:xfrm>
                <a:off x="9966270" y="3543728"/>
                <a:ext cx="476441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rebuchet MS" panose="020B0603020202020204" pitchFamily="34" charset="0"/>
                  </a:rPr>
                  <a:t>Impartial prior setting with prior probability of edge inclusion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>
                    <a:latin typeface="Trebuchet MS" panose="020B0603020202020204" pitchFamily="34" charset="0"/>
                  </a:rPr>
                  <a:t>.</a:t>
                </a:r>
              </a:p>
              <a:p>
                <a:endParaRPr lang="en-US" dirty="0">
                  <a:latin typeface="Trebuchet MS" panose="020B0603020202020204" pitchFamily="34" charset="0"/>
                </a:endParaRPr>
              </a:p>
              <a:p>
                <a:r>
                  <a:rPr lang="en-US" dirty="0">
                    <a:latin typeface="Trebuchet MS" panose="020B0603020202020204" pitchFamily="34" charset="0"/>
                  </a:rPr>
                  <a:t>Output: estimated posterior probabilities of edge inclusion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547B07-4299-5257-189A-C03D58606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270" y="3543728"/>
                <a:ext cx="4764417" cy="1477328"/>
              </a:xfrm>
              <a:prstGeom prst="rect">
                <a:avLst/>
              </a:prstGeom>
              <a:blipFill>
                <a:blip r:embed="rId7"/>
                <a:stretch>
                  <a:fillRect l="-1152" t="-2469" r="-1408" b="-4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809F346D-ACCB-29A4-AC7C-BF1FB267F1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6238" y="6452035"/>
            <a:ext cx="2768863" cy="27006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63E8999-5EB1-F245-0994-C1C9B0F7D3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97161" y="2754546"/>
            <a:ext cx="2743699" cy="261755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668D1CE-AC5B-D9C8-A893-E3BE8EA4DA6A}"/>
              </a:ext>
            </a:extLst>
          </p:cNvPr>
          <p:cNvGrpSpPr/>
          <p:nvPr/>
        </p:nvGrpSpPr>
        <p:grpSpPr>
          <a:xfrm>
            <a:off x="609600" y="1155712"/>
            <a:ext cx="16410146" cy="865645"/>
            <a:chOff x="762000" y="1633756"/>
            <a:chExt cx="16410146" cy="865645"/>
          </a:xfrm>
        </p:grpSpPr>
        <p:sp>
          <p:nvSpPr>
            <p:cNvPr id="7" name="Rounded Rectangle 107">
              <a:extLst>
                <a:ext uri="{FF2B5EF4-FFF2-40B4-BE49-F238E27FC236}">
                  <a16:creationId xmlns:a16="http://schemas.microsoft.com/office/drawing/2014/main" id="{3A88344F-CE8D-49DE-FE00-4B58A2F90250}"/>
                </a:ext>
              </a:extLst>
            </p:cNvPr>
            <p:cNvSpPr/>
            <p:nvPr/>
          </p:nvSpPr>
          <p:spPr bwMode="auto">
            <a:xfrm>
              <a:off x="1652219" y="1706032"/>
              <a:ext cx="15519927" cy="690978"/>
            </a:xfrm>
            <a:prstGeom prst="roundRect">
              <a:avLst>
                <a:gd name="adj" fmla="val 17773"/>
              </a:avLst>
            </a:prstGeom>
            <a:solidFill>
              <a:srgbClr val="DAE5F2"/>
            </a:solidFill>
            <a:ln w="12700" cap="flat" cmpd="sng" algn="ctr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576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Trebuchet MS" panose="020B0603020202020204" pitchFamily="34" charset="0"/>
                </a:rPr>
                <a:t>Target: testing the efficacy of our model in tracing dependency relationship between a set of economic variables</a:t>
              </a:r>
            </a:p>
          </p:txBody>
        </p:sp>
        <p:pic>
          <p:nvPicPr>
            <p:cNvPr id="12" name="Elemento grafico 8" descr="Tiro a segno">
              <a:extLst>
                <a:ext uri="{FF2B5EF4-FFF2-40B4-BE49-F238E27FC236}">
                  <a16:creationId xmlns:a16="http://schemas.microsoft.com/office/drawing/2014/main" id="{A97A3853-6416-5265-FFBC-A1C622421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2000" y="1633756"/>
              <a:ext cx="865645" cy="865645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DA769C6-9393-53EE-7698-7D1C3644A1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65226" y="6421040"/>
            <a:ext cx="2793974" cy="27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12203-B7DD-6D39-37AF-49B67AC43B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8</a:t>
            </a:fld>
            <a:endParaRPr lang="it-I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66097-B6F2-91B7-66DD-E3B747AA2E25}"/>
              </a:ext>
            </a:extLst>
          </p:cNvPr>
          <p:cNvSpPr/>
          <p:nvPr/>
        </p:nvSpPr>
        <p:spPr>
          <a:xfrm>
            <a:off x="0" y="889125"/>
            <a:ext cx="16764000" cy="1266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DCEE9D-280C-B925-5AE3-9D87F92AE90E}"/>
              </a:ext>
            </a:extLst>
          </p:cNvPr>
          <p:cNvSpPr/>
          <p:nvPr/>
        </p:nvSpPr>
        <p:spPr>
          <a:xfrm>
            <a:off x="17245950" y="876299"/>
            <a:ext cx="737250" cy="1266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51965746-52B2-B301-27FF-11AFC8F1F91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64636" y="114840"/>
            <a:ext cx="552449" cy="533481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76A6C4FC-1E83-90ED-74F3-25C9FDD9FE5D}"/>
              </a:ext>
            </a:extLst>
          </p:cNvPr>
          <p:cNvSpPr txBox="1">
            <a:spLocks/>
          </p:cNvSpPr>
          <p:nvPr/>
        </p:nvSpPr>
        <p:spPr>
          <a:xfrm>
            <a:off x="304800" y="151149"/>
            <a:ext cx="174049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1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3600" kern="0" dirty="0">
                <a:solidFill>
                  <a:srgbClr val="0A1D60"/>
                </a:solidFill>
              </a:rPr>
              <a:t>CONCLUSIONS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66985-4961-B56B-1189-B3C9F3F13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448" y="2525135"/>
            <a:ext cx="6303616" cy="5181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010062-8203-7A7D-5975-24D73AEC1828}"/>
              </a:ext>
            </a:extLst>
          </p:cNvPr>
          <p:cNvSpPr txBox="1"/>
          <p:nvPr/>
        </p:nvSpPr>
        <p:spPr>
          <a:xfrm>
            <a:off x="9525000" y="2882027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25F"/>
                </a:solidFill>
                <a:latin typeface="Trebuchet MS" panose="020B0603020202020204" pitchFamily="34" charset="0"/>
              </a:rPr>
              <a:t>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ABFA2-0D6F-DDB6-0641-194D3260A5B6}"/>
              </a:ext>
            </a:extLst>
          </p:cNvPr>
          <p:cNvSpPr txBox="1"/>
          <p:nvPr/>
        </p:nvSpPr>
        <p:spPr>
          <a:xfrm>
            <a:off x="9525000" y="61341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25F"/>
                </a:solidFill>
                <a:latin typeface="Trebuchet MS" panose="020B0603020202020204" pitchFamily="34" charset="0"/>
              </a:rPr>
              <a:t>Possible improvements – next steps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CE5773-2E5C-2554-A863-A70CF06DE30D}"/>
              </a:ext>
            </a:extLst>
          </p:cNvPr>
          <p:cNvSpPr txBox="1"/>
          <p:nvPr/>
        </p:nvSpPr>
        <p:spPr>
          <a:xfrm>
            <a:off x="9525000" y="355711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Good performance on tracing dependencies between economic variables.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2B33CC-809E-3C67-D56D-362FAF51175B}"/>
              </a:ext>
            </a:extLst>
          </p:cNvPr>
          <p:cNvSpPr txBox="1"/>
          <p:nvPr/>
        </p:nvSpPr>
        <p:spPr>
          <a:xfrm>
            <a:off x="9539785" y="4387977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Reflections on missing (expected) edges: variable selection problem?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87EFA8-531B-8579-642F-3D525D45344C}"/>
              </a:ext>
            </a:extLst>
          </p:cNvPr>
          <p:cNvSpPr txBox="1"/>
          <p:nvPr/>
        </p:nvSpPr>
        <p:spPr>
          <a:xfrm>
            <a:off x="9539785" y="6794628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Implementation of the method by including more variables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BC20D-7683-E6E4-8A76-698D5CD67600}"/>
              </a:ext>
            </a:extLst>
          </p:cNvPr>
          <p:cNvSpPr txBox="1"/>
          <p:nvPr/>
        </p:nvSpPr>
        <p:spPr>
          <a:xfrm>
            <a:off x="9539785" y="752233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Forecasting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D975EC-30D0-6E90-A591-8FF0BC83185E}"/>
              </a:ext>
            </a:extLst>
          </p:cNvPr>
          <p:cNvSpPr txBox="1"/>
          <p:nvPr/>
        </p:nvSpPr>
        <p:spPr>
          <a:xfrm>
            <a:off x="9568218" y="8194785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Adaptation for causal inference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99F1FD-05F4-F3AB-65E4-37DC48F0795D}"/>
              </a:ext>
            </a:extLst>
          </p:cNvPr>
          <p:cNvGrpSpPr/>
          <p:nvPr/>
        </p:nvGrpSpPr>
        <p:grpSpPr>
          <a:xfrm>
            <a:off x="609600" y="1155712"/>
            <a:ext cx="16410146" cy="865645"/>
            <a:chOff x="762000" y="1633756"/>
            <a:chExt cx="16410146" cy="865645"/>
          </a:xfrm>
        </p:grpSpPr>
        <p:sp>
          <p:nvSpPr>
            <p:cNvPr id="23" name="Rounded Rectangle 107">
              <a:extLst>
                <a:ext uri="{FF2B5EF4-FFF2-40B4-BE49-F238E27FC236}">
                  <a16:creationId xmlns:a16="http://schemas.microsoft.com/office/drawing/2014/main" id="{EE4B7C70-41E8-7DEB-874B-72725ADEB55F}"/>
                </a:ext>
              </a:extLst>
            </p:cNvPr>
            <p:cNvSpPr/>
            <p:nvPr/>
          </p:nvSpPr>
          <p:spPr bwMode="auto">
            <a:xfrm>
              <a:off x="1652219" y="1706032"/>
              <a:ext cx="15519927" cy="690978"/>
            </a:xfrm>
            <a:prstGeom prst="roundRect">
              <a:avLst>
                <a:gd name="adj" fmla="val 17773"/>
              </a:avLst>
            </a:prstGeom>
            <a:solidFill>
              <a:srgbClr val="DAE5F2"/>
            </a:solidFill>
            <a:ln w="12700" cap="flat" cmpd="sng" algn="ctr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576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800" dirty="0">
                  <a:solidFill>
                    <a:schemeClr val="tx2"/>
                  </a:solidFill>
                  <a:latin typeface="Trebuchet MS" panose="020B0603020202020204" pitchFamily="34" charset="0"/>
                </a:rPr>
                <a:t>Outcome: testing the efficacy of our model in tracing dependency relationship between a set of economic variables</a:t>
              </a:r>
            </a:p>
          </p:txBody>
        </p:sp>
        <p:pic>
          <p:nvPicPr>
            <p:cNvPr id="24" name="Elemento grafico 8" descr="Tiro a segno">
              <a:extLst>
                <a:ext uri="{FF2B5EF4-FFF2-40B4-BE49-F238E27FC236}">
                  <a16:creationId xmlns:a16="http://schemas.microsoft.com/office/drawing/2014/main" id="{EBA7E8C1-E9B8-6AA6-F583-2A78A50DB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000" y="1633756"/>
              <a:ext cx="865645" cy="865645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AE00D01-CA90-6DE6-EF9D-345973601D6B}"/>
              </a:ext>
            </a:extLst>
          </p:cNvPr>
          <p:cNvSpPr txBox="1"/>
          <p:nvPr/>
        </p:nvSpPr>
        <p:spPr>
          <a:xfrm>
            <a:off x="3009956" y="8460333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>
                <a:latin typeface="Trebuchet MS" panose="020B0603020202020204" pitchFamily="34" charset="0"/>
              </a:rPr>
              <a:t>Model DAG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87AFDB-05EE-6B60-E398-1B4F2B6D29F3}"/>
              </a:ext>
            </a:extLst>
          </p:cNvPr>
          <p:cNvSpPr txBox="1"/>
          <p:nvPr/>
        </p:nvSpPr>
        <p:spPr>
          <a:xfrm>
            <a:off x="9573905" y="51435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How much prior setting affects the result? Sensitivity analysis?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53825-4341-ABB2-F00E-8BCBC3C0C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448" y="2525135"/>
            <a:ext cx="6303616" cy="5181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912B61-E291-6006-EE38-F3F0EB622B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56" y="7734682"/>
            <a:ext cx="4419600" cy="176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0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D7C3035-732F-E2BD-B953-40607EBF3840}"/>
              </a:ext>
            </a:extLst>
          </p:cNvPr>
          <p:cNvSpPr/>
          <p:nvPr/>
        </p:nvSpPr>
        <p:spPr>
          <a:xfrm>
            <a:off x="-19251" y="2552700"/>
            <a:ext cx="18303240" cy="5181600"/>
          </a:xfrm>
          <a:custGeom>
            <a:avLst/>
            <a:gdLst/>
            <a:ahLst/>
            <a:cxnLst/>
            <a:rect l="l" t="t" r="r" b="b"/>
            <a:pathLst>
              <a:path w="18288000" h="5181600">
                <a:moveTo>
                  <a:pt x="18287491" y="5181599"/>
                </a:moveTo>
                <a:lnTo>
                  <a:pt x="0" y="5181599"/>
                </a:lnTo>
                <a:lnTo>
                  <a:pt x="0" y="0"/>
                </a:lnTo>
                <a:lnTo>
                  <a:pt x="18287491" y="0"/>
                </a:lnTo>
                <a:lnTo>
                  <a:pt x="18287491" y="5181599"/>
                </a:lnTo>
                <a:close/>
              </a:path>
            </a:pathLst>
          </a:custGeom>
          <a:solidFill>
            <a:srgbClr val="0032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5EDB7A3-B9B6-9355-4355-FE4584B09829}"/>
              </a:ext>
            </a:extLst>
          </p:cNvPr>
          <p:cNvSpPr txBox="1"/>
          <p:nvPr/>
        </p:nvSpPr>
        <p:spPr>
          <a:xfrm>
            <a:off x="-19251" y="4481780"/>
            <a:ext cx="1866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 FOR YOUR ATTENTION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07395AB-64CA-0E68-93ED-60421A95444B}"/>
              </a:ext>
            </a:extLst>
          </p:cNvPr>
          <p:cNvSpPr/>
          <p:nvPr/>
        </p:nvSpPr>
        <p:spPr>
          <a:xfrm flipV="1">
            <a:off x="0" y="2552700"/>
            <a:ext cx="18283989" cy="762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99844C5-6C0D-3B98-9B06-A3CB35851349}"/>
              </a:ext>
            </a:extLst>
          </p:cNvPr>
          <p:cNvSpPr/>
          <p:nvPr/>
        </p:nvSpPr>
        <p:spPr>
          <a:xfrm>
            <a:off x="4011" y="7754924"/>
            <a:ext cx="18283989" cy="25527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AEB241B-ADCD-1235-0CF0-261A462AA3DD}"/>
              </a:ext>
            </a:extLst>
          </p:cNvPr>
          <p:cNvSpPr/>
          <p:nvPr/>
        </p:nvSpPr>
        <p:spPr>
          <a:xfrm>
            <a:off x="0" y="-20624"/>
            <a:ext cx="18288000" cy="2649524"/>
          </a:xfrm>
          <a:custGeom>
            <a:avLst/>
            <a:gdLst/>
            <a:ahLst/>
            <a:cxnLst/>
            <a:rect l="l" t="t" r="r" b="b"/>
            <a:pathLst>
              <a:path w="18288000" h="3467100">
                <a:moveTo>
                  <a:pt x="18287584" y="3467099"/>
                </a:moveTo>
                <a:lnTo>
                  <a:pt x="0" y="3467099"/>
                </a:lnTo>
                <a:lnTo>
                  <a:pt x="0" y="0"/>
                </a:lnTo>
                <a:lnTo>
                  <a:pt x="18287584" y="0"/>
                </a:lnTo>
                <a:lnTo>
                  <a:pt x="18287584" y="3467099"/>
                </a:lnTo>
                <a:close/>
              </a:path>
            </a:pathLst>
          </a:custGeom>
          <a:solidFill>
            <a:schemeClr val="bg1">
              <a:alpha val="20779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67031ED2-438F-C2D3-57E8-3EC0551F7E5F}"/>
              </a:ext>
            </a:extLst>
          </p:cNvPr>
          <p:cNvSpPr txBox="1"/>
          <p:nvPr/>
        </p:nvSpPr>
        <p:spPr>
          <a:xfrm>
            <a:off x="1466470" y="8724900"/>
            <a:ext cx="15351047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2800" b="1" i="1" spc="-140" dirty="0">
                <a:solidFill>
                  <a:srgbClr val="0A1D60"/>
                </a:solidFill>
                <a:latin typeface="Trebuchet MS"/>
                <a:cs typeface="Trebuchet MS"/>
              </a:rPr>
              <a:t>All the codes developed in this work are open source and available </a:t>
            </a:r>
            <a:r>
              <a:rPr lang="en-US" sz="2800" b="1" i="1" spc="-140" dirty="0">
                <a:solidFill>
                  <a:schemeClr val="accent2"/>
                </a:solidFill>
                <a:latin typeface="Trebuchet MS"/>
                <a:cs typeface="Trebuchet M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2800" dirty="0">
              <a:solidFill>
                <a:schemeClr val="accent2"/>
              </a:solidFill>
              <a:latin typeface="Trebuchet MS"/>
              <a:cs typeface="Trebuchet M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5F064-02E3-906A-3EB5-D13BEF62D0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it-IT" smtClean="0"/>
              <a:t>9</a:t>
            </a:fld>
            <a:endParaRPr lang="it-IT" dirty="0"/>
          </a:p>
        </p:txBody>
      </p:sp>
      <p:pic>
        <p:nvPicPr>
          <p:cNvPr id="13" name="object 5">
            <a:extLst>
              <a:ext uri="{FF2B5EF4-FFF2-40B4-BE49-F238E27FC236}">
                <a16:creationId xmlns:a16="http://schemas.microsoft.com/office/drawing/2014/main" id="{895D4CBE-3D31-2E86-E3D3-6983E4574C2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3313" y="400051"/>
            <a:ext cx="1771649" cy="1771649"/>
          </a:xfrm>
          <a:prstGeom prst="rect">
            <a:avLst/>
          </a:prstGeom>
        </p:spPr>
      </p:pic>
      <p:sp>
        <p:nvSpPr>
          <p:cNvPr id="14" name="object 6">
            <a:extLst>
              <a:ext uri="{FF2B5EF4-FFF2-40B4-BE49-F238E27FC236}">
                <a16:creationId xmlns:a16="http://schemas.microsoft.com/office/drawing/2014/main" id="{F2B9D3F3-F421-75E5-83B4-D6D71AB65FC5}"/>
              </a:ext>
            </a:extLst>
          </p:cNvPr>
          <p:cNvSpPr txBox="1">
            <a:spLocks/>
          </p:cNvSpPr>
          <p:nvPr/>
        </p:nvSpPr>
        <p:spPr>
          <a:xfrm>
            <a:off x="7620000" y="677617"/>
            <a:ext cx="6931025" cy="1390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000" b="1" i="1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16915" marR="802640" algn="ctr">
              <a:lnSpc>
                <a:spcPct val="107100"/>
              </a:lnSpc>
              <a:spcBef>
                <a:spcPts val="95"/>
              </a:spcBef>
            </a:pPr>
            <a:r>
              <a:rPr lang="it-IT" sz="2800" b="0" kern="0" spc="60" dirty="0">
                <a:solidFill>
                  <a:srgbClr val="0A1D60"/>
                </a:solidFill>
              </a:rPr>
              <a:t>U</a:t>
            </a:r>
            <a:r>
              <a:rPr lang="it-IT" sz="2800" b="0" kern="0" spc="35" dirty="0">
                <a:solidFill>
                  <a:srgbClr val="0A1D60"/>
                </a:solidFill>
              </a:rPr>
              <a:t>n</a:t>
            </a:r>
            <a:r>
              <a:rPr lang="it-IT" sz="2800" b="0" kern="0" spc="-215" dirty="0">
                <a:solidFill>
                  <a:srgbClr val="0A1D60"/>
                </a:solidFill>
              </a:rPr>
              <a:t>i</a:t>
            </a:r>
            <a:r>
              <a:rPr lang="it-IT" sz="2800" b="0" kern="0" spc="-150" dirty="0">
                <a:solidFill>
                  <a:srgbClr val="0A1D60"/>
                </a:solidFill>
              </a:rPr>
              <a:t>v</a:t>
            </a:r>
            <a:r>
              <a:rPr lang="it-IT" sz="2800" b="0" kern="0" spc="-235" dirty="0">
                <a:solidFill>
                  <a:srgbClr val="0A1D60"/>
                </a:solidFill>
              </a:rPr>
              <a:t>e</a:t>
            </a:r>
            <a:r>
              <a:rPr lang="it-IT" sz="2800" b="0" kern="0" spc="-140" dirty="0">
                <a:solidFill>
                  <a:srgbClr val="0A1D60"/>
                </a:solidFill>
              </a:rPr>
              <a:t>r</a:t>
            </a:r>
            <a:r>
              <a:rPr lang="it-IT" sz="2800" b="0" kern="0" spc="-5" dirty="0">
                <a:solidFill>
                  <a:srgbClr val="0A1D60"/>
                </a:solidFill>
              </a:rPr>
              <a:t>s</a:t>
            </a:r>
            <a:r>
              <a:rPr lang="it-IT" sz="2800" b="0" kern="0" spc="-215" dirty="0">
                <a:solidFill>
                  <a:srgbClr val="0A1D60"/>
                </a:solidFill>
              </a:rPr>
              <a:t>i</a:t>
            </a:r>
            <a:r>
              <a:rPr lang="it-IT" sz="2800" b="0" kern="0" spc="-335" dirty="0">
                <a:solidFill>
                  <a:srgbClr val="0A1D60"/>
                </a:solidFill>
              </a:rPr>
              <a:t>t</a:t>
            </a:r>
            <a:r>
              <a:rPr lang="it-IT" sz="2800" b="0" kern="0" spc="85" dirty="0">
                <a:solidFill>
                  <a:srgbClr val="0A1D60"/>
                </a:solidFill>
              </a:rPr>
              <a:t>à</a:t>
            </a:r>
            <a:r>
              <a:rPr lang="it-IT" sz="2800" b="0" kern="0" spc="-114" dirty="0">
                <a:solidFill>
                  <a:srgbClr val="0A1D60"/>
                </a:solidFill>
              </a:rPr>
              <a:t> </a:t>
            </a:r>
            <a:r>
              <a:rPr lang="it-IT" sz="2800" b="0" kern="0" spc="-75" dirty="0">
                <a:solidFill>
                  <a:srgbClr val="0A1D60"/>
                </a:solidFill>
              </a:rPr>
              <a:t>C</a:t>
            </a:r>
            <a:r>
              <a:rPr lang="it-IT" sz="2800" b="0" kern="0" spc="80" dirty="0">
                <a:solidFill>
                  <a:srgbClr val="0A1D60"/>
                </a:solidFill>
              </a:rPr>
              <a:t>a</a:t>
            </a:r>
            <a:r>
              <a:rPr lang="it-IT" sz="2800" b="0" kern="0" spc="-335" dirty="0">
                <a:solidFill>
                  <a:srgbClr val="0A1D60"/>
                </a:solidFill>
              </a:rPr>
              <a:t>tt</a:t>
            </a:r>
            <a:r>
              <a:rPr lang="it-IT" sz="2800" b="0" kern="0" spc="35" dirty="0">
                <a:solidFill>
                  <a:srgbClr val="0A1D60"/>
                </a:solidFill>
              </a:rPr>
              <a:t>o</a:t>
            </a:r>
            <a:r>
              <a:rPr lang="it-IT" sz="2800" b="0" kern="0" spc="-250" dirty="0">
                <a:solidFill>
                  <a:srgbClr val="0A1D60"/>
                </a:solidFill>
              </a:rPr>
              <a:t>l</a:t>
            </a:r>
            <a:r>
              <a:rPr lang="it-IT" sz="2800" b="0" kern="0" spc="-215" dirty="0">
                <a:solidFill>
                  <a:srgbClr val="0A1D60"/>
                </a:solidFill>
              </a:rPr>
              <a:t>i</a:t>
            </a:r>
            <a:r>
              <a:rPr lang="it-IT" sz="2800" b="0" kern="0" spc="-75" dirty="0">
                <a:solidFill>
                  <a:srgbClr val="0A1D60"/>
                </a:solidFill>
              </a:rPr>
              <a:t>c</a:t>
            </a:r>
            <a:r>
              <a:rPr lang="it-IT" sz="2800" b="0" kern="0" spc="85" dirty="0">
                <a:solidFill>
                  <a:srgbClr val="0A1D60"/>
                </a:solidFill>
              </a:rPr>
              <a:t>a</a:t>
            </a:r>
            <a:r>
              <a:rPr lang="it-IT" sz="2800" b="0" kern="0" spc="-114" dirty="0">
                <a:solidFill>
                  <a:srgbClr val="0A1D60"/>
                </a:solidFill>
              </a:rPr>
              <a:t> </a:t>
            </a:r>
            <a:r>
              <a:rPr lang="it-IT" sz="2800" b="0" kern="0" spc="-10" dirty="0">
                <a:solidFill>
                  <a:srgbClr val="0A1D60"/>
                </a:solidFill>
              </a:rPr>
              <a:t>d</a:t>
            </a:r>
            <a:r>
              <a:rPr lang="it-IT" sz="2800" b="0" kern="0" spc="-235" dirty="0">
                <a:solidFill>
                  <a:srgbClr val="0A1D60"/>
                </a:solidFill>
              </a:rPr>
              <a:t>e</a:t>
            </a:r>
            <a:r>
              <a:rPr lang="it-IT" sz="2800" b="0" kern="0" spc="-245" dirty="0">
                <a:solidFill>
                  <a:srgbClr val="0A1D60"/>
                </a:solidFill>
              </a:rPr>
              <a:t>l</a:t>
            </a:r>
            <a:r>
              <a:rPr lang="it-IT" sz="2800" b="0" kern="0" spc="-114" dirty="0">
                <a:solidFill>
                  <a:srgbClr val="0A1D60"/>
                </a:solidFill>
              </a:rPr>
              <a:t> </a:t>
            </a:r>
            <a:r>
              <a:rPr lang="it-IT" sz="2800" b="0" kern="0" spc="50" dirty="0">
                <a:solidFill>
                  <a:srgbClr val="0A1D60"/>
                </a:solidFill>
              </a:rPr>
              <a:t>S</a:t>
            </a:r>
            <a:r>
              <a:rPr lang="it-IT" sz="2800" b="0" kern="0" spc="80" dirty="0">
                <a:solidFill>
                  <a:srgbClr val="0A1D60"/>
                </a:solidFill>
              </a:rPr>
              <a:t>a</a:t>
            </a:r>
            <a:r>
              <a:rPr lang="it-IT" sz="2800" b="0" kern="0" spc="-75" dirty="0">
                <a:solidFill>
                  <a:srgbClr val="0A1D60"/>
                </a:solidFill>
              </a:rPr>
              <a:t>c</a:t>
            </a:r>
            <a:r>
              <a:rPr lang="it-IT" sz="2800" b="0" kern="0" spc="-140" dirty="0">
                <a:solidFill>
                  <a:srgbClr val="0A1D60"/>
                </a:solidFill>
              </a:rPr>
              <a:t>r</a:t>
            </a:r>
            <a:r>
              <a:rPr lang="it-IT" sz="2800" b="0" kern="0" spc="40" dirty="0">
                <a:solidFill>
                  <a:srgbClr val="0A1D60"/>
                </a:solidFill>
              </a:rPr>
              <a:t>o</a:t>
            </a:r>
            <a:r>
              <a:rPr lang="it-IT" sz="2800" b="0" kern="0" spc="-114" dirty="0">
                <a:solidFill>
                  <a:srgbClr val="0A1D60"/>
                </a:solidFill>
              </a:rPr>
              <a:t> </a:t>
            </a:r>
            <a:r>
              <a:rPr lang="it-IT" sz="2800" b="0" kern="0" spc="-75" dirty="0">
                <a:solidFill>
                  <a:srgbClr val="0A1D60"/>
                </a:solidFill>
              </a:rPr>
              <a:t>C</a:t>
            </a:r>
            <a:r>
              <a:rPr lang="it-IT" sz="2800" b="0" kern="0" spc="5" dirty="0">
                <a:solidFill>
                  <a:srgbClr val="0A1D60"/>
                </a:solidFill>
              </a:rPr>
              <a:t>u</a:t>
            </a:r>
            <a:r>
              <a:rPr lang="it-IT" sz="2800" b="0" kern="0" spc="35" dirty="0">
                <a:solidFill>
                  <a:srgbClr val="0A1D60"/>
                </a:solidFill>
              </a:rPr>
              <a:t>o</a:t>
            </a:r>
            <a:r>
              <a:rPr lang="it-IT" sz="2800" b="0" kern="0" spc="-140" dirty="0">
                <a:solidFill>
                  <a:srgbClr val="0A1D60"/>
                </a:solidFill>
              </a:rPr>
              <a:t>r</a:t>
            </a:r>
            <a:r>
              <a:rPr lang="it-IT" sz="2800" b="0" kern="0" spc="-165" dirty="0">
                <a:solidFill>
                  <a:srgbClr val="0A1D60"/>
                </a:solidFill>
              </a:rPr>
              <a:t>e  </a:t>
            </a:r>
            <a:br>
              <a:rPr lang="it-IT" sz="2800" b="0" kern="0" spc="-130" dirty="0">
                <a:solidFill>
                  <a:srgbClr val="0A1D60"/>
                </a:solidFill>
              </a:rPr>
            </a:br>
            <a:r>
              <a:rPr lang="it-IT" sz="2800" b="0" kern="0" spc="-130" dirty="0" err="1">
                <a:solidFill>
                  <a:srgbClr val="0A1D60"/>
                </a:solidFill>
              </a:rPr>
              <a:t>Faculty</a:t>
            </a:r>
            <a:r>
              <a:rPr lang="it-IT" sz="2800" b="0" kern="0" spc="-130" dirty="0">
                <a:solidFill>
                  <a:srgbClr val="0A1D60"/>
                </a:solidFill>
              </a:rPr>
              <a:t> of Economia</a:t>
            </a:r>
            <a:endParaRPr lang="it-IT" sz="2800" kern="0" dirty="0"/>
          </a:p>
          <a:p>
            <a:pPr algn="ctr">
              <a:spcBef>
                <a:spcPts val="240"/>
              </a:spcBef>
            </a:pPr>
            <a:r>
              <a:rPr lang="it-IT" sz="2800" b="0" kern="0" spc="-75" dirty="0" err="1">
                <a:solidFill>
                  <a:srgbClr val="0A1D60"/>
                </a:solidFill>
              </a:rPr>
              <a:t>MSc</a:t>
            </a:r>
            <a:r>
              <a:rPr lang="it-IT" sz="2800" b="0" kern="0" spc="-75" dirty="0">
                <a:solidFill>
                  <a:srgbClr val="0A1D60"/>
                </a:solidFill>
              </a:rPr>
              <a:t> in </a:t>
            </a:r>
            <a:r>
              <a:rPr lang="it-IT" sz="2800" b="0" kern="0" spc="-75" dirty="0" err="1">
                <a:solidFill>
                  <a:srgbClr val="0A1D60"/>
                </a:solidFill>
              </a:rPr>
              <a:t>Economics</a:t>
            </a:r>
            <a:endParaRPr lang="it-IT" sz="2800" kern="0" dirty="0"/>
          </a:p>
        </p:txBody>
      </p:sp>
    </p:spTree>
    <p:extLst>
      <p:ext uri="{BB962C8B-B14F-4D97-AF65-F5344CB8AC3E}">
        <p14:creationId xmlns:p14="http://schemas.microsoft.com/office/powerpoint/2010/main" val="300455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607727F07F1ED4FA26DA5E8D8BA6430" ma:contentTypeVersion="2" ma:contentTypeDescription="Creare un nuovo documento." ma:contentTypeScope="" ma:versionID="801f133f10b702f18dadc787e6c2eb8d">
  <xsd:schema xmlns:xsd="http://www.w3.org/2001/XMLSchema" xmlns:xs="http://www.w3.org/2001/XMLSchema" xmlns:p="http://schemas.microsoft.com/office/2006/metadata/properties" xmlns:ns2="77bfb750-f48b-4f3a-97fe-076de06449d3" targetNamespace="http://schemas.microsoft.com/office/2006/metadata/properties" ma:root="true" ma:fieldsID="0f3b0bacdc4fed4c0f922d88ccea9389" ns2:_="">
    <xsd:import namespace="77bfb750-f48b-4f3a-97fe-076de06449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fb750-f48b-4f3a-97fe-076de06449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7BC8CF-013F-4886-8BAA-44985D3128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bfb750-f48b-4f3a-97fe-076de06449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E8167E-342F-428E-A085-F030C7DCC1D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71D259-43ED-4D7F-AE1F-73465F0C9A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2773</TotalTime>
  <Words>992</Words>
  <Application>Microsoft Office PowerPoint</Application>
  <PresentationFormat>Custom</PresentationFormat>
  <Paragraphs>189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 Math</vt:lpstr>
      <vt:lpstr>Lucida Sans Unicode</vt:lpstr>
      <vt:lpstr>Microsoft Sans Serif</vt:lpstr>
      <vt:lpstr>Tahoma</vt:lpstr>
      <vt:lpstr>Trebuchet MS</vt:lpstr>
      <vt:lpstr>Wingdings</vt:lpstr>
      <vt:lpstr>Office Theme</vt:lpstr>
      <vt:lpstr>Università Cattolica del Sacro Cuore   Faculty of Economia MSc in Economics</vt:lpstr>
      <vt:lpstr>ROADMAP</vt:lpstr>
      <vt:lpstr>LITERATURE ANALYSIS</vt:lpstr>
      <vt:lpstr>LITERATURE ANALYSIS</vt:lpstr>
      <vt:lpstr>MODEL DEVELOPMENT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Greta</dc:title>
  <dc:creator>elisa2389</dc:creator>
  <cp:keywords>DAFNKc-PRY8,BACHEkbYaI0</cp:keywords>
  <cp:lastModifiedBy>Lorenzo Bonfanti</cp:lastModifiedBy>
  <cp:revision>40</cp:revision>
  <dcterms:created xsi:type="dcterms:W3CDTF">2022-11-25T10:45:50Z</dcterms:created>
  <dcterms:modified xsi:type="dcterms:W3CDTF">2023-02-14T23:03:32Z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2022-10-02T00:00:00Z</vt:filetime>
  </property>
  <property fmtid="{D5CDD505-2E9C-101B-9397-08002B2CF9AE}" pid="3" name="Creator">
    <vt:lpwstr>Canva</vt:lpwstr>
  </property>
  <property fmtid="{D5CDD505-2E9C-101B-9397-08002B2CF9AE}" pid="4" name="LastSaved">
    <vt:filetime>2022-10-02T00:00:00Z</vt:filetime>
  </property>
  <property fmtid="{D5CDD505-2E9C-101B-9397-08002B2CF9AE}" pid="5" name="ContentTypeId">
    <vt:lpwstr>0x0101004607727F07F1ED4FA26DA5E8D8BA6430</vt:lpwstr>
  </property>
</Properties>
</file>