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5"/>
  </p:notesMasterIdLst>
  <p:sldIdLst>
    <p:sldId id="742" r:id="rId2"/>
    <p:sldId id="727" r:id="rId3"/>
    <p:sldId id="579" r:id="rId4"/>
    <p:sldId id="580" r:id="rId5"/>
    <p:sldId id="703" r:id="rId6"/>
    <p:sldId id="732" r:id="rId7"/>
    <p:sldId id="733" r:id="rId8"/>
    <p:sldId id="734" r:id="rId9"/>
    <p:sldId id="687" r:id="rId10"/>
    <p:sldId id="737" r:id="rId11"/>
    <p:sldId id="688" r:id="rId12"/>
    <p:sldId id="731" r:id="rId13"/>
    <p:sldId id="690" r:id="rId14"/>
    <p:sldId id="701" r:id="rId15"/>
    <p:sldId id="743" r:id="rId16"/>
    <p:sldId id="735" r:id="rId17"/>
    <p:sldId id="697" r:id="rId18"/>
    <p:sldId id="684" r:id="rId19"/>
    <p:sldId id="736" r:id="rId20"/>
    <p:sldId id="702" r:id="rId21"/>
    <p:sldId id="685" r:id="rId22"/>
    <p:sldId id="725" r:id="rId23"/>
    <p:sldId id="721" r:id="rId24"/>
    <p:sldId id="722" r:id="rId25"/>
    <p:sldId id="738" r:id="rId26"/>
    <p:sldId id="744" r:id="rId27"/>
    <p:sldId id="745" r:id="rId28"/>
    <p:sldId id="739" r:id="rId29"/>
    <p:sldId id="740" r:id="rId30"/>
    <p:sldId id="741" r:id="rId31"/>
    <p:sldId id="672" r:id="rId32"/>
    <p:sldId id="673" r:id="rId33"/>
    <p:sldId id="694" r:id="rId34"/>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12" autoAdjust="0"/>
    <p:restoredTop sz="90894" autoAdjust="0"/>
  </p:normalViewPr>
  <p:slideViewPr>
    <p:cSldViewPr>
      <p:cViewPr>
        <p:scale>
          <a:sx n="75" d="100"/>
          <a:sy n="75" d="100"/>
        </p:scale>
        <p:origin x="-2664" y="-7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46FCB9-4C93-461E-A086-5B628662AFE9}" type="datetimeFigureOut">
              <a:rPr lang="zh-CN" altLang="en-US" smtClean="0"/>
              <a:pPr/>
              <a:t>2018/9/19 Wednesday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BF7D2-142E-4499-AC11-D4D9DB099DAD}" type="slidenum">
              <a:rPr lang="zh-CN" altLang="en-US" smtClean="0"/>
              <a:pPr/>
              <a:t>‹#›</a:t>
            </a:fld>
            <a:endParaRPr lang="zh-CN" altLang="en-US"/>
          </a:p>
        </p:txBody>
      </p:sp>
    </p:spTree>
    <p:extLst>
      <p:ext uri="{BB962C8B-B14F-4D97-AF65-F5344CB8AC3E}">
        <p14:creationId xmlns:p14="http://schemas.microsoft.com/office/powerpoint/2010/main" val="4183977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4DBF7D2-142E-4499-AC11-D4D9DB099DAD}"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56"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78EA1CDD-258D-46F1-93C2-5DE24A570902}" type="slidenum">
              <a:rPr lang="zh-CN" altLang="en-US"/>
              <a:pPr>
                <a:defRPr/>
              </a:pPr>
              <a:t>‹#›</a:t>
            </a:fld>
            <a:endParaRPr lang="en-US" altLang="zh-CN"/>
          </a:p>
        </p:txBody>
      </p:sp>
    </p:spTree>
    <p:extLst>
      <p:ext uri="{BB962C8B-B14F-4D97-AF65-F5344CB8AC3E}">
        <p14:creationId xmlns:p14="http://schemas.microsoft.com/office/powerpoint/2010/main" val="2164967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97F775F-C0DB-4957-A15F-86A0CCC173E6}" type="slidenum">
              <a:rPr lang="zh-CN" altLang="en-US"/>
              <a:pPr>
                <a:defRPr/>
              </a:pPr>
              <a:t>‹#›</a:t>
            </a:fld>
            <a:endParaRPr lang="en-US" altLang="zh-CN"/>
          </a:p>
        </p:txBody>
      </p:sp>
    </p:spTree>
    <p:extLst>
      <p:ext uri="{BB962C8B-B14F-4D97-AF65-F5344CB8AC3E}">
        <p14:creationId xmlns:p14="http://schemas.microsoft.com/office/powerpoint/2010/main" val="3520238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AA6D7C7-6896-4F17-877B-0F27DC5F5A2D}" type="slidenum">
              <a:rPr lang="zh-CN" altLang="en-US"/>
              <a:pPr>
                <a:defRPr/>
              </a:pPr>
              <a:t>‹#›</a:t>
            </a:fld>
            <a:endParaRPr lang="en-US" altLang="zh-CN"/>
          </a:p>
        </p:txBody>
      </p:sp>
    </p:spTree>
    <p:extLst>
      <p:ext uri="{BB962C8B-B14F-4D97-AF65-F5344CB8AC3E}">
        <p14:creationId xmlns:p14="http://schemas.microsoft.com/office/powerpoint/2010/main" val="3706453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D040186-650D-473D-8056-EE7DC3FDDA1D}" type="slidenum">
              <a:rPr lang="zh-CN" altLang="en-US"/>
              <a:pPr>
                <a:defRPr/>
              </a:pPr>
              <a:t>‹#›</a:t>
            </a:fld>
            <a:endParaRPr lang="en-US" altLang="zh-CN"/>
          </a:p>
        </p:txBody>
      </p:sp>
    </p:spTree>
    <p:extLst>
      <p:ext uri="{BB962C8B-B14F-4D97-AF65-F5344CB8AC3E}">
        <p14:creationId xmlns:p14="http://schemas.microsoft.com/office/powerpoint/2010/main" val="2998975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DBB0FDCA-30AF-4C47-8F41-3A32A293784D}" type="slidenum">
              <a:rPr lang="zh-CN" altLang="en-US"/>
              <a:pPr>
                <a:defRPr/>
              </a:pPr>
              <a:t>‹#›</a:t>
            </a:fld>
            <a:endParaRPr lang="en-US" altLang="zh-CN"/>
          </a:p>
        </p:txBody>
      </p:sp>
    </p:spTree>
    <p:extLst>
      <p:ext uri="{BB962C8B-B14F-4D97-AF65-F5344CB8AC3E}">
        <p14:creationId xmlns:p14="http://schemas.microsoft.com/office/powerpoint/2010/main" val="2246353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57980FC-1911-4437-A99D-AB6DD6705273}" type="slidenum">
              <a:rPr lang="zh-CN" altLang="en-US"/>
              <a:pPr>
                <a:defRPr/>
              </a:pPr>
              <a:t>‹#›</a:t>
            </a:fld>
            <a:endParaRPr lang="en-US" altLang="zh-CN"/>
          </a:p>
        </p:txBody>
      </p:sp>
    </p:spTree>
    <p:extLst>
      <p:ext uri="{BB962C8B-B14F-4D97-AF65-F5344CB8AC3E}">
        <p14:creationId xmlns:p14="http://schemas.microsoft.com/office/powerpoint/2010/main" val="1290403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CF848ED-FBB4-430C-A023-6D8C4911549F}" type="slidenum">
              <a:rPr lang="zh-CN" altLang="en-US"/>
              <a:pPr>
                <a:defRPr/>
              </a:pPr>
              <a:t>‹#›</a:t>
            </a:fld>
            <a:endParaRPr lang="en-US" altLang="zh-CN"/>
          </a:p>
        </p:txBody>
      </p:sp>
    </p:spTree>
    <p:extLst>
      <p:ext uri="{BB962C8B-B14F-4D97-AF65-F5344CB8AC3E}">
        <p14:creationId xmlns:p14="http://schemas.microsoft.com/office/powerpoint/2010/main" val="18238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373046D-2CAD-4B84-B1C2-691BE2E8230F}" type="slidenum">
              <a:rPr lang="zh-CN" altLang="en-US"/>
              <a:pPr>
                <a:defRPr/>
              </a:pPr>
              <a:t>‹#›</a:t>
            </a:fld>
            <a:endParaRPr lang="en-US" altLang="zh-CN"/>
          </a:p>
        </p:txBody>
      </p:sp>
    </p:spTree>
    <p:extLst>
      <p:ext uri="{BB962C8B-B14F-4D97-AF65-F5344CB8AC3E}">
        <p14:creationId xmlns:p14="http://schemas.microsoft.com/office/powerpoint/2010/main" val="1232403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EEDDFFB-4354-4756-9F57-1AB3A5A1CD7E}" type="slidenum">
              <a:rPr lang="zh-CN" altLang="en-US"/>
              <a:pPr>
                <a:defRPr/>
              </a:pPr>
              <a:t>‹#›</a:t>
            </a:fld>
            <a:endParaRPr lang="en-US" altLang="zh-CN"/>
          </a:p>
        </p:txBody>
      </p:sp>
    </p:spTree>
    <p:extLst>
      <p:ext uri="{BB962C8B-B14F-4D97-AF65-F5344CB8AC3E}">
        <p14:creationId xmlns:p14="http://schemas.microsoft.com/office/powerpoint/2010/main" val="2620467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74BA42AD-BFC2-44B4-999C-9913769EB166}" type="slidenum">
              <a:rPr lang="zh-CN" altLang="en-US"/>
              <a:pPr>
                <a:defRPr/>
              </a:pPr>
              <a:t>‹#›</a:t>
            </a:fld>
            <a:endParaRPr lang="en-US" altLang="zh-CN"/>
          </a:p>
        </p:txBody>
      </p:sp>
    </p:spTree>
    <p:extLst>
      <p:ext uri="{BB962C8B-B14F-4D97-AF65-F5344CB8AC3E}">
        <p14:creationId xmlns:p14="http://schemas.microsoft.com/office/powerpoint/2010/main" val="18333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53A29346-3F84-4A7F-B829-567713D68D3D}" type="slidenum">
              <a:rPr lang="zh-CN" altLang="en-US"/>
              <a:pPr>
                <a:defRPr/>
              </a:pPr>
              <a:t>‹#›</a:t>
            </a:fld>
            <a:endParaRPr lang="en-US" altLang="zh-CN"/>
          </a:p>
        </p:txBody>
      </p:sp>
    </p:spTree>
    <p:extLst>
      <p:ext uri="{BB962C8B-B14F-4D97-AF65-F5344CB8AC3E}">
        <p14:creationId xmlns:p14="http://schemas.microsoft.com/office/powerpoint/2010/main" val="792299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D00C3D6B-39C5-4601-A588-40DBBC2BBAF5}" type="slidenum">
              <a:rPr lang="zh-CN" altLang="en-US"/>
              <a:pPr>
                <a:defRPr/>
              </a:pPr>
              <a:t>‹#›</a:t>
            </a:fld>
            <a:endParaRPr lang="en-US" altLang="zh-CN"/>
          </a:p>
        </p:txBody>
      </p:sp>
    </p:spTree>
    <p:extLst>
      <p:ext uri="{BB962C8B-B14F-4D97-AF65-F5344CB8AC3E}">
        <p14:creationId xmlns:p14="http://schemas.microsoft.com/office/powerpoint/2010/main" val="3988710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EF8E33D7-4021-4C74-96EC-F6A312A5AD75}" type="slidenum">
              <a:rPr lang="zh-CN" altLang="en-US"/>
              <a:pPr>
                <a:defRPr/>
              </a:pPr>
              <a:t>‹#›</a:t>
            </a:fld>
            <a:endParaRPr lang="en-US" altLang="zh-CN"/>
          </a:p>
        </p:txBody>
      </p:sp>
    </p:spTree>
    <p:extLst>
      <p:ext uri="{BB962C8B-B14F-4D97-AF65-F5344CB8AC3E}">
        <p14:creationId xmlns:p14="http://schemas.microsoft.com/office/powerpoint/2010/main" val="1153698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C8ECE23D-7F0C-4D9A-A029-523C6C7CE72E}" type="slidenum">
              <a:rPr lang="zh-CN" altLang="en-US"/>
              <a:pPr>
                <a:defRPr/>
              </a:pPr>
              <a:t>‹#›</a:t>
            </a:fld>
            <a:endParaRPr lang="en-US" altLang="zh-CN"/>
          </a:p>
        </p:txBody>
      </p:sp>
    </p:spTree>
    <p:extLst>
      <p:ext uri="{BB962C8B-B14F-4D97-AF65-F5344CB8AC3E}">
        <p14:creationId xmlns:p14="http://schemas.microsoft.com/office/powerpoint/2010/main" val="1838379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31"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pPr>
              <a:defRPr/>
            </a:pPr>
            <a:endParaRPr lang="en-US" altLang="zh-CN"/>
          </a:p>
        </p:txBody>
      </p:sp>
      <p:sp>
        <p:nvSpPr>
          <p:cNvPr id="5132"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lvl1pPr>
          </a:lstStyle>
          <a:p>
            <a:pPr>
              <a:defRPr/>
            </a:pPr>
            <a:endParaRPr lang="en-US" altLang="zh-CN"/>
          </a:p>
        </p:txBody>
      </p:sp>
      <p:sp>
        <p:nvSpPr>
          <p:cNvPr id="5133"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995CCC8B-2B09-4538-B349-A0C34D170B5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8"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1258888" y="3500438"/>
            <a:ext cx="6400800" cy="265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dist" eaLnBrk="1" fontAlgn="ctr" hangingPunct="1">
              <a:spcBef>
                <a:spcPct val="50000"/>
              </a:spcBef>
            </a:pPr>
            <a:r>
              <a:rPr kumimoji="0" lang="en-US" altLang="zh-CN" sz="4800" dirty="0">
                <a:latin typeface="隶书" pitchFamily="49" charset="-122"/>
                <a:ea typeface="隶书" pitchFamily="49" charset="-122"/>
              </a:rPr>
              <a:t>《</a:t>
            </a:r>
            <a:r>
              <a:rPr kumimoji="0" lang="zh-CN" altLang="en-US" sz="4800" dirty="0">
                <a:latin typeface="隶书" pitchFamily="49" charset="-122"/>
                <a:ea typeface="隶书" pitchFamily="49" charset="-122"/>
              </a:rPr>
              <a:t>应用时间序列分析</a:t>
            </a:r>
            <a:r>
              <a:rPr kumimoji="0" lang="en-US" altLang="zh-CN" sz="4800" dirty="0">
                <a:latin typeface="隶书" pitchFamily="49" charset="-122"/>
                <a:ea typeface="隶书" pitchFamily="49" charset="-122"/>
              </a:rPr>
              <a:t>》</a:t>
            </a:r>
          </a:p>
          <a:p>
            <a:pPr algn="ctr" eaLnBrk="1" fontAlgn="ctr" hangingPunct="1">
              <a:spcBef>
                <a:spcPct val="50000"/>
              </a:spcBef>
            </a:pPr>
            <a:r>
              <a:rPr kumimoji="0" lang="zh-CN" altLang="en-US" sz="4000" dirty="0">
                <a:latin typeface="隶书" pitchFamily="49" charset="-122"/>
                <a:ea typeface="隶书" pitchFamily="49" charset="-122"/>
              </a:rPr>
              <a:t>何书元   编著</a:t>
            </a:r>
          </a:p>
          <a:p>
            <a:pPr algn="ctr" eaLnBrk="1" fontAlgn="ctr" hangingPunct="1">
              <a:spcBef>
                <a:spcPct val="50000"/>
              </a:spcBef>
            </a:pPr>
            <a:r>
              <a:rPr kumimoji="0" lang="zh-CN" altLang="en-US" sz="4000" dirty="0">
                <a:latin typeface="隶书" pitchFamily="49" charset="-122"/>
                <a:ea typeface="隶书" pitchFamily="49" charset="-122"/>
              </a:rPr>
              <a:t>北京大学出版社</a:t>
            </a:r>
          </a:p>
        </p:txBody>
      </p:sp>
      <p:pic>
        <p:nvPicPr>
          <p:cNvPr id="30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908050"/>
            <a:ext cx="69850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8329765"/>
      </p:ext>
    </p:extLst>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smtClean="0">
                <a:solidFill>
                  <a:schemeClr val="tx1"/>
                </a:solidFill>
              </a:rPr>
              <a:t>例</a:t>
            </a:r>
            <a:r>
              <a:rPr lang="en-US" altLang="zh-CN" sz="2800" b="1" dirty="0" smtClean="0">
                <a:solidFill>
                  <a:schemeClr val="tx1"/>
                </a:solidFill>
              </a:rPr>
              <a:t>4.</a:t>
            </a:r>
            <a:r>
              <a:rPr lang="zh-CN" altLang="en-US" sz="2800" b="1" dirty="0" smtClean="0">
                <a:solidFill>
                  <a:schemeClr val="tx1"/>
                </a:solidFill>
              </a:rPr>
              <a:t>艾奥瓦州迪比克市月平均气温</a:t>
            </a:r>
            <a:r>
              <a:rPr lang="en-US" altLang="zh-CN" sz="2800" b="1" dirty="0" smtClean="0">
                <a:solidFill>
                  <a:schemeClr val="tx1"/>
                </a:solidFill>
              </a:rPr>
              <a:t/>
            </a:r>
            <a:br>
              <a:rPr lang="en-US" altLang="zh-CN" sz="2800" b="1" dirty="0" smtClean="0">
                <a:solidFill>
                  <a:schemeClr val="tx1"/>
                </a:solidFill>
              </a:rPr>
            </a:br>
            <a:r>
              <a:rPr lang="en-US" altLang="zh-CN" sz="2800" b="1" dirty="0" smtClean="0">
                <a:solidFill>
                  <a:schemeClr val="tx1"/>
                </a:solidFill>
              </a:rPr>
              <a:t>       </a:t>
            </a:r>
            <a:r>
              <a:rPr lang="zh-CN" altLang="en-US" sz="2800" b="1" dirty="0" smtClean="0">
                <a:solidFill>
                  <a:schemeClr val="tx1"/>
                </a:solidFill>
              </a:rPr>
              <a:t>（</a:t>
            </a:r>
            <a:r>
              <a:rPr lang="en-US" altLang="zh-CN" sz="2800" b="1" dirty="0" smtClean="0">
                <a:solidFill>
                  <a:schemeClr val="tx1"/>
                </a:solidFill>
              </a:rPr>
              <a:t>1964-1975</a:t>
            </a:r>
            <a:r>
              <a:rPr lang="zh-CN" altLang="en-US" sz="2800" b="1" dirty="0" smtClean="0">
                <a:solidFill>
                  <a:schemeClr val="tx1"/>
                </a:solidFill>
              </a:rPr>
              <a:t>）</a:t>
            </a:r>
            <a:endParaRPr lang="zh-CN" altLang="en-US" sz="2800" b="1" dirty="0">
              <a:solidFill>
                <a:schemeClr val="tx1"/>
              </a:solidFill>
            </a:endParaRPr>
          </a:p>
        </p:txBody>
      </p:sp>
      <p:pic>
        <p:nvPicPr>
          <p:cNvPr id="4" name="内容占位符 3"/>
          <p:cNvPicPr>
            <a:picLocks noGrp="1"/>
          </p:cNvPicPr>
          <p:nvPr>
            <p:ph idx="1"/>
          </p:nvPr>
        </p:nvPicPr>
        <p:blipFill>
          <a:blip r:embed="rId2"/>
          <a:srcRect/>
          <a:stretch>
            <a:fillRect/>
          </a:stretch>
        </p:blipFill>
        <p:spPr bwMode="auto">
          <a:xfrm>
            <a:off x="357158" y="2071678"/>
            <a:ext cx="8358246" cy="407196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2800" b="1" dirty="0" smtClean="0">
                <a:solidFill>
                  <a:schemeClr val="tx1"/>
                </a:solidFill>
              </a:rPr>
              <a:t>例</a:t>
            </a:r>
            <a:r>
              <a:rPr lang="en-US" altLang="zh-CN" sz="2800" b="1" dirty="0" smtClean="0">
                <a:solidFill>
                  <a:schemeClr val="tx1"/>
                </a:solidFill>
              </a:rPr>
              <a:t>5</a:t>
            </a:r>
            <a:r>
              <a:rPr lang="zh-CN" altLang="en-US" sz="2800" b="1" dirty="0" smtClean="0">
                <a:solidFill>
                  <a:schemeClr val="tx1"/>
                </a:solidFill>
              </a:rPr>
              <a:t>国际航空公司月旅客数</a:t>
            </a:r>
            <a:r>
              <a:rPr lang="en-US" altLang="zh-CN" sz="2800" b="1" dirty="0" smtClean="0">
                <a:solidFill>
                  <a:schemeClr val="tx1"/>
                </a:solidFill>
              </a:rPr>
              <a:t>(1949-1960)</a:t>
            </a:r>
          </a:p>
        </p:txBody>
      </p:sp>
      <p:sp>
        <p:nvSpPr>
          <p:cNvPr id="717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5" name="图片 4"/>
          <p:cNvPicPr/>
          <p:nvPr/>
        </p:nvPicPr>
        <p:blipFill>
          <a:blip r:embed="rId2"/>
          <a:srcRect/>
          <a:stretch>
            <a:fillRect/>
          </a:stretch>
        </p:blipFill>
        <p:spPr bwMode="auto">
          <a:xfrm>
            <a:off x="-214346" y="1643050"/>
            <a:ext cx="9144064" cy="50006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smtClean="0">
                <a:solidFill>
                  <a:schemeClr val="tx1"/>
                </a:solidFill>
              </a:rPr>
              <a:t>例</a:t>
            </a:r>
            <a:r>
              <a:rPr lang="en-US" sz="2000" b="1" dirty="0" smtClean="0">
                <a:solidFill>
                  <a:schemeClr val="tx1"/>
                </a:solidFill>
              </a:rPr>
              <a:t>6</a:t>
            </a:r>
            <a:r>
              <a:rPr lang="zh-CN" altLang="en-US" sz="2000" b="1" dirty="0" smtClean="0">
                <a:solidFill>
                  <a:schemeClr val="tx1"/>
                </a:solidFill>
              </a:rPr>
              <a:t>加拿大西北部阿勒特地区的月</a:t>
            </a:r>
            <a:r>
              <a:rPr lang="en-US" sz="2000" b="1" dirty="0" smtClean="0">
                <a:solidFill>
                  <a:schemeClr val="tx1"/>
                </a:solidFill>
              </a:rPr>
              <a:t>CO2</a:t>
            </a:r>
            <a:r>
              <a:rPr lang="zh-CN" altLang="en-US" sz="2000" b="1" dirty="0" smtClean="0">
                <a:solidFill>
                  <a:schemeClr val="tx1"/>
                </a:solidFill>
              </a:rPr>
              <a:t>水平（</a:t>
            </a:r>
            <a:r>
              <a:rPr lang="en-US" sz="2000" b="1" dirty="0" smtClean="0">
                <a:solidFill>
                  <a:schemeClr val="tx1"/>
                </a:solidFill>
              </a:rPr>
              <a:t>1994-2004)</a:t>
            </a:r>
            <a:endParaRPr lang="zh-CN" altLang="en-US" sz="2000" b="1" dirty="0">
              <a:solidFill>
                <a:schemeClr val="tx1"/>
              </a:solidFill>
            </a:endParaRPr>
          </a:p>
        </p:txBody>
      </p:sp>
      <p:pic>
        <p:nvPicPr>
          <p:cNvPr id="4" name="内容占位符 3"/>
          <p:cNvPicPr>
            <a:picLocks noGrp="1"/>
          </p:cNvPicPr>
          <p:nvPr>
            <p:ph idx="1"/>
          </p:nvPr>
        </p:nvPicPr>
        <p:blipFill>
          <a:blip r:embed="rId2"/>
          <a:srcRect/>
          <a:stretch>
            <a:fillRect/>
          </a:stretch>
        </p:blipFill>
        <p:spPr bwMode="auto">
          <a:xfrm>
            <a:off x="0" y="2000240"/>
            <a:ext cx="8929718" cy="428628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2800" b="1" dirty="0" smtClean="0">
                <a:solidFill>
                  <a:schemeClr val="tx1"/>
                </a:solidFill>
              </a:rPr>
              <a:t>例</a:t>
            </a:r>
            <a:r>
              <a:rPr lang="en-US" altLang="zh-CN" sz="2800" b="1" dirty="0" smtClean="0">
                <a:solidFill>
                  <a:schemeClr val="tx1"/>
                </a:solidFill>
              </a:rPr>
              <a:t>7</a:t>
            </a:r>
            <a:r>
              <a:rPr lang="zh-CN" altLang="en-US" sz="2800" b="1" dirty="0" smtClean="0">
                <a:solidFill>
                  <a:schemeClr val="tx1"/>
                </a:solidFill>
              </a:rPr>
              <a:t>美元对欧元汇率（</a:t>
            </a:r>
            <a:r>
              <a:rPr lang="en-US" altLang="zh-CN" sz="2800" b="1" dirty="0" smtClean="0">
                <a:solidFill>
                  <a:schemeClr val="tx1"/>
                </a:solidFill>
              </a:rPr>
              <a:t>1999.1-2013.9)</a:t>
            </a:r>
            <a:endParaRPr lang="zh-CN" altLang="en-US" sz="2800" b="1" dirty="0" smtClean="0">
              <a:solidFill>
                <a:schemeClr val="tx1"/>
              </a:solidFill>
            </a:endParaRPr>
          </a:p>
        </p:txBody>
      </p:sp>
      <p:pic>
        <p:nvPicPr>
          <p:cNvPr id="13313" name="Picture 1"/>
          <p:cNvPicPr>
            <a:picLocks noGrp="1" noChangeAspect="1" noChangeArrowheads="1"/>
          </p:cNvPicPr>
          <p:nvPr>
            <p:ph idx="1"/>
          </p:nvPr>
        </p:nvPicPr>
        <p:blipFill>
          <a:blip r:embed="rId2"/>
          <a:srcRect/>
          <a:stretch>
            <a:fillRect/>
          </a:stretch>
        </p:blipFill>
        <p:spPr bwMode="auto">
          <a:xfrm>
            <a:off x="928662" y="2071678"/>
            <a:ext cx="7358114"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87624" y="620688"/>
            <a:ext cx="7793037" cy="1143000"/>
          </a:xfrm>
        </p:spPr>
        <p:txBody>
          <a:bodyPr/>
          <a:lstStyle/>
          <a:p>
            <a:pPr eaLnBrk="1" hangingPunct="1"/>
            <a:r>
              <a:rPr lang="zh-CN" altLang="en-US" sz="3600" b="1" dirty="0" smtClean="0">
                <a:solidFill>
                  <a:schemeClr val="tx1"/>
                </a:solidFill>
              </a:rPr>
              <a:t>例</a:t>
            </a:r>
            <a:r>
              <a:rPr lang="en-US" altLang="zh-CN" sz="3600" b="1" dirty="0" smtClean="0">
                <a:solidFill>
                  <a:schemeClr val="tx1"/>
                </a:solidFill>
              </a:rPr>
              <a:t>8</a:t>
            </a:r>
            <a:r>
              <a:rPr lang="zh-CN" altLang="en-US" sz="3600" b="1" dirty="0" smtClean="0">
                <a:solidFill>
                  <a:schemeClr val="tx1"/>
                </a:solidFill>
              </a:rPr>
              <a:t>原油月度价格</a:t>
            </a:r>
            <a:r>
              <a:rPr lang="en-US" altLang="zh-CN" sz="3600" b="1" dirty="0" smtClean="0">
                <a:solidFill>
                  <a:schemeClr val="tx1"/>
                </a:solidFill>
              </a:rPr>
              <a:t>(1986-2006)</a:t>
            </a:r>
            <a:endParaRPr lang="zh-CN" altLang="en-US" sz="3600" b="1" dirty="0" smtClean="0">
              <a:solidFill>
                <a:schemeClr val="tx1"/>
              </a:solidFill>
            </a:endParaRPr>
          </a:p>
        </p:txBody>
      </p:sp>
      <p:pic>
        <p:nvPicPr>
          <p:cNvPr id="12289" name="Picture 1"/>
          <p:cNvPicPr>
            <a:picLocks noChangeAspect="1" noChangeArrowheads="1"/>
          </p:cNvPicPr>
          <p:nvPr/>
        </p:nvPicPr>
        <p:blipFill>
          <a:blip r:embed="rId2"/>
          <a:srcRect/>
          <a:stretch>
            <a:fillRect/>
          </a:stretch>
        </p:blipFill>
        <p:spPr bwMode="auto">
          <a:xfrm>
            <a:off x="1285852" y="1928802"/>
            <a:ext cx="7358114" cy="451234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chemeClr val="tx1"/>
                </a:solidFill>
              </a:rPr>
              <a:t>例</a:t>
            </a:r>
            <a:r>
              <a:rPr lang="en-US" altLang="zh-CN" sz="3600" b="1" dirty="0" smtClean="0">
                <a:solidFill>
                  <a:schemeClr val="tx1"/>
                </a:solidFill>
              </a:rPr>
              <a:t>9</a:t>
            </a:r>
            <a:r>
              <a:rPr lang="zh-CN" altLang="en-US" sz="3600" b="1" dirty="0" smtClean="0">
                <a:solidFill>
                  <a:schemeClr val="tx1"/>
                </a:solidFill>
              </a:rPr>
              <a:t> 中国原油期货价格</a:t>
            </a:r>
            <a:endParaRPr lang="zh-CN" altLang="en-US" sz="3600" b="1" dirty="0">
              <a:solidFill>
                <a:schemeClr val="tx1"/>
              </a:solidFill>
            </a:endParaRP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82039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b="1" dirty="0" smtClean="0">
                <a:solidFill>
                  <a:srgbClr val="FF0000"/>
                </a:solidFill>
              </a:rPr>
              <a:t>时间序列的常见模型</a:t>
            </a:r>
          </a:p>
        </p:txBody>
      </p:sp>
      <p:graphicFrame>
        <p:nvGraphicFramePr>
          <p:cNvPr id="11267" name="Object 3"/>
          <p:cNvGraphicFramePr>
            <a:graphicFrameLocks noGrp="1" noChangeAspect="1"/>
          </p:cNvGraphicFramePr>
          <p:nvPr>
            <p:ph sz="half" idx="1"/>
          </p:nvPr>
        </p:nvGraphicFramePr>
        <p:xfrm>
          <a:off x="2268538" y="2781300"/>
          <a:ext cx="3959225" cy="544513"/>
        </p:xfrm>
        <a:graphic>
          <a:graphicData uri="http://schemas.openxmlformats.org/presentationml/2006/ole">
            <mc:AlternateContent xmlns:mc="http://schemas.openxmlformats.org/markup-compatibility/2006">
              <mc:Choice xmlns:v="urn:schemas-microsoft-com:vml" Requires="v">
                <p:oleObj spid="_x0000_s50196" name="公式" r:id="rId3" imgW="1663700" imgH="228600" progId="Equation.3">
                  <p:embed/>
                </p:oleObj>
              </mc:Choice>
              <mc:Fallback>
                <p:oleObj name="公式" r:id="rId3" imgW="1663700" imgH="228600" progId="Equation.3">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781300"/>
                        <a:ext cx="3959225"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8" name="Object 4"/>
          <p:cNvGraphicFramePr>
            <a:graphicFrameLocks noGrp="1" noChangeAspect="1"/>
          </p:cNvGraphicFramePr>
          <p:nvPr>
            <p:ph sz="half" idx="2"/>
          </p:nvPr>
        </p:nvGraphicFramePr>
        <p:xfrm>
          <a:off x="2339975" y="4005263"/>
          <a:ext cx="3671888" cy="493712"/>
        </p:xfrm>
        <a:graphic>
          <a:graphicData uri="http://schemas.openxmlformats.org/presentationml/2006/ole">
            <mc:AlternateContent xmlns:mc="http://schemas.openxmlformats.org/markup-compatibility/2006">
              <mc:Choice xmlns:v="urn:schemas-microsoft-com:vml" Requires="v">
                <p:oleObj spid="_x0000_s50197" name="公式" r:id="rId5" imgW="1701800" imgH="228600" progId="Equation.3">
                  <p:embed/>
                </p:oleObj>
              </mc:Choice>
              <mc:Fallback>
                <p:oleObj name="公式" r:id="rId5" imgW="1701800" imgH="228600" progId="Equation.3">
                  <p:embed/>
                  <p:pic>
                    <p:nvPicPr>
                      <p:cNvPr id="0" name="Picture 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4005263"/>
                        <a:ext cx="3671888"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9" name="Rectangle 5"/>
          <p:cNvSpPr>
            <a:spLocks noChangeArrowheads="1"/>
          </p:cNvSpPr>
          <p:nvPr/>
        </p:nvSpPr>
        <p:spPr bwMode="auto">
          <a:xfrm>
            <a:off x="0" y="3209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70" name="Rectangle 7"/>
          <p:cNvSpPr>
            <a:spLocks noChangeArrowheads="1"/>
          </p:cNvSpPr>
          <p:nvPr/>
        </p:nvSpPr>
        <p:spPr bwMode="auto">
          <a:xfrm>
            <a:off x="1071538" y="2143116"/>
            <a:ext cx="5543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1. </a:t>
            </a:r>
            <a:r>
              <a:rPr lang="zh-CN" altLang="en-US" sz="2800" b="1"/>
              <a:t>趋势项</a:t>
            </a:r>
            <a:r>
              <a:rPr lang="en-US" altLang="zh-CN" sz="2800" b="1"/>
              <a:t>+</a:t>
            </a:r>
            <a:r>
              <a:rPr lang="zh-CN" altLang="en-US" sz="2800" b="1"/>
              <a:t>随机项</a:t>
            </a:r>
          </a:p>
        </p:txBody>
      </p:sp>
      <p:sp>
        <p:nvSpPr>
          <p:cNvPr id="11271" name="Rectangle 8"/>
          <p:cNvSpPr>
            <a:spLocks noChangeArrowheads="1"/>
          </p:cNvSpPr>
          <p:nvPr/>
        </p:nvSpPr>
        <p:spPr bwMode="auto">
          <a:xfrm>
            <a:off x="1187450" y="3357563"/>
            <a:ext cx="5543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2. </a:t>
            </a:r>
            <a:r>
              <a:rPr lang="zh-CN" altLang="en-US" sz="2800" b="1"/>
              <a:t>季节项</a:t>
            </a:r>
            <a:r>
              <a:rPr lang="en-US" altLang="zh-CN" sz="2800" b="1"/>
              <a:t>+</a:t>
            </a:r>
            <a:r>
              <a:rPr lang="zh-CN" altLang="en-US" sz="2800" b="1"/>
              <a:t>随机项</a:t>
            </a:r>
          </a:p>
        </p:txBody>
      </p:sp>
      <p:sp>
        <p:nvSpPr>
          <p:cNvPr id="11272" name="Rectangle 7"/>
          <p:cNvSpPr>
            <a:spLocks noChangeArrowheads="1"/>
          </p:cNvSpPr>
          <p:nvPr/>
        </p:nvSpPr>
        <p:spPr bwMode="auto">
          <a:xfrm>
            <a:off x="1268413" y="4724400"/>
            <a:ext cx="5543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3. </a:t>
            </a:r>
            <a:r>
              <a:rPr lang="zh-CN" altLang="en-US" sz="2800" b="1"/>
              <a:t>混合模型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16013" y="549275"/>
            <a:ext cx="7793037" cy="1143000"/>
          </a:xfrm>
        </p:spPr>
        <p:txBody>
          <a:bodyPr/>
          <a:lstStyle/>
          <a:p>
            <a:pPr eaLnBrk="1" hangingPunct="1"/>
            <a:endParaRPr lang="zh-CN" altLang="en-US" sz="4000" smtClean="0"/>
          </a:p>
        </p:txBody>
      </p:sp>
      <p:sp>
        <p:nvSpPr>
          <p:cNvPr id="12291" name="Rectangle 3"/>
          <p:cNvSpPr>
            <a:spLocks noGrp="1" noChangeArrowheads="1"/>
          </p:cNvSpPr>
          <p:nvPr>
            <p:ph type="body" idx="1"/>
          </p:nvPr>
        </p:nvSpPr>
        <p:spPr>
          <a:xfrm>
            <a:off x="1258888" y="1924050"/>
            <a:ext cx="7772400" cy="4114800"/>
          </a:xfrm>
        </p:spPr>
        <p:txBody>
          <a:bodyPr/>
          <a:lstStyle/>
          <a:p>
            <a:pPr eaLnBrk="1" hangingPunct="1">
              <a:buFont typeface="Wingdings" pitchFamily="2" charset="2"/>
              <a:buNone/>
            </a:pPr>
            <a:r>
              <a:rPr lang="zh-CN" altLang="en-US" sz="2800" b="1" smtClean="0"/>
              <a:t>加法模型</a:t>
            </a:r>
            <a:endParaRPr lang="en-US" altLang="zh-CN" sz="2800" b="1" smtClean="0"/>
          </a:p>
          <a:p>
            <a:pPr eaLnBrk="1" hangingPunct="1">
              <a:buFont typeface="Wingdings" pitchFamily="2" charset="2"/>
              <a:buNone/>
            </a:pPr>
            <a:endParaRPr lang="en-US" altLang="zh-CN" b="1" smtClean="0"/>
          </a:p>
          <a:p>
            <a:pPr eaLnBrk="1" hangingPunct="1">
              <a:buFont typeface="Wingdings" pitchFamily="2" charset="2"/>
              <a:buNone/>
            </a:pPr>
            <a:r>
              <a:rPr lang="zh-CN" altLang="en-US" sz="2800" b="1" smtClean="0"/>
              <a:t>乘法模型</a:t>
            </a:r>
            <a:endParaRPr lang="en-US" altLang="zh-CN" sz="2800" b="1" smtClean="0"/>
          </a:p>
          <a:p>
            <a:pPr eaLnBrk="1" hangingPunct="1">
              <a:buFont typeface="Wingdings" pitchFamily="2" charset="2"/>
              <a:buNone/>
            </a:pPr>
            <a:endParaRPr lang="en-US" altLang="zh-CN" b="1" smtClean="0"/>
          </a:p>
          <a:p>
            <a:pPr eaLnBrk="1" hangingPunct="1">
              <a:buFont typeface="Wingdings" pitchFamily="2" charset="2"/>
              <a:buNone/>
            </a:pPr>
            <a:r>
              <a:rPr lang="zh-CN" altLang="en-US" sz="2800" b="1" smtClean="0"/>
              <a:t>混合模型</a:t>
            </a:r>
            <a:endParaRPr lang="en-US" altLang="zh-CN" sz="2800" b="1" smtClean="0"/>
          </a:p>
          <a:p>
            <a:pPr eaLnBrk="1" hangingPunct="1">
              <a:buFont typeface="Wingdings" pitchFamily="2" charset="2"/>
              <a:buNone/>
            </a:pPr>
            <a:r>
              <a:rPr lang="zh-CN" altLang="en-US" b="1" smtClean="0"/>
              <a:t> </a:t>
            </a:r>
          </a:p>
        </p:txBody>
      </p:sp>
      <p:pic>
        <p:nvPicPr>
          <p:cNvPr id="1229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538" y="4797425"/>
            <a:ext cx="6546850"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2492375"/>
            <a:ext cx="627856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4138" y="3573463"/>
            <a:ext cx="592137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56866" y="620688"/>
            <a:ext cx="7793037" cy="1143000"/>
          </a:xfrm>
        </p:spPr>
        <p:txBody>
          <a:bodyPr/>
          <a:lstStyle/>
          <a:p>
            <a:pPr eaLnBrk="1" hangingPunct="1"/>
            <a:endParaRPr lang="zh-CN" altLang="en-US" dirty="0" smtClean="0">
              <a:solidFill>
                <a:schemeClr val="tx1"/>
              </a:solidFill>
            </a:endParaRPr>
          </a:p>
        </p:txBody>
      </p:sp>
      <p:sp>
        <p:nvSpPr>
          <p:cNvPr id="13315" name="Rectangle 3"/>
          <p:cNvSpPr>
            <a:spLocks noGrp="1" noChangeArrowheads="1"/>
          </p:cNvSpPr>
          <p:nvPr>
            <p:ph type="body" idx="1"/>
          </p:nvPr>
        </p:nvSpPr>
        <p:spPr>
          <a:xfrm>
            <a:off x="857224" y="1928802"/>
            <a:ext cx="7772400" cy="4114800"/>
          </a:xfrm>
        </p:spPr>
        <p:txBody>
          <a:bodyPr/>
          <a:lstStyle/>
          <a:p>
            <a:pPr eaLnBrk="1" hangingPunct="1">
              <a:buFont typeface="Wingdings" pitchFamily="2" charset="2"/>
              <a:buNone/>
            </a:pPr>
            <a:r>
              <a:rPr lang="zh-CN" altLang="en-US" b="1" dirty="0" smtClean="0"/>
              <a:t>确定性部分：趋势项、季节项</a:t>
            </a:r>
            <a:endParaRPr lang="en-US" altLang="zh-CN" b="1" dirty="0" smtClean="0"/>
          </a:p>
          <a:p>
            <a:pPr eaLnBrk="1" hangingPunct="1">
              <a:buFont typeface="Wingdings" pitchFamily="2" charset="2"/>
              <a:buNone/>
            </a:pPr>
            <a:r>
              <a:rPr lang="zh-CN" altLang="en-US" b="1" dirty="0" smtClean="0"/>
              <a:t>（符合自然、或社会发展规律）</a:t>
            </a:r>
            <a:endParaRPr lang="en-US" altLang="zh-CN" b="1" dirty="0" smtClean="0"/>
          </a:p>
          <a:p>
            <a:pPr eaLnBrk="1" hangingPunct="1">
              <a:buFont typeface="Wingdings" pitchFamily="2" charset="2"/>
              <a:buNone/>
            </a:pPr>
            <a:r>
              <a:rPr lang="zh-CN" altLang="en-US" b="1" dirty="0" smtClean="0"/>
              <a:t>随机性部分：随机项</a:t>
            </a:r>
            <a:endParaRPr lang="en-US" altLang="zh-CN" b="1" dirty="0" smtClean="0"/>
          </a:p>
          <a:p>
            <a:pPr eaLnBrk="1" hangingPunct="1">
              <a:buFont typeface="Wingdings" pitchFamily="2" charset="2"/>
              <a:buNone/>
            </a:pPr>
            <a:endParaRPr lang="en-US" altLang="zh-CN" b="1" dirty="0" smtClean="0"/>
          </a:p>
          <a:p>
            <a:pPr eaLnBrk="1" hangingPunct="1">
              <a:buFont typeface="Wingdings" pitchFamily="2" charset="2"/>
              <a:buNone/>
            </a:pPr>
            <a:r>
              <a:rPr lang="zh-CN" altLang="en-US" b="1" dirty="0" smtClean="0">
                <a:solidFill>
                  <a:srgbClr val="FF0000"/>
                </a:solidFill>
              </a:rPr>
              <a:t>随机项的理论研究（数据之间具有明显的相关特征）</a:t>
            </a:r>
            <a:endParaRPr lang="en-US" altLang="zh-CN" b="1" dirty="0" smtClean="0">
              <a:solidFill>
                <a:srgbClr val="FF0000"/>
              </a:solidFill>
            </a:endParaRPr>
          </a:p>
          <a:p>
            <a:pPr eaLnBrk="1" hangingPunct="1">
              <a:buFont typeface="Wingdings" pitchFamily="2" charset="2"/>
              <a:buNone/>
            </a:pPr>
            <a:endParaRPr lang="zh-CN" altLang="en-US" b="1" dirty="0" smtClean="0"/>
          </a:p>
          <a:p>
            <a:pPr eaLnBrk="1" hangingPunct="1">
              <a:buFont typeface="Wingdings" pitchFamily="2" charset="2"/>
              <a:buNone/>
            </a:pPr>
            <a:endParaRPr lang="zh-CN" altLang="en-US" b="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时间序列的发展过程</a:t>
            </a:r>
            <a:endParaRPr lang="zh-CN" altLang="en-US" dirty="0">
              <a:solidFill>
                <a:srgbClr val="FF0000"/>
              </a:solidFill>
            </a:endParaRPr>
          </a:p>
        </p:txBody>
      </p:sp>
      <p:sp>
        <p:nvSpPr>
          <p:cNvPr id="3" name="内容占位符 2"/>
          <p:cNvSpPr>
            <a:spLocks noGrp="1"/>
          </p:cNvSpPr>
          <p:nvPr>
            <p:ph idx="1"/>
          </p:nvPr>
        </p:nvSpPr>
        <p:spPr>
          <a:xfrm>
            <a:off x="642910" y="1928802"/>
            <a:ext cx="7772400" cy="4114800"/>
          </a:xfrm>
        </p:spPr>
        <p:txBody>
          <a:bodyPr/>
          <a:lstStyle/>
          <a:p>
            <a:pPr>
              <a:buNone/>
            </a:pPr>
            <a:r>
              <a:rPr lang="zh-CN" altLang="en-US" b="1" dirty="0" smtClean="0"/>
              <a:t> </a:t>
            </a:r>
            <a:endParaRPr lang="en-US" altLang="zh-CN" b="1" dirty="0" smtClean="0"/>
          </a:p>
          <a:p>
            <a:pPr>
              <a:buNone/>
            </a:pPr>
            <a:r>
              <a:rPr lang="zh-CN" altLang="en-US" b="1" dirty="0" smtClean="0"/>
              <a:t>通常记随机项或平稳序列部分为</a:t>
            </a:r>
            <a:endParaRPr lang="en-US" altLang="zh-CN" b="1" dirty="0" smtClean="0"/>
          </a:p>
          <a:p>
            <a:pPr eaLnBrk="1" hangingPunct="1">
              <a:buNone/>
            </a:pPr>
            <a:r>
              <a:rPr lang="zh-CN" altLang="en-US" b="1" dirty="0" smtClean="0"/>
              <a:t>  </a:t>
            </a:r>
            <a:endParaRPr lang="en-US" altLang="zh-CN" b="1" dirty="0" smtClean="0"/>
          </a:p>
          <a:p>
            <a:pPr eaLnBrk="1" hangingPunct="1">
              <a:buNone/>
            </a:pPr>
            <a:r>
              <a:rPr lang="en-US" altLang="zh-CN" b="1" dirty="0"/>
              <a:t> </a:t>
            </a:r>
            <a:r>
              <a:rPr lang="en-US" altLang="zh-CN" b="1" dirty="0" smtClean="0"/>
              <a:t>  </a:t>
            </a:r>
            <a:r>
              <a:rPr lang="zh-CN" altLang="en-US" b="1" dirty="0" smtClean="0">
                <a:solidFill>
                  <a:srgbClr val="0070C0"/>
                </a:solidFill>
              </a:rPr>
              <a:t>确定性部分</a:t>
            </a:r>
            <a:r>
              <a:rPr lang="en-US" altLang="zh-CN" b="1" dirty="0" smtClean="0">
                <a:solidFill>
                  <a:srgbClr val="FF0000"/>
                </a:solidFill>
              </a:rPr>
              <a:t>+</a:t>
            </a:r>
            <a:r>
              <a:rPr lang="zh-CN" altLang="en-US" b="1" dirty="0" smtClean="0">
                <a:solidFill>
                  <a:srgbClr val="FF0000"/>
                </a:solidFill>
              </a:rPr>
              <a:t>随机性</a:t>
            </a:r>
            <a:r>
              <a:rPr lang="zh-CN" altLang="en-US" b="1" dirty="0">
                <a:solidFill>
                  <a:srgbClr val="FF0000"/>
                </a:solidFill>
              </a:rPr>
              <a:t>部分</a:t>
            </a:r>
          </a:p>
        </p:txBody>
      </p:sp>
      <p:sp>
        <p:nvSpPr>
          <p:cNvPr id="8499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8499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588224" y="2541234"/>
            <a:ext cx="642942" cy="56257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rPr>
              <a:t>序言</a:t>
            </a:r>
          </a:p>
        </p:txBody>
      </p:sp>
      <p:sp>
        <p:nvSpPr>
          <p:cNvPr id="3" name="内容占位符 2"/>
          <p:cNvSpPr>
            <a:spLocks noGrp="1"/>
          </p:cNvSpPr>
          <p:nvPr>
            <p:ph idx="1"/>
          </p:nvPr>
        </p:nvSpPr>
        <p:spPr/>
        <p:txBody>
          <a:bodyPr/>
          <a:lstStyle/>
          <a:p>
            <a:pPr marL="0" indent="0">
              <a:buNone/>
            </a:pPr>
            <a:r>
              <a:rPr lang="zh-CN" altLang="en-US" b="1" dirty="0">
                <a:latin typeface="宋体" charset="-122"/>
              </a:rPr>
              <a:t>按照时间的顺序把随机事件变化发展的过程记录下来就构成了一个时间序列。对时间序列进行观察、研究，找寻它变化发展的规律，预测它将来的走势就是时间序列分析。</a:t>
            </a:r>
          </a:p>
          <a:p>
            <a:endParaRPr lang="zh-CN" altLang="en-US" dirty="0"/>
          </a:p>
        </p:txBody>
      </p:sp>
    </p:spTree>
    <p:extLst>
      <p:ext uri="{BB962C8B-B14F-4D97-AF65-F5344CB8AC3E}">
        <p14:creationId xmlns:p14="http://schemas.microsoft.com/office/powerpoint/2010/main" val="3144763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3600" b="1" dirty="0" smtClean="0">
                <a:solidFill>
                  <a:srgbClr val="FF0000"/>
                </a:solidFill>
              </a:rPr>
              <a:t>  </a:t>
            </a:r>
            <a:r>
              <a:rPr lang="en-US" altLang="zh-CN" b="1" dirty="0" smtClean="0">
                <a:solidFill>
                  <a:srgbClr val="00B0F0"/>
                </a:solidFill>
              </a:rPr>
              <a:t>ARMA</a:t>
            </a:r>
            <a:r>
              <a:rPr lang="zh-CN" altLang="en-US" b="1" dirty="0" smtClean="0">
                <a:solidFill>
                  <a:srgbClr val="00B0F0"/>
                </a:solidFill>
              </a:rPr>
              <a:t>模型</a:t>
            </a:r>
          </a:p>
        </p:txBody>
      </p:sp>
      <p:sp>
        <p:nvSpPr>
          <p:cNvPr id="569347" name="Rectangle 3"/>
          <p:cNvSpPr>
            <a:spLocks noGrp="1" noRot="1" noChangeAspect="1" noMove="1" noResize="1" noEditPoints="1" noAdjustHandles="1" noChangeArrowheads="1" noChangeShapeType="1" noTextEdit="1"/>
          </p:cNvSpPr>
          <p:nvPr>
            <p:ph type="body" idx="1"/>
          </p:nvPr>
        </p:nvSpPr>
        <p:spPr>
          <a:xfrm>
            <a:off x="827088" y="1989138"/>
            <a:ext cx="7772400" cy="4114800"/>
          </a:xfrm>
          <a:blipFill rotWithShape="1">
            <a:blip r:embed="rId2"/>
            <a:stretch>
              <a:fillRect t="-2222"/>
            </a:stretch>
          </a:blipFill>
          <a:extLst/>
        </p:spPr>
        <p:txBody>
          <a:bodyPr/>
          <a:lstStyle/>
          <a:p>
            <a:pPr>
              <a:defRPr/>
            </a:pPr>
            <a:r>
              <a:rPr lang="zh-CN" altLang="en-US" dirty="0">
                <a:noFill/>
              </a:rPr>
              <a:t> </a:t>
            </a:r>
          </a:p>
        </p:txBody>
      </p:sp>
      <p:sp>
        <p:nvSpPr>
          <p:cNvPr id="14340" name="等腰三角形 1"/>
          <p:cNvSpPr>
            <a:spLocks noChangeArrowheads="1"/>
          </p:cNvSpPr>
          <p:nvPr/>
        </p:nvSpPr>
        <p:spPr bwMode="auto">
          <a:xfrm>
            <a:off x="881063" y="1905000"/>
            <a:ext cx="287337" cy="446088"/>
          </a:xfrm>
          <a:prstGeom prst="triangle">
            <a:avLst>
              <a:gd name="adj" fmla="val 50000"/>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720" y="1905000"/>
            <a:ext cx="780097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5238750"/>
            <a:ext cx="58102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b="1" dirty="0" smtClean="0">
                <a:solidFill>
                  <a:srgbClr val="00B0F0"/>
                </a:solidFill>
              </a:rPr>
              <a:t>        ARIMA</a:t>
            </a:r>
            <a:r>
              <a:rPr lang="zh-CN" altLang="en-US" b="1" dirty="0" smtClean="0">
                <a:solidFill>
                  <a:srgbClr val="00B0F0"/>
                </a:solidFill>
              </a:rPr>
              <a:t>模型</a:t>
            </a:r>
          </a:p>
        </p:txBody>
      </p:sp>
      <p:sp>
        <p:nvSpPr>
          <p:cNvPr id="570371" name="Rectangle 3"/>
          <p:cNvSpPr>
            <a:spLocks noGrp="1" noChangeArrowheads="1"/>
          </p:cNvSpPr>
          <p:nvPr>
            <p:ph type="body" idx="1"/>
          </p:nvPr>
        </p:nvSpPr>
        <p:spPr>
          <a:xfrm>
            <a:off x="323850" y="1989138"/>
            <a:ext cx="8351838" cy="4392612"/>
          </a:xfrm>
        </p:spPr>
        <p:txBody>
          <a:bodyPr/>
          <a:lstStyle/>
          <a:p>
            <a:pPr marL="457200" lvl="1" indent="0" eaLnBrk="1" hangingPunct="1">
              <a:buNone/>
              <a:defRPr/>
            </a:pPr>
            <a:r>
              <a:rPr lang="zh-CN" altLang="en-US" sz="3600" b="1" dirty="0" smtClean="0">
                <a:solidFill>
                  <a:srgbClr val="00B0F0"/>
                </a:solidFill>
              </a:rPr>
              <a:t>   （随机分析方法，引入差分，直接        </a:t>
            </a:r>
            <a:endParaRPr lang="en-US" altLang="zh-CN" sz="3600" b="1" dirty="0" smtClean="0">
              <a:solidFill>
                <a:srgbClr val="00B0F0"/>
              </a:solidFill>
            </a:endParaRPr>
          </a:p>
          <a:p>
            <a:pPr marL="457200" lvl="1" indent="0" eaLnBrk="1" hangingPunct="1">
              <a:buNone/>
              <a:defRPr/>
            </a:pPr>
            <a:r>
              <a:rPr lang="en-US" altLang="zh-CN" sz="3600" b="1" dirty="0" smtClean="0">
                <a:solidFill>
                  <a:srgbClr val="00B0F0"/>
                </a:solidFill>
              </a:rPr>
              <a:t>      </a:t>
            </a:r>
            <a:r>
              <a:rPr lang="zh-CN" altLang="en-US" sz="3600" b="1" dirty="0" smtClean="0">
                <a:solidFill>
                  <a:srgbClr val="00B0F0"/>
                </a:solidFill>
              </a:rPr>
              <a:t>对序列进行建模）</a:t>
            </a:r>
            <a:endParaRPr lang="en-US" altLang="zh-CN" sz="3600" b="1" dirty="0" smtClean="0">
              <a:solidFill>
                <a:srgbClr val="00B0F0"/>
              </a:solidFill>
            </a:endParaRPr>
          </a:p>
          <a:p>
            <a:pPr marL="457200" lvl="1" indent="0" eaLnBrk="1" hangingPunct="1">
              <a:buFont typeface="Wingdings" pitchFamily="2" charset="2"/>
              <a:buNone/>
              <a:defRPr/>
            </a:pPr>
            <a:r>
              <a:rPr lang="en-US" altLang="zh-CN" b="1" dirty="0" smtClean="0"/>
              <a:t>     </a:t>
            </a:r>
            <a:r>
              <a:rPr lang="en-US" altLang="zh-CN" b="1" dirty="0" err="1" smtClean="0"/>
              <a:t>G.E.P.Box</a:t>
            </a:r>
            <a:r>
              <a:rPr lang="zh-CN" altLang="en-US" b="1" dirty="0" smtClean="0"/>
              <a:t>和</a:t>
            </a:r>
            <a:r>
              <a:rPr lang="en-US" altLang="zh-CN" b="1" dirty="0" err="1" smtClean="0"/>
              <a:t>G.M.Jenkins</a:t>
            </a:r>
            <a:r>
              <a:rPr lang="en-US" altLang="zh-CN" b="1" dirty="0" smtClean="0"/>
              <a:t> 1970</a:t>
            </a:r>
            <a:r>
              <a:rPr lang="zh-CN" altLang="en-US" b="1" dirty="0" smtClean="0"/>
              <a:t>年，</a:t>
            </a:r>
            <a:r>
              <a:rPr lang="en-US" altLang="zh-CN" b="1" dirty="0" smtClean="0"/>
              <a:t>  </a:t>
            </a:r>
          </a:p>
          <a:p>
            <a:pPr marL="457200" lvl="1" indent="0" eaLnBrk="1" hangingPunct="1">
              <a:buFont typeface="Wingdings" pitchFamily="2" charset="2"/>
              <a:buNone/>
              <a:defRPr/>
            </a:pPr>
            <a:r>
              <a:rPr lang="en-US" altLang="zh-CN" b="1" dirty="0" smtClean="0"/>
              <a:t>   ARIMA</a:t>
            </a:r>
            <a:r>
              <a:rPr lang="zh-CN" altLang="en-US" b="1" dirty="0" smtClean="0"/>
              <a:t>模型（</a:t>
            </a:r>
            <a:r>
              <a:rPr lang="en-US" altLang="zh-CN" b="1" dirty="0" smtClean="0"/>
              <a:t>Box</a:t>
            </a:r>
            <a:r>
              <a:rPr lang="en-US" altLang="zh-CN" b="1" dirty="0" smtClean="0">
                <a:latin typeface="Times New Roman"/>
              </a:rPr>
              <a:t>—</a:t>
            </a:r>
            <a:r>
              <a:rPr lang="en-US" altLang="zh-CN" b="1" dirty="0" smtClean="0"/>
              <a:t>Jenkins </a:t>
            </a:r>
            <a:r>
              <a:rPr lang="zh-CN" altLang="en-US" b="1" dirty="0" smtClean="0"/>
              <a:t>模型）</a:t>
            </a:r>
            <a:endParaRPr lang="en-US" altLang="zh-CN" b="1" dirty="0" smtClean="0"/>
          </a:p>
          <a:p>
            <a:pPr lvl="1" eaLnBrk="1" hangingPunct="1">
              <a:buFont typeface="Wingdings" pitchFamily="2" charset="2"/>
              <a:buNone/>
              <a:defRPr/>
            </a:pPr>
            <a:r>
              <a:rPr lang="en-US" altLang="zh-CN" b="1" dirty="0" smtClean="0"/>
              <a:t> 《Time Series Analysis Forecasting and Control》   </a:t>
            </a:r>
            <a:r>
              <a:rPr lang="zh-CN" altLang="en-US" b="1" dirty="0" smtClean="0"/>
              <a:t>（参考书</a:t>
            </a:r>
            <a:r>
              <a:rPr lang="en-US" altLang="zh-CN" b="1" dirty="0" smtClean="0"/>
              <a:t>4</a:t>
            </a:r>
            <a:r>
              <a:rPr lang="zh-CN" altLang="en-US" b="1" dirty="0" smtClean="0"/>
              <a:t>）</a:t>
            </a:r>
            <a:endParaRPr lang="en-US" altLang="zh-CN" b="1" dirty="0" smtClean="0"/>
          </a:p>
          <a:p>
            <a:pPr lvl="1" eaLnBrk="1" hangingPunct="1">
              <a:buFont typeface="Wingdings" pitchFamily="2" charset="2"/>
              <a:buNone/>
              <a:defRPr/>
            </a:pPr>
            <a:r>
              <a:rPr lang="en-US" altLang="zh-CN" sz="3200" b="1" dirty="0" smtClean="0">
                <a:solidFill>
                  <a:srgbClr val="0070C0"/>
                </a:solidFill>
              </a:rPr>
              <a:t>     ARMA</a:t>
            </a:r>
            <a:r>
              <a:rPr lang="zh-CN" altLang="en-US" sz="3200" b="1" dirty="0">
                <a:solidFill>
                  <a:srgbClr val="0070C0"/>
                </a:solidFill>
              </a:rPr>
              <a:t>模型的推广：平稳        非</a:t>
            </a:r>
            <a:r>
              <a:rPr lang="zh-CN" altLang="en-US" sz="3200" b="1" dirty="0" smtClean="0">
                <a:solidFill>
                  <a:srgbClr val="0070C0"/>
                </a:solidFill>
              </a:rPr>
              <a:t>平稳</a:t>
            </a:r>
            <a:endParaRPr lang="en-US" altLang="zh-CN" sz="3200" b="1" dirty="0" smtClean="0">
              <a:solidFill>
                <a:srgbClr val="0070C0"/>
              </a:solidFill>
            </a:endParaRPr>
          </a:p>
          <a:p>
            <a:pPr marL="457200" lvl="1" indent="0" eaLnBrk="1" hangingPunct="1">
              <a:buFont typeface="Wingdings" pitchFamily="2" charset="2"/>
              <a:buNone/>
              <a:defRPr/>
            </a:pPr>
            <a:r>
              <a:rPr lang="en-US" altLang="zh-CN" b="1" dirty="0" smtClean="0"/>
              <a:t>    </a:t>
            </a:r>
            <a:endParaRPr lang="zh-CN" altLang="en-US" b="1" dirty="0" smtClean="0"/>
          </a:p>
          <a:p>
            <a:pPr eaLnBrk="1" hangingPunct="1">
              <a:defRPr/>
            </a:pPr>
            <a:endParaRPr lang="zh-CN" altLang="en-US" b="1" dirty="0" smtClean="0"/>
          </a:p>
        </p:txBody>
      </p:sp>
      <p:sp>
        <p:nvSpPr>
          <p:cNvPr id="16388" name="右箭头 1"/>
          <p:cNvSpPr>
            <a:spLocks noChangeArrowheads="1"/>
          </p:cNvSpPr>
          <p:nvPr/>
        </p:nvSpPr>
        <p:spPr bwMode="auto">
          <a:xfrm>
            <a:off x="5286375" y="4005263"/>
            <a:ext cx="488950" cy="484187"/>
          </a:xfrm>
          <a:prstGeom prst="rightArrow">
            <a:avLst>
              <a:gd name="adj1" fmla="val 50000"/>
              <a:gd name="adj2" fmla="val 50020"/>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89" name="等腰三角形 1"/>
          <p:cNvSpPr>
            <a:spLocks noChangeArrowheads="1"/>
          </p:cNvSpPr>
          <p:nvPr/>
        </p:nvSpPr>
        <p:spPr bwMode="auto">
          <a:xfrm>
            <a:off x="714375" y="2038350"/>
            <a:ext cx="530225" cy="311150"/>
          </a:xfrm>
          <a:prstGeom prst="triangle">
            <a:avLst>
              <a:gd name="adj" fmla="val 50000"/>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zh-CN" altLang="en-US" b="1" dirty="0" smtClean="0">
              <a:solidFill>
                <a:schemeClr val="tx1"/>
              </a:solidFill>
            </a:endParaRPr>
          </a:p>
        </p:txBody>
      </p:sp>
      <p:sp>
        <p:nvSpPr>
          <p:cNvPr id="17411" name="Rectangle 3"/>
          <p:cNvSpPr>
            <a:spLocks noGrp="1" noChangeArrowheads="1"/>
          </p:cNvSpPr>
          <p:nvPr>
            <p:ph type="body" idx="1"/>
          </p:nvPr>
        </p:nvSpPr>
        <p:spPr>
          <a:xfrm>
            <a:off x="827088" y="2060575"/>
            <a:ext cx="7772400" cy="4114800"/>
          </a:xfrm>
        </p:spPr>
        <p:txBody>
          <a:bodyPr/>
          <a:lstStyle/>
          <a:p>
            <a:pPr eaLnBrk="1" hangingPunct="1"/>
            <a:r>
              <a:rPr lang="en-US" altLang="zh-CN" b="1" dirty="0" smtClean="0"/>
              <a:t>Box</a:t>
            </a:r>
            <a:r>
              <a:rPr lang="en-US" altLang="zh-CN" b="1" dirty="0" smtClean="0">
                <a:latin typeface="Times New Roman" pitchFamily="18" charset="0"/>
              </a:rPr>
              <a:t>—</a:t>
            </a:r>
            <a:r>
              <a:rPr lang="en-US" altLang="zh-CN" b="1" dirty="0" smtClean="0"/>
              <a:t>Jenkins </a:t>
            </a:r>
            <a:r>
              <a:rPr lang="zh-CN" altLang="en-US" b="1" dirty="0" smtClean="0"/>
              <a:t>模型</a:t>
            </a:r>
            <a:endParaRPr lang="zh-CN" altLang="en-US" dirty="0" smtClean="0"/>
          </a:p>
        </p:txBody>
      </p:sp>
      <p:sp>
        <p:nvSpPr>
          <p:cNvPr id="17412" name="Rectangle 4"/>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74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965450"/>
            <a:ext cx="6186488"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3090863"/>
            <a:ext cx="4413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109913"/>
            <a:ext cx="433387"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zh-CN" altLang="en-US" b="1" dirty="0" smtClean="0">
              <a:solidFill>
                <a:schemeClr val="tx1"/>
              </a:solidFill>
            </a:endParaRPr>
          </a:p>
        </p:txBody>
      </p:sp>
      <p:sp>
        <p:nvSpPr>
          <p:cNvPr id="29699" name="Rectangle 3"/>
          <p:cNvSpPr>
            <a:spLocks noGrp="1" noChangeArrowheads="1"/>
          </p:cNvSpPr>
          <p:nvPr>
            <p:ph type="body" idx="1"/>
          </p:nvPr>
        </p:nvSpPr>
        <p:spPr/>
        <p:txBody>
          <a:bodyPr/>
          <a:lstStyle/>
          <a:p>
            <a:pPr marL="0" indent="0" eaLnBrk="1" hangingPunct="1">
              <a:buFont typeface="Wingdings" pitchFamily="2" charset="2"/>
              <a:buNone/>
              <a:defRPr/>
            </a:pPr>
            <a:r>
              <a:rPr lang="zh-CN" altLang="en-US" b="1" dirty="0" smtClean="0"/>
              <a:t>实际问题中，常常先对数据进行</a:t>
            </a:r>
            <a:r>
              <a:rPr lang="en-US" altLang="zh-CN" b="1" dirty="0" smtClean="0"/>
              <a:t>Box-Cox</a:t>
            </a:r>
            <a:r>
              <a:rPr lang="zh-CN" altLang="en-US" b="1" dirty="0" smtClean="0"/>
              <a:t>变换</a:t>
            </a:r>
            <a:r>
              <a:rPr lang="zh-CN" altLang="en-US" dirty="0" smtClean="0"/>
              <a:t> ：</a:t>
            </a:r>
          </a:p>
          <a:p>
            <a:pPr eaLnBrk="1" hangingPunct="1">
              <a:defRPr/>
            </a:pPr>
            <a:endParaRPr lang="zh-CN" altLang="en-US" dirty="0" smtClean="0"/>
          </a:p>
          <a:p>
            <a:pPr eaLnBrk="1" hangingPunct="1">
              <a:defRPr/>
            </a:pPr>
            <a:endParaRPr lang="zh-CN" altLang="en-US" dirty="0" smtClean="0"/>
          </a:p>
          <a:p>
            <a:pPr eaLnBrk="1" hangingPunct="1">
              <a:defRPr/>
            </a:pPr>
            <a:endParaRPr lang="zh-CN" altLang="en-US" dirty="0" smtClean="0"/>
          </a:p>
          <a:p>
            <a:pPr eaLnBrk="1" hangingPunct="1">
              <a:defRPr/>
            </a:pPr>
            <a:endParaRPr lang="zh-CN" altLang="en-US" dirty="0" smtClean="0"/>
          </a:p>
          <a:p>
            <a:pPr eaLnBrk="1" hangingPunct="1">
              <a:buFont typeface="Wingdings" pitchFamily="2" charset="2"/>
              <a:buNone/>
              <a:defRPr/>
            </a:pPr>
            <a:r>
              <a:rPr lang="zh-CN" altLang="en-US" b="1" dirty="0" smtClean="0"/>
              <a:t>再建立</a:t>
            </a:r>
            <a:r>
              <a:rPr lang="en-US" altLang="zh-CN" b="1" dirty="0" smtClean="0"/>
              <a:t>Box</a:t>
            </a:r>
            <a:r>
              <a:rPr lang="en-US" altLang="zh-CN" b="1" dirty="0" smtClean="0">
                <a:latin typeface="Times New Roman"/>
              </a:rPr>
              <a:t>—</a:t>
            </a:r>
            <a:r>
              <a:rPr lang="en-US" altLang="zh-CN" b="1" dirty="0" smtClean="0"/>
              <a:t>Jenkins </a:t>
            </a:r>
            <a:r>
              <a:rPr lang="zh-CN" altLang="en-US" b="1" dirty="0" smtClean="0"/>
              <a:t>模型。</a:t>
            </a:r>
            <a:endParaRPr lang="zh-CN" altLang="en-US" dirty="0" smtClean="0"/>
          </a:p>
          <a:p>
            <a:pPr eaLnBrk="1" hangingPunct="1">
              <a:buFont typeface="Wingdings" pitchFamily="2" charset="2"/>
              <a:buNone/>
              <a:defRPr/>
            </a:pPr>
            <a:endParaRPr lang="en-US" altLang="zh-CN" b="1" dirty="0" smtClean="0"/>
          </a:p>
          <a:p>
            <a:pPr eaLnBrk="1" hangingPunct="1">
              <a:defRPr/>
            </a:pPr>
            <a:endParaRPr lang="zh-CN" altLang="en-US" dirty="0" smtClean="0"/>
          </a:p>
        </p:txBody>
      </p:sp>
      <p:sp>
        <p:nvSpPr>
          <p:cNvPr id="18436" name="Rectangle 4"/>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8437" name="Object 5"/>
          <p:cNvGraphicFramePr>
            <a:graphicFrameLocks noChangeAspect="1"/>
          </p:cNvGraphicFramePr>
          <p:nvPr/>
        </p:nvGraphicFramePr>
        <p:xfrm>
          <a:off x="1857356" y="3286124"/>
          <a:ext cx="5616575" cy="1733550"/>
        </p:xfrm>
        <a:graphic>
          <a:graphicData uri="http://schemas.openxmlformats.org/presentationml/2006/ole">
            <mc:AlternateContent xmlns:mc="http://schemas.openxmlformats.org/markup-compatibility/2006">
              <mc:Choice xmlns:v="urn:schemas-microsoft-com:vml" Requires="v">
                <p:oleObj spid="_x0000_s18452" name="公式" r:id="rId3" imgW="2057400" imgH="635000" progId="Equation.3">
                  <p:embed/>
                </p:oleObj>
              </mc:Choice>
              <mc:Fallback>
                <p:oleObj name="公式" r:id="rId3" imgW="2057400" imgH="63500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56" y="3286124"/>
                        <a:ext cx="5616575" cy="173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468313" y="1484313"/>
            <a:ext cx="7848600" cy="4176712"/>
          </a:xfrm>
        </p:spPr>
        <p:txBody>
          <a:bodyPr/>
          <a:lstStyle/>
          <a:p>
            <a:pPr eaLnBrk="1" hangingPunct="1">
              <a:lnSpc>
                <a:spcPct val="90000"/>
              </a:lnSpc>
              <a:buFont typeface="Wingdings" pitchFamily="2" charset="2"/>
              <a:buNone/>
            </a:pPr>
            <a:endParaRPr lang="zh-CN" altLang="en-US" sz="2800" dirty="0" smtClean="0"/>
          </a:p>
          <a:p>
            <a:pPr lvl="1" eaLnBrk="1" hangingPunct="1">
              <a:lnSpc>
                <a:spcPct val="90000"/>
              </a:lnSpc>
            </a:pPr>
            <a:r>
              <a:rPr lang="zh-CN" altLang="en-US" b="1" dirty="0" smtClean="0"/>
              <a:t>上述两种方法，处理后的序列都认为为</a:t>
            </a:r>
            <a:r>
              <a:rPr lang="zh-CN" altLang="en-US" b="1" dirty="0" smtClean="0">
                <a:solidFill>
                  <a:srgbClr val="FF0000"/>
                </a:solidFill>
              </a:rPr>
              <a:t>平稳序列</a:t>
            </a:r>
            <a:r>
              <a:rPr lang="zh-CN" altLang="en-US" b="1" dirty="0" smtClean="0"/>
              <a:t>，对其所建立</a:t>
            </a:r>
            <a:r>
              <a:rPr lang="en-US" altLang="zh-CN" b="1" dirty="0" smtClean="0"/>
              <a:t>ARMA</a:t>
            </a:r>
            <a:r>
              <a:rPr lang="zh-CN" altLang="en-US" b="1" dirty="0" smtClean="0"/>
              <a:t>模型实际上是运用于单变量、同方差场合的线性模型</a:t>
            </a:r>
            <a:endParaRPr lang="en-US" altLang="zh-CN" b="1" dirty="0" smtClean="0"/>
          </a:p>
          <a:p>
            <a:pPr lvl="1" eaLnBrk="1" hangingPunct="1">
              <a:lnSpc>
                <a:spcPct val="90000"/>
              </a:lnSpc>
            </a:pPr>
            <a:endParaRPr lang="en-US" altLang="zh-CN" b="1" dirty="0" smtClean="0">
              <a:solidFill>
                <a:srgbClr val="C00000"/>
              </a:solidFill>
            </a:endParaRPr>
          </a:p>
          <a:p>
            <a:pPr eaLnBrk="1" hangingPunct="1">
              <a:lnSpc>
                <a:spcPct val="90000"/>
              </a:lnSpc>
            </a:pPr>
            <a:endParaRPr lang="zh-CN" altLang="en-US" sz="28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eaLnBrk="1" hangingPunct="1">
              <a:lnSpc>
                <a:spcPct val="90000"/>
              </a:lnSpc>
              <a:defRPr/>
            </a:pPr>
            <a:r>
              <a:rPr lang="en-US" altLang="zh-CN" b="1" dirty="0" smtClean="0"/>
              <a:t> </a:t>
            </a:r>
            <a:r>
              <a:rPr lang="en-US" altLang="zh-CN" sz="3600" b="1" dirty="0" smtClean="0">
                <a:solidFill>
                  <a:srgbClr val="0070C0"/>
                </a:solidFill>
              </a:rPr>
              <a:t>ARCH</a:t>
            </a:r>
            <a:r>
              <a:rPr lang="zh-CN" altLang="en-US" sz="3600" b="1" dirty="0" smtClean="0">
                <a:solidFill>
                  <a:srgbClr val="0070C0"/>
                </a:solidFill>
              </a:rPr>
              <a:t>模型、</a:t>
            </a:r>
            <a:r>
              <a:rPr lang="en-US" altLang="zh-CN" sz="3600" b="1" dirty="0" smtClean="0">
                <a:solidFill>
                  <a:srgbClr val="0070C0"/>
                </a:solidFill>
              </a:rPr>
              <a:t> GARCH</a:t>
            </a:r>
            <a:r>
              <a:rPr lang="zh-CN" altLang="en-US" sz="3600" b="1" dirty="0" smtClean="0">
                <a:solidFill>
                  <a:srgbClr val="0070C0"/>
                </a:solidFill>
              </a:rPr>
              <a:t>模型等等</a:t>
            </a:r>
            <a:endParaRPr lang="zh-CN" altLang="en-US" sz="3600" dirty="0">
              <a:solidFill>
                <a:srgbClr val="0070C0"/>
              </a:solidFill>
            </a:endParaRPr>
          </a:p>
        </p:txBody>
      </p:sp>
      <p:sp>
        <p:nvSpPr>
          <p:cNvPr id="3" name="内容占位符 2"/>
          <p:cNvSpPr>
            <a:spLocks noGrp="1"/>
          </p:cNvSpPr>
          <p:nvPr>
            <p:ph idx="1"/>
          </p:nvPr>
        </p:nvSpPr>
        <p:spPr>
          <a:xfrm>
            <a:off x="571472" y="2071678"/>
            <a:ext cx="7772400" cy="4114800"/>
          </a:xfrm>
        </p:spPr>
        <p:txBody>
          <a:bodyPr/>
          <a:lstStyle/>
          <a:p>
            <a:pPr lvl="1" eaLnBrk="1" hangingPunct="1">
              <a:lnSpc>
                <a:spcPct val="90000"/>
              </a:lnSpc>
              <a:defRPr/>
            </a:pPr>
            <a:r>
              <a:rPr lang="zh-CN" altLang="en-US" b="1" dirty="0" smtClean="0">
                <a:solidFill>
                  <a:srgbClr val="7030A0"/>
                </a:solidFill>
              </a:rPr>
              <a:t>异方差</a:t>
            </a:r>
            <a:r>
              <a:rPr lang="zh-CN" altLang="en-US" b="1" dirty="0" smtClean="0"/>
              <a:t>场合</a:t>
            </a:r>
          </a:p>
          <a:p>
            <a:pPr lvl="1" eaLnBrk="1" hangingPunct="1">
              <a:lnSpc>
                <a:spcPct val="90000"/>
              </a:lnSpc>
              <a:buNone/>
              <a:defRPr/>
            </a:pPr>
            <a:r>
              <a:rPr lang="en-US" altLang="zh-CN" b="1" dirty="0" smtClean="0"/>
              <a:t>     Robert </a:t>
            </a:r>
            <a:r>
              <a:rPr lang="en-US" altLang="zh-CN" b="1" dirty="0" err="1" smtClean="0"/>
              <a:t>F.Engle</a:t>
            </a:r>
            <a:r>
              <a:rPr lang="zh-CN" altLang="en-US" b="1" dirty="0" smtClean="0"/>
              <a:t>，</a:t>
            </a:r>
            <a:r>
              <a:rPr lang="en-US" altLang="zh-CN" b="1" dirty="0" smtClean="0"/>
              <a:t>1982</a:t>
            </a:r>
            <a:r>
              <a:rPr lang="zh-CN" altLang="en-US" b="1" dirty="0" smtClean="0"/>
              <a:t>年，</a:t>
            </a:r>
            <a:r>
              <a:rPr lang="en-US" altLang="zh-CN" b="1" dirty="0" smtClean="0"/>
              <a:t> ARCH</a:t>
            </a:r>
            <a:r>
              <a:rPr lang="zh-CN" altLang="en-US" b="1" dirty="0" smtClean="0"/>
              <a:t>模型</a:t>
            </a:r>
          </a:p>
          <a:p>
            <a:pPr lvl="1" eaLnBrk="1" hangingPunct="1">
              <a:lnSpc>
                <a:spcPct val="90000"/>
              </a:lnSpc>
              <a:buNone/>
              <a:defRPr/>
            </a:pPr>
            <a:r>
              <a:rPr lang="en-US" altLang="zh-CN" b="1" dirty="0" smtClean="0"/>
              <a:t>     </a:t>
            </a:r>
            <a:r>
              <a:rPr lang="en-US" altLang="zh-CN" b="1" dirty="0" err="1" smtClean="0"/>
              <a:t>Bollerslov</a:t>
            </a:r>
            <a:r>
              <a:rPr lang="zh-CN" altLang="en-US" b="1" dirty="0" smtClean="0"/>
              <a:t>，</a:t>
            </a:r>
            <a:r>
              <a:rPr lang="en-US" altLang="zh-CN" b="1" dirty="0" smtClean="0"/>
              <a:t>1985</a:t>
            </a:r>
            <a:r>
              <a:rPr lang="zh-CN" altLang="en-US" b="1" dirty="0" smtClean="0"/>
              <a:t>年</a:t>
            </a:r>
            <a:r>
              <a:rPr lang="en-US" altLang="zh-CN" b="1" dirty="0" smtClean="0"/>
              <a:t>GARCH</a:t>
            </a:r>
            <a:r>
              <a:rPr lang="zh-CN" altLang="en-US" b="1" dirty="0" smtClean="0"/>
              <a:t>模型等等</a:t>
            </a:r>
            <a:endParaRPr lang="en-US" altLang="zh-CN" b="1" dirty="0" smtClean="0"/>
          </a:p>
          <a:p>
            <a:pPr lvl="1" eaLnBrk="1" hangingPunct="1">
              <a:lnSpc>
                <a:spcPct val="90000"/>
              </a:lnSpc>
              <a:buNone/>
              <a:defRPr/>
            </a:pPr>
            <a:endParaRPr lang="en-US" altLang="zh-CN" b="1" dirty="0" smtClean="0"/>
          </a:p>
          <a:p>
            <a:pPr marL="457200" lvl="1" indent="0" eaLnBrk="1" hangingPunct="1">
              <a:lnSpc>
                <a:spcPct val="90000"/>
              </a:lnSpc>
              <a:buNone/>
              <a:defRPr/>
            </a:pPr>
            <a:endParaRPr lang="zh-CN" altLang="en-US" b="1" dirty="0" smtClean="0"/>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2204864"/>
            <a:ext cx="8643199"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57510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276872"/>
            <a:ext cx="8407875"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8094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70C0"/>
                </a:solidFill>
              </a:rPr>
              <a:t>多变量场合</a:t>
            </a:r>
            <a:endParaRPr lang="zh-CN" altLang="en-US" sz="3600" dirty="0">
              <a:solidFill>
                <a:srgbClr val="0070C0"/>
              </a:solidFill>
            </a:endParaRPr>
          </a:p>
        </p:txBody>
      </p:sp>
      <p:sp>
        <p:nvSpPr>
          <p:cNvPr id="3" name="内容占位符 2"/>
          <p:cNvSpPr>
            <a:spLocks noGrp="1"/>
          </p:cNvSpPr>
          <p:nvPr>
            <p:ph idx="1"/>
          </p:nvPr>
        </p:nvSpPr>
        <p:spPr/>
        <p:txBody>
          <a:bodyPr/>
          <a:lstStyle/>
          <a:p>
            <a:pPr marL="342900" lvl="1" indent="-342900">
              <a:buClr>
                <a:schemeClr val="folHlink"/>
              </a:buClr>
              <a:buSzPct val="60000"/>
              <a:buNone/>
            </a:pPr>
            <a:r>
              <a:rPr lang="en-US" altLang="zh-CN" b="1" dirty="0" err="1" smtClean="0"/>
              <a:t>C.Granger</a:t>
            </a:r>
            <a:r>
              <a:rPr lang="en-US" altLang="zh-CN" b="1" dirty="0" smtClean="0"/>
              <a:t> </a:t>
            </a:r>
            <a:r>
              <a:rPr lang="zh-CN" altLang="en-US" b="1" dirty="0" smtClean="0"/>
              <a:t>，</a:t>
            </a:r>
            <a:r>
              <a:rPr lang="en-US" altLang="zh-CN" b="1" dirty="0" smtClean="0"/>
              <a:t>1987</a:t>
            </a:r>
            <a:r>
              <a:rPr lang="zh-CN" altLang="en-US" b="1" dirty="0" smtClean="0"/>
              <a:t>年，提出了协整（</a:t>
            </a:r>
            <a:r>
              <a:rPr lang="en-US" altLang="zh-CN" b="1" dirty="0" smtClean="0"/>
              <a:t>co- integration</a:t>
            </a:r>
            <a:r>
              <a:rPr lang="zh-CN" altLang="en-US" b="1" dirty="0" smtClean="0"/>
              <a:t>）理论</a:t>
            </a:r>
            <a:endParaRPr lang="en-US" altLang="zh-CN" b="1" dirty="0" smtClean="0"/>
          </a:p>
          <a:p>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solidFill>
                  <a:srgbClr val="0070C0"/>
                </a:solidFill>
              </a:rPr>
              <a:t>非线性场合</a:t>
            </a:r>
            <a:endParaRPr lang="zh-CN" altLang="en-US" sz="4000" dirty="0">
              <a:solidFill>
                <a:srgbClr val="0070C0"/>
              </a:solidFill>
            </a:endParaRPr>
          </a:p>
        </p:txBody>
      </p:sp>
      <p:sp>
        <p:nvSpPr>
          <p:cNvPr id="3" name="内容占位符 2"/>
          <p:cNvSpPr>
            <a:spLocks noGrp="1"/>
          </p:cNvSpPr>
          <p:nvPr>
            <p:ph idx="1"/>
          </p:nvPr>
        </p:nvSpPr>
        <p:spPr/>
        <p:txBody>
          <a:bodyPr/>
          <a:lstStyle/>
          <a:p>
            <a:pPr marL="342900" lvl="1" indent="-342900">
              <a:buClr>
                <a:schemeClr val="folHlink"/>
              </a:buClr>
              <a:buSzPct val="60000"/>
            </a:pPr>
            <a:r>
              <a:rPr lang="zh-CN" altLang="en-US" b="1" dirty="0" smtClean="0"/>
              <a:t>汤家豪等，</a:t>
            </a:r>
            <a:r>
              <a:rPr lang="en-US" altLang="zh-CN" b="1" dirty="0" smtClean="0"/>
              <a:t>1980</a:t>
            </a:r>
            <a:r>
              <a:rPr lang="zh-CN" altLang="en-US" b="1" dirty="0" smtClean="0"/>
              <a:t>年，门限自回归模型</a:t>
            </a:r>
          </a:p>
          <a:p>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66" y="3214686"/>
            <a:ext cx="5717373" cy="785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endParaRPr lang="zh-CN" altLang="en-US" smtClean="0"/>
          </a:p>
        </p:txBody>
      </p:sp>
      <p:sp>
        <p:nvSpPr>
          <p:cNvPr id="456707" name="Rectangle 3"/>
          <p:cNvSpPr>
            <a:spLocks noGrp="1" noChangeArrowheads="1"/>
          </p:cNvSpPr>
          <p:nvPr>
            <p:ph type="body" idx="1"/>
          </p:nvPr>
        </p:nvSpPr>
        <p:spPr>
          <a:xfrm>
            <a:off x="755650" y="1989138"/>
            <a:ext cx="7772400" cy="4114800"/>
          </a:xfrm>
        </p:spPr>
        <p:txBody>
          <a:bodyPr/>
          <a:lstStyle/>
          <a:p>
            <a:pPr eaLnBrk="1" hangingPunct="1">
              <a:buFont typeface="Wingdings" pitchFamily="2" charset="2"/>
              <a:buNone/>
              <a:defRPr/>
            </a:pPr>
            <a:r>
              <a:rPr lang="zh-CN" altLang="en-US" sz="3600" b="1" dirty="0" smtClean="0"/>
              <a:t>     时间序列分析是概率统计学科中应</a:t>
            </a:r>
          </a:p>
          <a:p>
            <a:pPr eaLnBrk="1" hangingPunct="1">
              <a:buFont typeface="Wingdings" pitchFamily="2" charset="2"/>
              <a:buNone/>
              <a:defRPr/>
            </a:pPr>
            <a:r>
              <a:rPr lang="zh-CN" altLang="en-US" sz="3600" b="1" dirty="0" smtClean="0"/>
              <a:t>用性较强的一个分支，具有非常广泛</a:t>
            </a:r>
          </a:p>
          <a:p>
            <a:pPr eaLnBrk="1" hangingPunct="1">
              <a:buFont typeface="Wingdings" pitchFamily="2" charset="2"/>
              <a:buNone/>
              <a:defRPr/>
            </a:pPr>
            <a:r>
              <a:rPr lang="zh-CN" altLang="en-US" sz="3600" b="1" dirty="0" smtClean="0"/>
              <a:t>的应用领域。</a:t>
            </a:r>
            <a:endParaRPr lang="en-US" altLang="zh-CN" sz="3600" b="1" dirty="0" smtClean="0"/>
          </a:p>
          <a:p>
            <a:pPr eaLnBrk="1" hangingPunct="1">
              <a:buFont typeface="Wingdings" pitchFamily="2" charset="2"/>
              <a:buNone/>
              <a:defRPr/>
            </a:pPr>
            <a:endParaRPr lang="en-US" altLang="zh-CN" sz="3600" b="1" dirty="0" smtClean="0"/>
          </a:p>
          <a:p>
            <a:pPr marL="0" indent="0" eaLnBrk="1" hangingPunct="1">
              <a:buFont typeface="Wingdings" pitchFamily="2" charset="2"/>
              <a:buNone/>
              <a:defRPr/>
            </a:pPr>
            <a:endParaRPr lang="zh-CN" alt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3"/>
          <p:cNvSpPr>
            <a:spLocks noGrp="1"/>
          </p:cNvSpPr>
          <p:nvPr>
            <p:ph idx="1"/>
          </p:nvPr>
        </p:nvSpPr>
        <p:spPr>
          <a:xfrm>
            <a:off x="1182688" y="2017713"/>
            <a:ext cx="7772400" cy="1175706"/>
          </a:xfrm>
          <a:prstGeom prst="rect">
            <a:avLst/>
          </a:prstGeom>
        </p:spPr>
        <p:txBody>
          <a:bodyPr wrap="square">
            <a:spAutoFit/>
          </a:bodyPr>
          <a:lstStyle/>
          <a:p>
            <a:pPr marL="457200" indent="-457200">
              <a:buFont typeface="Wingdings" panose="05000000000000000000" pitchFamily="2" charset="2"/>
              <a:buChar char="n"/>
            </a:pPr>
            <a:r>
              <a:rPr lang="zh-CN" altLang="en-US" b="1" dirty="0"/>
              <a:t>小波分析方法（</a:t>
            </a:r>
            <a:r>
              <a:rPr lang="en-US" altLang="zh-CN" b="1" dirty="0"/>
              <a:t>Wavelet M)</a:t>
            </a:r>
          </a:p>
          <a:p>
            <a:pPr>
              <a:buNone/>
            </a:pPr>
            <a:r>
              <a:rPr lang="en-US" altLang="zh-CN" dirty="0" smtClean="0"/>
              <a:t>    (</a:t>
            </a:r>
            <a:r>
              <a:rPr lang="zh-CN" altLang="en-US" dirty="0"/>
              <a:t>参考</a:t>
            </a:r>
            <a:r>
              <a:rPr lang="en-US" altLang="zh-CN" dirty="0"/>
              <a:t>7</a:t>
            </a:r>
            <a:r>
              <a:rPr lang="zh-CN" altLang="en-US"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b="1" dirty="0" smtClean="0">
                <a:solidFill>
                  <a:schemeClr val="hlink"/>
                </a:solidFill>
              </a:rPr>
              <a:t>主要参考书：</a:t>
            </a:r>
          </a:p>
        </p:txBody>
      </p:sp>
      <p:sp>
        <p:nvSpPr>
          <p:cNvPr id="23555" name="Rectangle 3"/>
          <p:cNvSpPr>
            <a:spLocks noGrp="1" noChangeArrowheads="1"/>
          </p:cNvSpPr>
          <p:nvPr>
            <p:ph type="body" idx="1"/>
          </p:nvPr>
        </p:nvSpPr>
        <p:spPr>
          <a:xfrm>
            <a:off x="642910" y="1857364"/>
            <a:ext cx="8501090" cy="4714908"/>
          </a:xfrm>
        </p:spPr>
        <p:txBody>
          <a:bodyPr/>
          <a:lstStyle/>
          <a:p>
            <a:pPr eaLnBrk="1" hangingPunct="1">
              <a:buFont typeface="Wingdings" pitchFamily="2" charset="2"/>
              <a:buNone/>
            </a:pPr>
            <a:r>
              <a:rPr lang="en-US" altLang="zh-CN" b="1" dirty="0" smtClean="0"/>
              <a:t>1. </a:t>
            </a:r>
            <a:r>
              <a:rPr lang="zh-CN" altLang="en-US" b="1" dirty="0" smtClean="0"/>
              <a:t>时间序列的理论与方法 田铮 译</a:t>
            </a:r>
            <a:r>
              <a:rPr lang="en-US" altLang="zh-CN" b="1" dirty="0" smtClean="0"/>
              <a:t>    </a:t>
            </a:r>
            <a:r>
              <a:rPr lang="zh-CN" altLang="en-US" b="1" dirty="0" smtClean="0"/>
              <a:t>高等教育出版社  （</a:t>
            </a:r>
            <a:r>
              <a:rPr lang="en-US" altLang="zh-CN" b="1" dirty="0" err="1" smtClean="0"/>
              <a:t>Hibert</a:t>
            </a:r>
            <a:r>
              <a:rPr lang="zh-CN" altLang="en-US" b="1" dirty="0" smtClean="0"/>
              <a:t>空间）</a:t>
            </a:r>
            <a:endParaRPr lang="zh-CN" altLang="en-US" b="1" dirty="0" smtClean="0">
              <a:solidFill>
                <a:schemeClr val="folHlink"/>
              </a:solidFill>
            </a:endParaRPr>
          </a:p>
          <a:p>
            <a:pPr eaLnBrk="1" hangingPunct="1">
              <a:buFont typeface="Wingdings" pitchFamily="2" charset="2"/>
              <a:buNone/>
            </a:pPr>
            <a:r>
              <a:rPr lang="en-US" altLang="zh-CN" b="1" dirty="0" smtClean="0"/>
              <a:t>2. </a:t>
            </a:r>
            <a:r>
              <a:rPr lang="zh-CN" altLang="en-US" b="1" dirty="0" smtClean="0"/>
              <a:t>时间序列分析及应用</a:t>
            </a:r>
            <a:r>
              <a:rPr lang="en-US" altLang="zh-CN" b="1" dirty="0" smtClean="0"/>
              <a:t>  </a:t>
            </a:r>
            <a:r>
              <a:rPr lang="zh-CN" altLang="en-US" b="1" dirty="0" smtClean="0"/>
              <a:t>  潘红宇 等    译          </a:t>
            </a:r>
          </a:p>
          <a:p>
            <a:pPr eaLnBrk="1" hangingPunct="1">
              <a:buFont typeface="Wingdings" pitchFamily="2" charset="2"/>
              <a:buNone/>
            </a:pPr>
            <a:r>
              <a:rPr lang="zh-CN" altLang="en-US" b="1" dirty="0" smtClean="0"/>
              <a:t>     机械工业出版社（</a:t>
            </a:r>
            <a:r>
              <a:rPr lang="en-US" altLang="zh-CN" b="1" dirty="0" smtClean="0"/>
              <a:t>R</a:t>
            </a:r>
            <a:r>
              <a:rPr lang="zh-CN" altLang="en-US" b="1" dirty="0" smtClean="0"/>
              <a:t>软件）</a:t>
            </a:r>
            <a:endParaRPr lang="en-US" altLang="zh-CN" b="1" dirty="0" smtClean="0"/>
          </a:p>
          <a:p>
            <a:pPr eaLnBrk="1" hangingPunct="1">
              <a:buFont typeface="Wingdings" pitchFamily="2" charset="2"/>
              <a:buNone/>
            </a:pPr>
            <a:r>
              <a:rPr lang="en-US" altLang="zh-CN" b="1" dirty="0" smtClean="0"/>
              <a:t>3. </a:t>
            </a:r>
            <a:r>
              <a:rPr lang="zh-CN" altLang="en-US" b="1" dirty="0" smtClean="0"/>
              <a:t>应用时间序列分析</a:t>
            </a:r>
            <a:r>
              <a:rPr lang="en-US" altLang="zh-CN" b="1" dirty="0" smtClean="0"/>
              <a:t>(</a:t>
            </a:r>
            <a:r>
              <a:rPr lang="zh-CN" altLang="en-US" b="1" dirty="0" smtClean="0"/>
              <a:t>第三版</a:t>
            </a:r>
            <a:r>
              <a:rPr lang="en-US" altLang="zh-CN" b="1" dirty="0" smtClean="0"/>
              <a:t>)   </a:t>
            </a:r>
            <a:r>
              <a:rPr lang="zh-CN" altLang="en-US" b="1" dirty="0" smtClean="0"/>
              <a:t>王燕 编著</a:t>
            </a:r>
          </a:p>
          <a:p>
            <a:pPr eaLnBrk="1" hangingPunct="1">
              <a:buFont typeface="Wingdings" pitchFamily="2" charset="2"/>
              <a:buNone/>
            </a:pPr>
            <a:r>
              <a:rPr lang="zh-CN" altLang="en-US" b="1" dirty="0" smtClean="0"/>
              <a:t>    中国人民大学出版社（</a:t>
            </a:r>
            <a:r>
              <a:rPr lang="en-US" altLang="zh-CN" b="1" dirty="0" smtClean="0"/>
              <a:t>SAS</a:t>
            </a:r>
            <a:r>
              <a:rPr lang="zh-CN" altLang="en-US" b="1" dirty="0" smtClean="0"/>
              <a:t>软件）</a:t>
            </a:r>
            <a:endParaRPr lang="en-US" altLang="zh-CN" b="1" dirty="0" smtClean="0"/>
          </a:p>
          <a:p>
            <a:pPr eaLnBrk="1" hangingPunct="1">
              <a:buNone/>
            </a:pPr>
            <a:r>
              <a:rPr lang="en-US" altLang="zh-CN" b="1" dirty="0" smtClean="0"/>
              <a:t>4.</a:t>
            </a:r>
            <a:r>
              <a:rPr lang="zh-CN" altLang="en-US" b="1" dirty="0" smtClean="0"/>
              <a:t>应用时间序列分析 吴喜之 刘苗编著</a:t>
            </a:r>
            <a:endParaRPr lang="en-US" altLang="zh-CN" b="1" dirty="0" smtClean="0"/>
          </a:p>
          <a:p>
            <a:pPr eaLnBrk="1" hangingPunct="1">
              <a:buNone/>
            </a:pPr>
            <a:r>
              <a:rPr lang="en-US" altLang="zh-CN" dirty="0" smtClean="0"/>
              <a:t>     </a:t>
            </a:r>
            <a:r>
              <a:rPr lang="zh-CN" altLang="en-US" b="1" dirty="0" smtClean="0"/>
              <a:t> 机械工业出版社（</a:t>
            </a:r>
            <a:r>
              <a:rPr lang="en-US" altLang="zh-CN" b="1" dirty="0" smtClean="0"/>
              <a:t>R</a:t>
            </a:r>
            <a:r>
              <a:rPr lang="zh-CN" altLang="en-US" b="1" dirty="0" smtClean="0"/>
              <a:t>软件）</a:t>
            </a:r>
            <a:endParaRPr lang="zh-CN" alt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42976" y="571480"/>
            <a:ext cx="7793037" cy="1143000"/>
          </a:xfrm>
        </p:spPr>
        <p:txBody>
          <a:bodyPr/>
          <a:lstStyle/>
          <a:p>
            <a:pPr eaLnBrk="1" hangingPunct="1"/>
            <a:r>
              <a:rPr lang="zh-CN" altLang="en-US" b="1" smtClean="0">
                <a:solidFill>
                  <a:srgbClr val="FF0000"/>
                </a:solidFill>
              </a:rPr>
              <a:t>拓展参考书</a:t>
            </a:r>
            <a:endParaRPr lang="zh-CN" altLang="en-US" b="1" dirty="0" smtClean="0">
              <a:solidFill>
                <a:srgbClr val="FF0000"/>
              </a:solidFill>
            </a:endParaRPr>
          </a:p>
        </p:txBody>
      </p:sp>
      <p:sp>
        <p:nvSpPr>
          <p:cNvPr id="24579" name="Rectangle 3"/>
          <p:cNvSpPr>
            <a:spLocks noGrp="1" noChangeArrowheads="1"/>
          </p:cNvSpPr>
          <p:nvPr>
            <p:ph type="body" idx="1"/>
          </p:nvPr>
        </p:nvSpPr>
        <p:spPr/>
        <p:txBody>
          <a:bodyPr/>
          <a:lstStyle/>
          <a:p>
            <a:pPr eaLnBrk="1" hangingPunct="1">
              <a:buFont typeface="Wingdings" pitchFamily="2" charset="2"/>
              <a:buNone/>
            </a:pPr>
            <a:r>
              <a:rPr lang="en-US" altLang="zh-CN" b="1" dirty="0" smtClean="0"/>
              <a:t>5</a:t>
            </a:r>
            <a:r>
              <a:rPr lang="en-US" altLang="zh-CN" dirty="0" smtClean="0"/>
              <a:t>.</a:t>
            </a:r>
            <a:r>
              <a:rPr lang="en-US" altLang="zh-CN" b="1" dirty="0" smtClean="0"/>
              <a:t> Time Series Analysis</a:t>
            </a:r>
            <a:r>
              <a:rPr lang="zh-CN" altLang="en-US" b="1" dirty="0" smtClean="0"/>
              <a:t>  </a:t>
            </a:r>
            <a:r>
              <a:rPr lang="en-US" altLang="zh-CN" dirty="0" smtClean="0"/>
              <a:t>(Forecasting and Control  Third Edition)  George E.P. Box   </a:t>
            </a:r>
            <a:r>
              <a:rPr lang="en-US" altLang="zh-CN" dirty="0" err="1" smtClean="0"/>
              <a:t>Gwilym</a:t>
            </a:r>
            <a:r>
              <a:rPr lang="en-US" altLang="zh-CN" dirty="0" smtClean="0"/>
              <a:t> M. Jenkins   Gregory C. </a:t>
            </a:r>
            <a:r>
              <a:rPr lang="en-US" altLang="zh-CN" dirty="0" err="1" smtClean="0"/>
              <a:t>Reinsel</a:t>
            </a:r>
            <a:endParaRPr lang="en-US" altLang="zh-CN" dirty="0" smtClean="0"/>
          </a:p>
          <a:p>
            <a:pPr eaLnBrk="1" hangingPunct="1">
              <a:buFont typeface="Wingdings" pitchFamily="2" charset="2"/>
              <a:buNone/>
            </a:pPr>
            <a:r>
              <a:rPr lang="en-US" altLang="zh-CN" dirty="0" smtClean="0"/>
              <a:t> </a:t>
            </a:r>
            <a:r>
              <a:rPr lang="en-US" altLang="zh-CN" b="1" dirty="0" smtClean="0"/>
              <a:t>6. Nonlinear Time Series: </a:t>
            </a:r>
          </a:p>
          <a:p>
            <a:pPr eaLnBrk="1" hangingPunct="1">
              <a:buFont typeface="Wingdings" pitchFamily="2" charset="2"/>
              <a:buNone/>
            </a:pPr>
            <a:r>
              <a:rPr lang="en-US" altLang="zh-CN" b="1" dirty="0" smtClean="0"/>
              <a:t>   Nonparametric   and    Parametric Methods     </a:t>
            </a:r>
            <a:r>
              <a:rPr lang="en-US" altLang="zh-CN" i="1" dirty="0" err="1" smtClean="0"/>
              <a:t>Jianqing</a:t>
            </a:r>
            <a:r>
              <a:rPr lang="en-US" altLang="zh-CN" i="1" dirty="0" smtClean="0"/>
              <a:t> Fan   </a:t>
            </a:r>
            <a:r>
              <a:rPr lang="en-US" altLang="zh-CN" i="1" dirty="0" err="1" smtClean="0"/>
              <a:t>Qiwei</a:t>
            </a:r>
            <a:r>
              <a:rPr lang="en-US" altLang="zh-CN" i="1" dirty="0" smtClean="0"/>
              <a:t> Yao</a:t>
            </a:r>
            <a:endParaRPr lang="zh-CN" altLang="en-US" b="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endParaRPr lang="zh-CN" altLang="en-US" smtClean="0"/>
          </a:p>
        </p:txBody>
      </p:sp>
      <p:sp>
        <p:nvSpPr>
          <p:cNvPr id="25603" name="Rectangle 3"/>
          <p:cNvSpPr>
            <a:spLocks noGrp="1" noChangeArrowheads="1"/>
          </p:cNvSpPr>
          <p:nvPr>
            <p:ph type="body" idx="1"/>
          </p:nvPr>
        </p:nvSpPr>
        <p:spPr/>
        <p:txBody>
          <a:bodyPr/>
          <a:lstStyle/>
          <a:p>
            <a:pPr eaLnBrk="1" hangingPunct="1">
              <a:buFont typeface="Wingdings" pitchFamily="2" charset="2"/>
              <a:buNone/>
            </a:pPr>
            <a:r>
              <a:rPr lang="en-US" altLang="zh-CN" b="1" dirty="0" smtClean="0"/>
              <a:t>7. Analysis of financial time series</a:t>
            </a:r>
          </a:p>
          <a:p>
            <a:pPr eaLnBrk="1" hangingPunct="1">
              <a:buFont typeface="Wingdings" pitchFamily="2" charset="2"/>
              <a:buNone/>
            </a:pPr>
            <a:r>
              <a:rPr lang="en-US" altLang="zh-CN" i="1" dirty="0" smtClean="0"/>
              <a:t>    </a:t>
            </a:r>
            <a:r>
              <a:rPr lang="en-US" altLang="zh-CN" i="1" dirty="0" err="1" smtClean="0"/>
              <a:t>Ruey</a:t>
            </a:r>
            <a:r>
              <a:rPr lang="en-US" altLang="zh-CN" i="1" dirty="0" smtClean="0"/>
              <a:t> S. </a:t>
            </a:r>
            <a:r>
              <a:rPr lang="en-US" altLang="zh-CN" i="1" dirty="0" err="1" smtClean="0"/>
              <a:t>Tsay</a:t>
            </a:r>
            <a:endParaRPr lang="en-US" altLang="zh-CN" i="1" dirty="0" smtClean="0"/>
          </a:p>
          <a:p>
            <a:pPr eaLnBrk="1" hangingPunct="1">
              <a:buFont typeface="Wingdings" pitchFamily="2" charset="2"/>
              <a:buNone/>
            </a:pPr>
            <a:r>
              <a:rPr lang="en-US" altLang="zh-CN" b="1" dirty="0" smtClean="0"/>
              <a:t>8. </a:t>
            </a:r>
            <a:r>
              <a:rPr lang="zh-CN" altLang="en-US" b="1" dirty="0" smtClean="0"/>
              <a:t>时间序列分析的小波方法</a:t>
            </a:r>
            <a:endParaRPr lang="en-US" altLang="zh-CN" b="1" dirty="0" smtClean="0"/>
          </a:p>
          <a:p>
            <a:pPr eaLnBrk="1" hangingPunct="1">
              <a:buFont typeface="Wingdings" pitchFamily="2" charset="2"/>
              <a:buNone/>
            </a:pPr>
            <a:r>
              <a:rPr lang="en-US" altLang="zh-CN" b="1" dirty="0" smtClean="0"/>
              <a:t>    </a:t>
            </a:r>
            <a:r>
              <a:rPr lang="en-US" altLang="zh-CN" i="1" dirty="0" smtClean="0"/>
              <a:t>Donald B. Percival  &amp;  Andrew T.     Walden   </a:t>
            </a:r>
            <a:endParaRPr lang="en-US" altLang="zh-CN" b="1" dirty="0" smtClean="0"/>
          </a:p>
          <a:p>
            <a:pPr eaLnBrk="1" hangingPunct="1">
              <a:buFont typeface="Wingdings" pitchFamily="2" charset="2"/>
              <a:buNone/>
            </a:pPr>
            <a:r>
              <a:rPr lang="en-US" altLang="zh-CN" b="1" i="1" dirty="0" smtClean="0"/>
              <a:t> </a:t>
            </a:r>
            <a:endParaRPr lang="en-US" altLang="zh-CN" i="1" dirty="0" smtClean="0"/>
          </a:p>
          <a:p>
            <a:pPr eaLnBrk="1" hangingPunct="1">
              <a:buFont typeface="Wingdings" pitchFamily="2" charset="2"/>
              <a:buNone/>
            </a:pPr>
            <a:endParaRPr lang="zh-CN" altLang="en-US" i="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95288" y="1844675"/>
            <a:ext cx="8748712" cy="4824413"/>
          </a:xfrm>
        </p:spPr>
        <p:txBody>
          <a:bodyPr/>
          <a:lstStyle/>
          <a:p>
            <a:pPr eaLnBrk="1" hangingPunct="1"/>
            <a:r>
              <a:rPr lang="zh-CN" altLang="en-US" sz="2800" b="1" smtClean="0"/>
              <a:t>金融经济</a:t>
            </a:r>
            <a:r>
              <a:rPr lang="en-US" altLang="zh-CN" sz="2800" b="1" smtClean="0"/>
              <a:t>: </a:t>
            </a:r>
            <a:r>
              <a:rPr lang="zh-CN" altLang="en-US" sz="2800" b="1" smtClean="0"/>
              <a:t>年销售量、月价格指数</a:t>
            </a:r>
            <a:r>
              <a:rPr lang="en-US" altLang="zh-CN" sz="2800" b="1" smtClean="0"/>
              <a:t> </a:t>
            </a:r>
            <a:r>
              <a:rPr lang="zh-CN" altLang="en-US" sz="2800" b="1" smtClean="0"/>
              <a:t>、</a:t>
            </a:r>
          </a:p>
          <a:p>
            <a:pPr eaLnBrk="1" hangingPunct="1">
              <a:buFont typeface="Wingdings" pitchFamily="2" charset="2"/>
              <a:buNone/>
            </a:pPr>
            <a:r>
              <a:rPr lang="en-US" altLang="zh-CN" sz="2800" b="1" smtClean="0"/>
              <a:t>                  </a:t>
            </a:r>
            <a:r>
              <a:rPr lang="zh-CN" altLang="en-US" sz="2800" b="1" smtClean="0"/>
              <a:t>汇率、日股票收盘价等等</a:t>
            </a:r>
            <a:r>
              <a:rPr lang="en-US" altLang="zh-CN" sz="2800" b="1" smtClean="0"/>
              <a:t>;  </a:t>
            </a:r>
          </a:p>
          <a:p>
            <a:pPr eaLnBrk="1" hangingPunct="1">
              <a:buFont typeface="Wingdings" pitchFamily="2" charset="2"/>
              <a:buNone/>
            </a:pPr>
            <a:r>
              <a:rPr lang="zh-CN" altLang="en-US" sz="2800" b="1" smtClean="0"/>
              <a:t>   气象水文</a:t>
            </a:r>
            <a:r>
              <a:rPr lang="en-US" altLang="zh-CN" sz="2800" b="1" smtClean="0"/>
              <a:t>: </a:t>
            </a:r>
            <a:r>
              <a:rPr lang="zh-CN" altLang="en-US" sz="2800" b="1" smtClean="0"/>
              <a:t>年降水量、每天的最高温与最低温</a:t>
            </a:r>
            <a:r>
              <a:rPr lang="en-US" altLang="zh-CN" sz="2800" b="1" smtClean="0"/>
              <a:t> </a:t>
            </a:r>
            <a:r>
              <a:rPr lang="zh-CN" altLang="en-US" sz="2800" b="1" smtClean="0"/>
              <a:t>、</a:t>
            </a:r>
          </a:p>
          <a:p>
            <a:pPr eaLnBrk="1" hangingPunct="1">
              <a:buFont typeface="Wingdings" pitchFamily="2" charset="2"/>
              <a:buNone/>
            </a:pPr>
            <a:r>
              <a:rPr lang="zh-CN" altLang="en-US" sz="2800" b="1" smtClean="0"/>
              <a:t>                   土壤侵蚀等等</a:t>
            </a:r>
            <a:r>
              <a:rPr lang="en-US" altLang="zh-CN" sz="2800" b="1" smtClean="0"/>
              <a:t>;</a:t>
            </a:r>
          </a:p>
          <a:p>
            <a:pPr eaLnBrk="1" hangingPunct="1">
              <a:buFont typeface="Wingdings" pitchFamily="2" charset="2"/>
              <a:buNone/>
            </a:pPr>
            <a:r>
              <a:rPr lang="zh-CN" altLang="en-US" sz="2800" b="1" smtClean="0"/>
              <a:t>   生物医学</a:t>
            </a:r>
            <a:r>
              <a:rPr lang="en-US" altLang="zh-CN" sz="2800" b="1" smtClean="0"/>
              <a:t>: </a:t>
            </a:r>
            <a:r>
              <a:rPr lang="zh-CN" altLang="en-US" sz="2800" b="1" smtClean="0"/>
              <a:t>物种群数量的变动情况、每毫秒心电活</a:t>
            </a:r>
          </a:p>
          <a:p>
            <a:pPr eaLnBrk="1" hangingPunct="1">
              <a:buFont typeface="Wingdings" pitchFamily="2" charset="2"/>
              <a:buNone/>
            </a:pPr>
            <a:r>
              <a:rPr lang="zh-CN" altLang="en-US" sz="2800" b="1" smtClean="0"/>
              <a:t>                   动等等</a:t>
            </a:r>
            <a:r>
              <a:rPr lang="en-US" altLang="zh-CN" sz="2800" b="1" smtClean="0"/>
              <a:t>;  </a:t>
            </a:r>
          </a:p>
          <a:p>
            <a:pPr eaLnBrk="1" hangingPunct="1">
              <a:buFont typeface="Wingdings" pitchFamily="2" charset="2"/>
              <a:buNone/>
            </a:pPr>
            <a:r>
              <a:rPr lang="en-US" altLang="zh-CN" sz="2800" b="1" smtClean="0"/>
              <a:t>   </a:t>
            </a:r>
            <a:r>
              <a:rPr lang="en-US" altLang="zh-CN" sz="2800" b="1" smtClean="0">
                <a:latin typeface="Times New Roman" pitchFamily="18" charset="0"/>
              </a:rPr>
              <a:t>…………………</a:t>
            </a:r>
            <a:endParaRPr lang="en-US" altLang="zh-CN" sz="2800" b="1"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b="1" dirty="0" smtClean="0">
                <a:solidFill>
                  <a:srgbClr val="FF0000"/>
                </a:solidFill>
              </a:rPr>
              <a:t>例子</a:t>
            </a:r>
          </a:p>
        </p:txBody>
      </p:sp>
      <p:sp>
        <p:nvSpPr>
          <p:cNvPr id="5123" name="内容占位符 2"/>
          <p:cNvSpPr>
            <a:spLocks noGrp="1"/>
          </p:cNvSpPr>
          <p:nvPr>
            <p:ph idx="1"/>
          </p:nvPr>
        </p:nvSpPr>
        <p:spPr/>
        <p:txBody>
          <a:bodyPr/>
          <a:lstStyle/>
          <a:p>
            <a:pPr marL="0" indent="0" eaLnBrk="1" hangingPunct="1">
              <a:buNone/>
            </a:pPr>
            <a:r>
              <a:rPr lang="en-US" altLang="zh-CN" sz="2800" b="1" dirty="0" smtClean="0"/>
              <a:t>1.</a:t>
            </a:r>
            <a:r>
              <a:rPr lang="zh-CN" altLang="en-US" sz="2800" b="1" dirty="0" smtClean="0"/>
              <a:t>中国纱年产量（万吨）（</a:t>
            </a:r>
            <a:r>
              <a:rPr lang="en-US" sz="2800" b="1" dirty="0" smtClean="0"/>
              <a:t>1964-1999</a:t>
            </a:r>
            <a:r>
              <a:rPr lang="zh-CN" altLang="en-US" sz="2800" b="1" dirty="0" smtClean="0"/>
              <a:t>）</a:t>
            </a:r>
            <a:endParaRPr lang="en-US" altLang="zh-CN" sz="2800" b="1" dirty="0" smtClean="0"/>
          </a:p>
          <a:p>
            <a:pPr marL="0" indent="0" eaLnBrk="1" hangingPunct="1">
              <a:buNone/>
            </a:pPr>
            <a:r>
              <a:rPr lang="en-US" altLang="zh-CN" sz="2800" b="1" dirty="0" smtClean="0"/>
              <a:t>2.</a:t>
            </a:r>
            <a:r>
              <a:rPr lang="zh-CN" altLang="en-US" sz="2800" b="1" dirty="0" smtClean="0"/>
              <a:t>中国化肥产量（万吨）（</a:t>
            </a:r>
            <a:r>
              <a:rPr lang="en-US" altLang="zh-CN" sz="2800" b="1" dirty="0" smtClean="0"/>
              <a:t>1949-2008</a:t>
            </a:r>
            <a:r>
              <a:rPr lang="zh-CN" altLang="en-US" sz="2800" b="1" dirty="0" smtClean="0"/>
              <a:t>）</a:t>
            </a:r>
            <a:endParaRPr lang="en-US" altLang="zh-CN" sz="2800" b="1" dirty="0" smtClean="0"/>
          </a:p>
          <a:p>
            <a:pPr marL="0" indent="0" eaLnBrk="1" hangingPunct="1">
              <a:buNone/>
            </a:pPr>
            <a:r>
              <a:rPr lang="en-US" altLang="zh-CN" sz="2800" b="1" dirty="0" smtClean="0"/>
              <a:t>3.Wolfer</a:t>
            </a:r>
            <a:r>
              <a:rPr lang="zh-CN" altLang="en-US" sz="2800" b="1" dirty="0" smtClean="0"/>
              <a:t>记录的</a:t>
            </a:r>
            <a:r>
              <a:rPr lang="en-US" altLang="zh-CN" sz="2800" b="1" dirty="0" smtClean="0"/>
              <a:t>300</a:t>
            </a:r>
            <a:r>
              <a:rPr lang="zh-CN" altLang="en-US" sz="2800" b="1" dirty="0" smtClean="0"/>
              <a:t>年的太阳黑子数</a:t>
            </a:r>
            <a:endParaRPr lang="en-US" altLang="zh-CN" sz="2800" b="1" dirty="0" smtClean="0"/>
          </a:p>
          <a:p>
            <a:pPr marL="0" indent="0" eaLnBrk="1" hangingPunct="1">
              <a:buNone/>
            </a:pPr>
            <a:r>
              <a:rPr lang="en-US" altLang="zh-CN" sz="2800" b="1" dirty="0" smtClean="0"/>
              <a:t>4.</a:t>
            </a:r>
            <a:r>
              <a:rPr lang="zh-CN" altLang="en-US" sz="2800" b="1" dirty="0" smtClean="0"/>
              <a:t>澳洲</a:t>
            </a:r>
            <a:r>
              <a:rPr lang="en-US" altLang="zh-CN" sz="2800" b="1" dirty="0" smtClean="0"/>
              <a:t>Darwin</a:t>
            </a:r>
            <a:r>
              <a:rPr lang="zh-CN" altLang="en-US" sz="2800" b="1" dirty="0" smtClean="0"/>
              <a:t>月度海平面气压（</a:t>
            </a:r>
            <a:r>
              <a:rPr lang="en-US" altLang="zh-CN" sz="2800" b="1" dirty="0" smtClean="0"/>
              <a:t>1951-</a:t>
            </a:r>
          </a:p>
          <a:p>
            <a:pPr marL="0" indent="0" eaLnBrk="1" hangingPunct="1">
              <a:buFont typeface="Wingdings" pitchFamily="2" charset="2"/>
              <a:buNone/>
            </a:pPr>
            <a:r>
              <a:rPr lang="en-US" altLang="zh-CN" sz="2800" b="1" dirty="0" smtClean="0"/>
              <a:t>    2017</a:t>
            </a:r>
            <a:r>
              <a:rPr lang="zh-CN" altLang="en-US" sz="2800" b="1" dirty="0" smtClean="0"/>
              <a:t>）</a:t>
            </a:r>
            <a:endParaRPr lang="en-US" altLang="zh-CN" sz="2800" b="1" dirty="0" smtClean="0"/>
          </a:p>
          <a:p>
            <a:pPr marL="0" indent="0" eaLnBrk="1" hangingPunct="1">
              <a:buNone/>
            </a:pPr>
            <a:r>
              <a:rPr lang="en-US" altLang="zh-CN" sz="2800" b="1" dirty="0" smtClean="0"/>
              <a:t>5.</a:t>
            </a:r>
            <a:r>
              <a:rPr lang="zh-CN" altLang="en-US" sz="2800" b="1" dirty="0" smtClean="0"/>
              <a:t>国际航空公司月旅客数</a:t>
            </a:r>
            <a:r>
              <a:rPr lang="en-US" altLang="zh-CN" sz="2800" b="1" dirty="0" smtClean="0"/>
              <a:t>(1949-1960)</a:t>
            </a:r>
          </a:p>
          <a:p>
            <a:pPr marL="0" indent="0" eaLnBrk="1" hangingPunct="1">
              <a:buNone/>
            </a:pPr>
            <a:r>
              <a:rPr lang="en-US" altLang="zh-CN" sz="2800" b="1" dirty="0" smtClean="0"/>
              <a:t>6.</a:t>
            </a:r>
            <a:r>
              <a:rPr lang="zh-CN" altLang="en-US" sz="2800" b="1" dirty="0" smtClean="0"/>
              <a:t>加拿大西北部阿勒特地区的月</a:t>
            </a:r>
            <a:r>
              <a:rPr lang="en-US" sz="2800" b="1" dirty="0" smtClean="0"/>
              <a:t>CO2</a:t>
            </a:r>
            <a:r>
              <a:rPr lang="zh-CN" altLang="en-US" sz="2800" b="1" dirty="0" smtClean="0"/>
              <a:t>水平（</a:t>
            </a:r>
            <a:r>
              <a:rPr lang="en-US" sz="2800" b="1" dirty="0" smtClean="0"/>
              <a:t>1994-2004)</a:t>
            </a:r>
          </a:p>
          <a:p>
            <a:pPr marL="0" indent="0" eaLnBrk="1" hangingPunct="1">
              <a:buFont typeface="Wingdings" pitchFamily="2" charset="2"/>
              <a:buNone/>
            </a:pPr>
            <a:endParaRPr lang="zh-CN" alt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eaLnBrk="1" hangingPunct="1">
              <a:buNone/>
            </a:pPr>
            <a:r>
              <a:rPr lang="en-US" altLang="zh-CN" sz="2800" b="1" dirty="0" smtClean="0"/>
              <a:t>7. 1999</a:t>
            </a:r>
            <a:r>
              <a:rPr lang="zh-CN" altLang="en-US" sz="2800" b="1" dirty="0" smtClean="0"/>
              <a:t>年</a:t>
            </a:r>
            <a:r>
              <a:rPr lang="en-US" altLang="zh-CN" sz="2800" b="1" dirty="0" smtClean="0"/>
              <a:t>1</a:t>
            </a:r>
            <a:r>
              <a:rPr lang="zh-CN" altLang="en-US" sz="2800" b="1" dirty="0" smtClean="0"/>
              <a:t>月</a:t>
            </a:r>
            <a:r>
              <a:rPr lang="en-US" altLang="zh-CN" sz="2800" b="1" dirty="0" smtClean="0"/>
              <a:t>3</a:t>
            </a:r>
            <a:r>
              <a:rPr lang="zh-CN" altLang="en-US" sz="2800" b="1" dirty="0" smtClean="0"/>
              <a:t>日到</a:t>
            </a:r>
            <a:r>
              <a:rPr lang="en-US" altLang="zh-CN" sz="2800" b="1" dirty="0" smtClean="0"/>
              <a:t>2013</a:t>
            </a:r>
            <a:r>
              <a:rPr lang="zh-CN" altLang="en-US" sz="2800" b="1" dirty="0" smtClean="0"/>
              <a:t>年</a:t>
            </a:r>
            <a:r>
              <a:rPr lang="en-US" altLang="zh-CN" sz="2800" b="1" dirty="0" smtClean="0"/>
              <a:t>9</a:t>
            </a:r>
            <a:r>
              <a:rPr lang="zh-CN" altLang="en-US" sz="2800" b="1" dirty="0" smtClean="0"/>
              <a:t>月</a:t>
            </a:r>
            <a:r>
              <a:rPr lang="en-US" altLang="zh-CN" sz="2800" b="1" dirty="0" smtClean="0"/>
              <a:t>13</a:t>
            </a:r>
            <a:r>
              <a:rPr lang="zh-CN" altLang="en-US" sz="2800" b="1" dirty="0" smtClean="0"/>
              <a:t>日美元对欧</a:t>
            </a:r>
            <a:endParaRPr lang="en-US" altLang="zh-CN" sz="2800" b="1" dirty="0" smtClean="0"/>
          </a:p>
          <a:p>
            <a:pPr marL="0" indent="0" eaLnBrk="1" hangingPunct="1">
              <a:buNone/>
            </a:pPr>
            <a:r>
              <a:rPr lang="zh-CN" altLang="en-US" sz="2800" b="1" dirty="0" smtClean="0"/>
              <a:t>     元汇率</a:t>
            </a:r>
            <a:endParaRPr lang="en-US" altLang="zh-CN" sz="2800" b="1" dirty="0" smtClean="0"/>
          </a:p>
          <a:p>
            <a:pPr marL="0" indent="0" eaLnBrk="1" hangingPunct="1">
              <a:buNone/>
            </a:pPr>
            <a:r>
              <a:rPr lang="en-US" altLang="zh-CN" sz="2800" b="1" dirty="0" smtClean="0"/>
              <a:t>8. 1986</a:t>
            </a:r>
            <a:r>
              <a:rPr lang="zh-CN" altLang="en-US" sz="2800" b="1" dirty="0" smtClean="0"/>
              <a:t>年</a:t>
            </a:r>
            <a:r>
              <a:rPr lang="en-US" altLang="zh-CN" sz="2800" b="1" dirty="0" smtClean="0"/>
              <a:t>1</a:t>
            </a:r>
            <a:r>
              <a:rPr lang="zh-CN" altLang="en-US" sz="2800" b="1" dirty="0" smtClean="0"/>
              <a:t>月</a:t>
            </a:r>
            <a:r>
              <a:rPr lang="en-US" altLang="zh-CN" sz="2800" b="1" dirty="0" smtClean="0"/>
              <a:t>—2006</a:t>
            </a:r>
            <a:r>
              <a:rPr lang="zh-CN" altLang="en-US" sz="2800" b="1" dirty="0" smtClean="0"/>
              <a:t>年</a:t>
            </a:r>
            <a:r>
              <a:rPr lang="en-US" altLang="zh-CN" sz="2800" b="1" dirty="0" smtClean="0"/>
              <a:t>1</a:t>
            </a:r>
            <a:r>
              <a:rPr lang="zh-CN" altLang="en-US" sz="2800" b="1" dirty="0" smtClean="0"/>
              <a:t>月每桶原油月度价格</a:t>
            </a:r>
            <a:endParaRPr lang="en-US" altLang="zh-CN" sz="2800" b="1" dirty="0" smtClean="0"/>
          </a:p>
          <a:p>
            <a:pPr marL="0" indent="0" eaLnBrk="1" hangingPunct="1">
              <a:buNone/>
            </a:pPr>
            <a:r>
              <a:rPr lang="en-US" altLang="zh-CN" sz="2800" b="1" dirty="0" smtClean="0"/>
              <a:t>……………</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smtClean="0">
                <a:solidFill>
                  <a:schemeClr val="tx1"/>
                </a:solidFill>
              </a:rPr>
              <a:t>例</a:t>
            </a:r>
            <a:r>
              <a:rPr lang="en-US" altLang="zh-CN" sz="2800" b="1" dirty="0" smtClean="0">
                <a:solidFill>
                  <a:schemeClr val="tx1"/>
                </a:solidFill>
              </a:rPr>
              <a:t>1</a:t>
            </a:r>
            <a:r>
              <a:rPr lang="zh-CN" altLang="en-US" sz="2800" b="1" dirty="0" smtClean="0">
                <a:solidFill>
                  <a:schemeClr val="tx1"/>
                </a:solidFill>
              </a:rPr>
              <a:t>中国纱年产量（万吨）（</a:t>
            </a:r>
            <a:r>
              <a:rPr lang="en-US" sz="2800" b="1" dirty="0" smtClean="0">
                <a:solidFill>
                  <a:schemeClr val="tx1"/>
                </a:solidFill>
              </a:rPr>
              <a:t>1964-1999</a:t>
            </a:r>
            <a:r>
              <a:rPr lang="zh-CN" altLang="en-US" sz="2800" b="1" dirty="0" smtClean="0">
                <a:solidFill>
                  <a:schemeClr val="tx1"/>
                </a:solidFill>
              </a:rPr>
              <a:t>）</a:t>
            </a:r>
            <a:endParaRPr lang="zh-CN" altLang="en-US" sz="2800" b="1" dirty="0">
              <a:solidFill>
                <a:schemeClr val="tx1"/>
              </a:solidFill>
            </a:endParaRPr>
          </a:p>
        </p:txBody>
      </p:sp>
      <p:pic>
        <p:nvPicPr>
          <p:cNvPr id="4" name="内容占位符 3"/>
          <p:cNvPicPr>
            <a:picLocks noGrp="1"/>
          </p:cNvPicPr>
          <p:nvPr>
            <p:ph idx="1"/>
          </p:nvPr>
        </p:nvPicPr>
        <p:blipFill>
          <a:blip r:embed="rId2"/>
          <a:srcRect/>
          <a:stretch>
            <a:fillRect/>
          </a:stretch>
        </p:blipFill>
        <p:spPr bwMode="auto">
          <a:xfrm>
            <a:off x="214282" y="1785926"/>
            <a:ext cx="8643998" cy="457203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smtClean="0">
                <a:solidFill>
                  <a:schemeClr val="tx1"/>
                </a:solidFill>
              </a:rPr>
              <a:t>例</a:t>
            </a:r>
            <a:r>
              <a:rPr lang="en-US" altLang="zh-CN" sz="2800" b="1" dirty="0" smtClean="0">
                <a:solidFill>
                  <a:schemeClr val="tx1"/>
                </a:solidFill>
              </a:rPr>
              <a:t>2</a:t>
            </a:r>
            <a:r>
              <a:rPr lang="zh-CN" altLang="en-US" sz="2800" b="1" dirty="0" smtClean="0">
                <a:solidFill>
                  <a:schemeClr val="tx1"/>
                </a:solidFill>
              </a:rPr>
              <a:t>中国化肥产量（万吨）（</a:t>
            </a:r>
            <a:r>
              <a:rPr lang="en-US" altLang="zh-CN" sz="2800" b="1" dirty="0" smtClean="0">
                <a:solidFill>
                  <a:schemeClr val="tx1"/>
                </a:solidFill>
              </a:rPr>
              <a:t>1949-2008</a:t>
            </a:r>
            <a:r>
              <a:rPr lang="zh-CN" altLang="en-US" sz="2800" b="1" dirty="0" smtClean="0">
                <a:solidFill>
                  <a:schemeClr val="tx1"/>
                </a:solidFill>
              </a:rPr>
              <a:t>）</a:t>
            </a:r>
            <a:endParaRPr lang="zh-CN" altLang="en-US" sz="2800" b="1" dirty="0">
              <a:solidFill>
                <a:schemeClr val="tx1"/>
              </a:solidFill>
            </a:endParaRPr>
          </a:p>
        </p:txBody>
      </p:sp>
      <p:pic>
        <p:nvPicPr>
          <p:cNvPr id="44034" name="Picture 2"/>
          <p:cNvPicPr>
            <a:picLocks noGrp="1" noChangeAspect="1" noChangeArrowheads="1"/>
          </p:cNvPicPr>
          <p:nvPr>
            <p:ph idx="1"/>
          </p:nvPr>
        </p:nvPicPr>
        <p:blipFill>
          <a:blip r:embed="rId2"/>
          <a:srcRect/>
          <a:stretch>
            <a:fillRect/>
          </a:stretch>
        </p:blipFill>
        <p:spPr bwMode="auto">
          <a:xfrm>
            <a:off x="642910" y="2071677"/>
            <a:ext cx="8286808" cy="430015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b="1" dirty="0" smtClean="0">
                <a:solidFill>
                  <a:schemeClr val="tx1"/>
                </a:solidFill>
              </a:rPr>
              <a:t>例</a:t>
            </a:r>
            <a:r>
              <a:rPr lang="en-US" altLang="zh-CN" sz="3200" b="1" dirty="0" smtClean="0">
                <a:solidFill>
                  <a:schemeClr val="tx1"/>
                </a:solidFill>
              </a:rPr>
              <a:t>3 </a:t>
            </a:r>
            <a:r>
              <a:rPr lang="en-US" altLang="zh-CN" sz="3200" b="1" dirty="0" err="1" smtClean="0">
                <a:solidFill>
                  <a:schemeClr val="tx1"/>
                </a:solidFill>
              </a:rPr>
              <a:t>Wolfer</a:t>
            </a:r>
            <a:r>
              <a:rPr lang="zh-CN" altLang="en-US" sz="3200" b="1" dirty="0" smtClean="0">
                <a:solidFill>
                  <a:schemeClr val="tx1"/>
                </a:solidFill>
              </a:rPr>
              <a:t>记录的</a:t>
            </a:r>
            <a:r>
              <a:rPr lang="en-US" altLang="zh-CN" sz="3200" b="1" dirty="0" smtClean="0">
                <a:solidFill>
                  <a:schemeClr val="tx1"/>
                </a:solidFill>
              </a:rPr>
              <a:t>300</a:t>
            </a:r>
            <a:r>
              <a:rPr lang="zh-CN" altLang="en-US" sz="3200" b="1" dirty="0" smtClean="0">
                <a:solidFill>
                  <a:schemeClr val="tx1"/>
                </a:solidFill>
              </a:rPr>
              <a:t>年的太阳黑子数</a:t>
            </a:r>
          </a:p>
        </p:txBody>
      </p:sp>
      <p:pic>
        <p:nvPicPr>
          <p:cNvPr id="5" name="图片 4"/>
          <p:cNvPicPr/>
          <p:nvPr/>
        </p:nvPicPr>
        <p:blipFill>
          <a:blip r:embed="rId3"/>
          <a:srcRect/>
          <a:stretch>
            <a:fillRect/>
          </a:stretch>
        </p:blipFill>
        <p:spPr bwMode="auto">
          <a:xfrm>
            <a:off x="214282" y="1785926"/>
            <a:ext cx="8786874" cy="47863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5509</TotalTime>
  <Words>722</Words>
  <Application>Microsoft Office PowerPoint</Application>
  <PresentationFormat>全屏显示(4:3)</PresentationFormat>
  <Paragraphs>104</Paragraphs>
  <Slides>33</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35" baseType="lpstr">
      <vt:lpstr>Blends</vt:lpstr>
      <vt:lpstr>公式</vt:lpstr>
      <vt:lpstr>PowerPoint 演示文稿</vt:lpstr>
      <vt:lpstr>序言</vt:lpstr>
      <vt:lpstr>PowerPoint 演示文稿</vt:lpstr>
      <vt:lpstr>PowerPoint 演示文稿</vt:lpstr>
      <vt:lpstr>例子</vt:lpstr>
      <vt:lpstr>PowerPoint 演示文稿</vt:lpstr>
      <vt:lpstr>例1中国纱年产量（万吨）（1964-1999）</vt:lpstr>
      <vt:lpstr>例2中国化肥产量（万吨）（1949-2008）</vt:lpstr>
      <vt:lpstr>例3 Wolfer记录的300年的太阳黑子数</vt:lpstr>
      <vt:lpstr>例4.艾奥瓦州迪比克市月平均气温        （1964-1975）</vt:lpstr>
      <vt:lpstr>例5国际航空公司月旅客数(1949-1960)</vt:lpstr>
      <vt:lpstr>例6加拿大西北部阿勒特地区的月CO2水平（1994-2004)</vt:lpstr>
      <vt:lpstr>例7美元对欧元汇率（1999.1-2013.9)</vt:lpstr>
      <vt:lpstr>例8原油月度价格(1986-2006)</vt:lpstr>
      <vt:lpstr>例9 中国原油期货价格</vt:lpstr>
      <vt:lpstr>时间序列的常见模型</vt:lpstr>
      <vt:lpstr>PowerPoint 演示文稿</vt:lpstr>
      <vt:lpstr>PowerPoint 演示文稿</vt:lpstr>
      <vt:lpstr>时间序列的发展过程</vt:lpstr>
      <vt:lpstr>  ARMA模型</vt:lpstr>
      <vt:lpstr>        ARIMA模型</vt:lpstr>
      <vt:lpstr>PowerPoint 演示文稿</vt:lpstr>
      <vt:lpstr>PowerPoint 演示文稿</vt:lpstr>
      <vt:lpstr>PowerPoint 演示文稿</vt:lpstr>
      <vt:lpstr> ARCH模型、 GARCH模型等等</vt:lpstr>
      <vt:lpstr>PowerPoint 演示文稿</vt:lpstr>
      <vt:lpstr>PowerPoint 演示文稿</vt:lpstr>
      <vt:lpstr>多变量场合</vt:lpstr>
      <vt:lpstr>非线性场合</vt:lpstr>
      <vt:lpstr>PowerPoint 演示文稿</vt:lpstr>
      <vt:lpstr>主要参考书：</vt:lpstr>
      <vt:lpstr>拓展参考书</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微软用户</cp:lastModifiedBy>
  <cp:revision>406</cp:revision>
  <dcterms:created xsi:type="dcterms:W3CDTF">1601-01-01T00:00:00Z</dcterms:created>
  <dcterms:modified xsi:type="dcterms:W3CDTF">2018-09-19T14:02:17Z</dcterms:modified>
</cp:coreProperties>
</file>