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erif"/>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italic.fntdata"/><Relationship Id="rId22" Type="http://schemas.openxmlformats.org/officeDocument/2006/relationships/font" Target="fonts/Merriweather-regular.fntdata"/><Relationship Id="rId21" Type="http://schemas.openxmlformats.org/officeDocument/2006/relationships/font" Target="fonts/RobotoSerif-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erif-bold.fntdata"/><Relationship Id="rId18" Type="http://schemas.openxmlformats.org/officeDocument/2006/relationships/font" Target="fonts/RobotoSerif-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d826590b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d826590b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d826590b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d826590b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d826590b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d826590b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de09b40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de09b40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d826590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d826590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d826590b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d826590b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5eb89af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5eb89af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d826590b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d826590b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d826590b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d826590b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d826590b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d826590b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d826590b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d826590b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33350"/>
            <a:ext cx="8520600" cy="2052600"/>
          </a:xfrm>
          <a:prstGeom prst="rect">
            <a:avLst/>
          </a:prstGeom>
        </p:spPr>
        <p:txBody>
          <a:bodyPr anchorCtr="0" anchor="b" bIns="91425" lIns="91425" spcFirstLastPara="1" rIns="91425" wrap="square" tIns="91425">
            <a:normAutofit/>
          </a:bodyPr>
          <a:lstStyle/>
          <a:p>
            <a:pPr indent="457200" lvl="0" marL="0" rtl="0" algn="ctr">
              <a:spcBef>
                <a:spcPts val="0"/>
              </a:spcBef>
              <a:spcAft>
                <a:spcPts val="0"/>
              </a:spcAft>
              <a:buNone/>
            </a:pPr>
            <a:r>
              <a:rPr b="1" lang="es" sz="7700">
                <a:latin typeface="Merriweather"/>
                <a:ea typeface="Merriweather"/>
                <a:cs typeface="Merriweather"/>
                <a:sym typeface="Merriweather"/>
              </a:rPr>
              <a:t>Editorial</a:t>
            </a:r>
            <a:endParaRPr b="1" sz="7700">
              <a:latin typeface="Merriweather"/>
              <a:ea typeface="Merriweather"/>
              <a:cs typeface="Merriweather"/>
              <a:sym typeface="Merriweather"/>
            </a:endParaRPr>
          </a:p>
        </p:txBody>
      </p:sp>
      <p:sp>
        <p:nvSpPr>
          <p:cNvPr id="55" name="Google Shape;55;p13"/>
          <p:cNvSpPr txBox="1"/>
          <p:nvPr>
            <p:ph idx="1" type="subTitle"/>
          </p:nvPr>
        </p:nvSpPr>
        <p:spPr>
          <a:xfrm>
            <a:off x="311700" y="27859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dk1"/>
                </a:solidFill>
                <a:latin typeface="Times New Roman"/>
                <a:ea typeface="Times New Roman"/>
                <a:cs typeface="Times New Roman"/>
                <a:sym typeface="Times New Roman"/>
              </a:rPr>
              <a:t>¿Cómo leer la industria editorial?</a:t>
            </a:r>
            <a:endParaRPr>
              <a:solidFill>
                <a:schemeClr val="dk1"/>
              </a:solidFill>
              <a:latin typeface="Times New Roman"/>
              <a:ea typeface="Times New Roman"/>
              <a:cs typeface="Times New Roman"/>
              <a:sym typeface="Times New Roman"/>
            </a:endParaRPr>
          </a:p>
        </p:txBody>
      </p:sp>
      <p:sp>
        <p:nvSpPr>
          <p:cNvPr id="56" name="Google Shape;56;p13"/>
          <p:cNvSpPr txBox="1"/>
          <p:nvPr/>
        </p:nvSpPr>
        <p:spPr>
          <a:xfrm>
            <a:off x="2404500" y="3643100"/>
            <a:ext cx="4335000" cy="5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Times New Roman"/>
                <a:ea typeface="Times New Roman"/>
                <a:cs typeface="Times New Roman"/>
                <a:sym typeface="Times New Roman"/>
              </a:rPr>
              <a:t>Autor: Luciana Caminos</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nvSpPr>
        <p:spPr>
          <a:xfrm>
            <a:off x="248250" y="707550"/>
            <a:ext cx="8647500" cy="3728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45818E"/>
              </a:buClr>
              <a:buSzPts val="1200"/>
              <a:buFont typeface="Times New Roman"/>
              <a:buAutoNum type="arabicPeriod"/>
            </a:pPr>
            <a:r>
              <a:rPr b="1" lang="es" sz="1200">
                <a:solidFill>
                  <a:schemeClr val="dk1"/>
                </a:solidFill>
                <a:latin typeface="Times New Roman"/>
                <a:ea typeface="Times New Roman"/>
                <a:cs typeface="Times New Roman"/>
                <a:sym typeface="Times New Roman"/>
              </a:rPr>
              <a:t>Diversificación editorial:</a:t>
            </a:r>
            <a:r>
              <a:rPr lang="es" sz="1200">
                <a:solidFill>
                  <a:schemeClr val="dk1"/>
                </a:solidFill>
                <a:latin typeface="Times New Roman"/>
                <a:ea typeface="Times New Roman"/>
                <a:cs typeface="Times New Roman"/>
                <a:sym typeface="Times New Roman"/>
              </a:rPr>
              <a:t> La comparación entre Penguin y Oxford University revela que la diversificación de sellos y enfoques editoriales puede influir en el éxito y la facturación de una editorial. La estrategia de tener sellos especializados puede ser una ventaja competitiva en la industria editorial.</a:t>
            </a:r>
            <a:br>
              <a:rPr lang="e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45818E"/>
              </a:buClr>
              <a:buSzPts val="1200"/>
              <a:buFont typeface="Times New Roman"/>
              <a:buAutoNum type="arabicPeriod"/>
            </a:pPr>
            <a:r>
              <a:rPr b="1" lang="es" sz="1200">
                <a:solidFill>
                  <a:schemeClr val="dk1"/>
                </a:solidFill>
                <a:latin typeface="Times New Roman"/>
                <a:ea typeface="Times New Roman"/>
                <a:cs typeface="Times New Roman"/>
                <a:sym typeface="Times New Roman"/>
              </a:rPr>
              <a:t>Idiomas clave:</a:t>
            </a:r>
            <a:r>
              <a:rPr lang="es" sz="1200">
                <a:solidFill>
                  <a:schemeClr val="dk1"/>
                </a:solidFill>
                <a:latin typeface="Times New Roman"/>
                <a:ea typeface="Times New Roman"/>
                <a:cs typeface="Times New Roman"/>
                <a:sym typeface="Times New Roman"/>
              </a:rPr>
              <a:t> El inglés y el español son los idiomas predominantes en términos de ventas. Esto indica que las editoriales deberían considerar la publicación en estos idiomas para alcanzar un público más amplio y aprovechar la demanda existente.</a:t>
            </a:r>
            <a:br>
              <a:rPr lang="e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45818E"/>
              </a:buClr>
              <a:buSzPts val="1200"/>
              <a:buFont typeface="Times New Roman"/>
              <a:buAutoNum type="arabicPeriod"/>
            </a:pPr>
            <a:r>
              <a:rPr b="1" lang="es" sz="1200">
                <a:solidFill>
                  <a:schemeClr val="dk1"/>
                </a:solidFill>
                <a:latin typeface="Times New Roman"/>
                <a:ea typeface="Times New Roman"/>
                <a:cs typeface="Times New Roman"/>
                <a:sym typeface="Times New Roman"/>
              </a:rPr>
              <a:t>Enfoque en contenido universitario:</a:t>
            </a:r>
            <a:r>
              <a:rPr lang="es" sz="1200">
                <a:solidFill>
                  <a:schemeClr val="dk1"/>
                </a:solidFill>
                <a:latin typeface="Times New Roman"/>
                <a:ea typeface="Times New Roman"/>
                <a:cs typeface="Times New Roman"/>
                <a:sym typeface="Times New Roman"/>
              </a:rPr>
              <a:t> La destacada posición de Oxford University en ventas sugiere que los libros académicos y universitarios también tienen un mercado sólido. Las editoriales podrían explorar la posibilidad de expandir sus catálogos hacia este nicho.</a:t>
            </a:r>
            <a:br>
              <a:rPr lang="e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45818E"/>
              </a:buClr>
              <a:buSzPts val="1200"/>
              <a:buFont typeface="Times New Roman"/>
              <a:buAutoNum type="arabicPeriod"/>
            </a:pPr>
            <a:r>
              <a:rPr b="1" lang="es" sz="1200">
                <a:solidFill>
                  <a:schemeClr val="dk1"/>
                </a:solidFill>
                <a:latin typeface="Times New Roman"/>
                <a:ea typeface="Times New Roman"/>
                <a:cs typeface="Times New Roman"/>
                <a:sym typeface="Times New Roman"/>
              </a:rPr>
              <a:t>Calidad y relevancia:</a:t>
            </a:r>
            <a:r>
              <a:rPr lang="es" sz="1200">
                <a:solidFill>
                  <a:schemeClr val="dk1"/>
                </a:solidFill>
                <a:latin typeface="Times New Roman"/>
                <a:ea typeface="Times New Roman"/>
                <a:cs typeface="Times New Roman"/>
                <a:sym typeface="Times New Roman"/>
              </a:rPr>
              <a:t> La relevancia y la calidad del contenido editorial pueden influir en la competitividad. Asegurarse de publicar contenido valioso y actualizado puede mejorar la percepción de la editorial en el mercado y atraer a un público más amplio.</a:t>
            </a:r>
            <a:br>
              <a:rPr lang="e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45818E"/>
              </a:buClr>
              <a:buSzPts val="1200"/>
              <a:buFont typeface="Times New Roman"/>
              <a:buAutoNum type="arabicPeriod"/>
            </a:pPr>
            <a:r>
              <a:rPr b="1" lang="es" sz="1200">
                <a:solidFill>
                  <a:schemeClr val="dk1"/>
                </a:solidFill>
                <a:latin typeface="Times New Roman"/>
                <a:ea typeface="Times New Roman"/>
                <a:cs typeface="Times New Roman"/>
                <a:sym typeface="Times New Roman"/>
              </a:rPr>
              <a:t>Detección de tendencias:</a:t>
            </a:r>
            <a:r>
              <a:rPr lang="es" sz="1200">
                <a:solidFill>
                  <a:schemeClr val="dk1"/>
                </a:solidFill>
                <a:latin typeface="Times New Roman"/>
                <a:ea typeface="Times New Roman"/>
                <a:cs typeface="Times New Roman"/>
                <a:sym typeface="Times New Roman"/>
              </a:rPr>
              <a:t> Identificar tendencias emergentes en el mercado es crucial para mantener la ventaja competitiva. Estar al tanto de las preferencias cambiantes de los lectores y adaptar el catálogo en consecuencia puede resultar en un mayor éxito.</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p:nvPr/>
        </p:nvSpPr>
        <p:spPr>
          <a:xfrm>
            <a:off x="478500" y="544650"/>
            <a:ext cx="8187000" cy="40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s" sz="6000">
                <a:solidFill>
                  <a:schemeClr val="dk1"/>
                </a:solidFill>
              </a:rPr>
              <a:t>RECOMENDACIONES</a:t>
            </a:r>
            <a:endParaRPr sz="1900">
              <a:latin typeface="Roboto Serif"/>
              <a:ea typeface="Roboto Serif"/>
              <a:cs typeface="Roboto Serif"/>
              <a:sym typeface="Roboto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248250" y="1190400"/>
            <a:ext cx="8647500" cy="2762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45818E"/>
              </a:buClr>
              <a:buSzPts val="1200"/>
              <a:buFont typeface="Times New Roman"/>
              <a:buAutoNum type="arabicPeriod"/>
            </a:pPr>
            <a:r>
              <a:rPr b="1" lang="es" sz="1200">
                <a:solidFill>
                  <a:schemeClr val="dk1"/>
                </a:solidFill>
                <a:latin typeface="Times New Roman"/>
                <a:ea typeface="Times New Roman"/>
                <a:cs typeface="Times New Roman"/>
                <a:sym typeface="Times New Roman"/>
              </a:rPr>
              <a:t>Investigación de mercado </a:t>
            </a:r>
            <a:r>
              <a:rPr b="1" lang="es" sz="1200">
                <a:solidFill>
                  <a:schemeClr val="dk1"/>
                </a:solidFill>
                <a:latin typeface="Times New Roman"/>
                <a:ea typeface="Times New Roman"/>
                <a:cs typeface="Times New Roman"/>
                <a:sym typeface="Times New Roman"/>
              </a:rPr>
              <a:t>continúa</a:t>
            </a:r>
            <a:r>
              <a:rPr b="1" lang="es" sz="1200">
                <a:solidFill>
                  <a:schemeClr val="dk1"/>
                </a:solidFill>
                <a:latin typeface="Times New Roman"/>
                <a:ea typeface="Times New Roman"/>
                <a:cs typeface="Times New Roman"/>
                <a:sym typeface="Times New Roman"/>
              </a:rPr>
              <a:t>:</a:t>
            </a:r>
            <a:r>
              <a:rPr lang="es" sz="1200">
                <a:solidFill>
                  <a:schemeClr val="dk1"/>
                </a:solidFill>
                <a:latin typeface="Times New Roman"/>
                <a:ea typeface="Times New Roman"/>
                <a:cs typeface="Times New Roman"/>
                <a:sym typeface="Times New Roman"/>
              </a:rPr>
              <a:t> Mantenerse al tanto de las tendencias emergentes en el mercado editorial es crucial. Esto se puede lograr mediante la investigación constante de las preferencias de los lectores, la tecnología y los cambios culturales.</a:t>
            </a:r>
            <a:br>
              <a:rPr lang="e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45818E"/>
              </a:buClr>
              <a:buSzPts val="1200"/>
              <a:buFont typeface="Times New Roman"/>
              <a:buAutoNum type="arabicPeriod"/>
            </a:pPr>
            <a:r>
              <a:rPr b="1" lang="es" sz="1200">
                <a:solidFill>
                  <a:schemeClr val="dk1"/>
                </a:solidFill>
                <a:latin typeface="Times New Roman"/>
                <a:ea typeface="Times New Roman"/>
                <a:cs typeface="Times New Roman"/>
                <a:sym typeface="Times New Roman"/>
              </a:rPr>
              <a:t>Calidad y relevancia:</a:t>
            </a:r>
            <a:r>
              <a:rPr lang="es" sz="1200">
                <a:solidFill>
                  <a:schemeClr val="dk1"/>
                </a:solidFill>
                <a:latin typeface="Times New Roman"/>
                <a:ea typeface="Times New Roman"/>
                <a:cs typeface="Times New Roman"/>
                <a:sym typeface="Times New Roman"/>
              </a:rPr>
              <a:t> Priorizar la calidad del contenido y su relevancia para el público objetivo. Esto puede implicar la colaboración con autores reconocidos, la inversión en edición y diseño de alta calidad, y la producción de contenido que responda a las necesidades y deseos de los lectores.</a:t>
            </a:r>
            <a:br>
              <a:rPr lang="e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45818E"/>
              </a:buClr>
              <a:buSzPts val="1200"/>
              <a:buFont typeface="Times New Roman"/>
              <a:buAutoNum type="arabicPeriod"/>
            </a:pPr>
            <a:r>
              <a:rPr b="1" lang="es" sz="1200">
                <a:solidFill>
                  <a:schemeClr val="dk1"/>
                </a:solidFill>
                <a:latin typeface="Times New Roman"/>
                <a:ea typeface="Times New Roman"/>
                <a:cs typeface="Times New Roman"/>
                <a:sym typeface="Times New Roman"/>
              </a:rPr>
              <a:t>Colaboraciones estratégicas:</a:t>
            </a:r>
            <a:r>
              <a:rPr lang="es" sz="1200">
                <a:solidFill>
                  <a:schemeClr val="dk1"/>
                </a:solidFill>
                <a:latin typeface="Times New Roman"/>
                <a:ea typeface="Times New Roman"/>
                <a:cs typeface="Times New Roman"/>
                <a:sym typeface="Times New Roman"/>
              </a:rPr>
              <a:t> Considerar colaboraciones con instituciones educativas u organizaciones relacionadas con la industria puede aumentar la visibilidad y la credibilidad de la editorial, especialmente en el caso de contenido académico.</a:t>
            </a:r>
            <a:br>
              <a:rPr lang="e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45818E"/>
              </a:buClr>
              <a:buSzPts val="1200"/>
              <a:buFont typeface="Times New Roman"/>
              <a:buAutoNum type="arabicPeriod"/>
            </a:pPr>
            <a:r>
              <a:rPr b="1" lang="es" sz="1200">
                <a:solidFill>
                  <a:schemeClr val="dk1"/>
                </a:solidFill>
                <a:latin typeface="Times New Roman"/>
                <a:ea typeface="Times New Roman"/>
                <a:cs typeface="Times New Roman"/>
                <a:sym typeface="Times New Roman"/>
              </a:rPr>
              <a:t>Marketing basado en datos:</a:t>
            </a:r>
            <a:r>
              <a:rPr lang="es" sz="1200">
                <a:solidFill>
                  <a:schemeClr val="dk1"/>
                </a:solidFill>
                <a:latin typeface="Times New Roman"/>
                <a:ea typeface="Times New Roman"/>
                <a:cs typeface="Times New Roman"/>
                <a:sym typeface="Times New Roman"/>
              </a:rPr>
              <a:t> Utilizar datos de ventas y análisis de mercado para orientar las estrategias de marketing y promoción. Esto permitirá dirigir los recursos hacia los canales y enfoques que generen el mayor impacto.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1500"/>
              </a:spcAft>
              <a:buNone/>
            </a:pPr>
            <a:r>
              <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62" name="Google Shape;62;p14"/>
          <p:cNvSpPr txBox="1"/>
          <p:nvPr>
            <p:ph idx="1" type="body"/>
          </p:nvPr>
        </p:nvSpPr>
        <p:spPr>
          <a:xfrm>
            <a:off x="384075" y="1449900"/>
            <a:ext cx="6808500" cy="2243700"/>
          </a:xfrm>
          <a:prstGeom prst="rect">
            <a:avLst/>
          </a:prstGeom>
        </p:spPr>
        <p:txBody>
          <a:bodyPr anchorCtr="0" anchor="t" bIns="91425" lIns="91425" spcFirstLastPara="1" rIns="91425" wrap="square" tIns="91425">
            <a:normAutofit/>
          </a:bodyPr>
          <a:lstStyle/>
          <a:p>
            <a:pPr indent="-419100" lvl="0" marL="457200" rtl="0" algn="l">
              <a:lnSpc>
                <a:spcPct val="90000"/>
              </a:lnSpc>
              <a:spcBef>
                <a:spcPts val="0"/>
              </a:spcBef>
              <a:spcAft>
                <a:spcPts val="0"/>
              </a:spcAft>
              <a:buClr>
                <a:srgbClr val="45818E"/>
              </a:buClr>
              <a:buSzPts val="3000"/>
              <a:buFont typeface="Times New Roman"/>
              <a:buAutoNum type="arabicPeriod"/>
            </a:pPr>
            <a:r>
              <a:rPr lang="es" sz="3000">
                <a:solidFill>
                  <a:schemeClr val="dk1"/>
                </a:solidFill>
                <a:latin typeface="Times New Roman"/>
                <a:ea typeface="Times New Roman"/>
                <a:cs typeface="Times New Roman"/>
                <a:sym typeface="Times New Roman"/>
              </a:rPr>
              <a:t>Contexto y Audiencia</a:t>
            </a:r>
            <a:endParaRPr sz="3000">
              <a:solidFill>
                <a:schemeClr val="dk1"/>
              </a:solidFill>
              <a:latin typeface="Times New Roman"/>
              <a:ea typeface="Times New Roman"/>
              <a:cs typeface="Times New Roman"/>
              <a:sym typeface="Times New Roman"/>
            </a:endParaRPr>
          </a:p>
          <a:p>
            <a:pPr indent="-419100" lvl="0" marL="457200" rtl="0" algn="l">
              <a:lnSpc>
                <a:spcPct val="90000"/>
              </a:lnSpc>
              <a:spcBef>
                <a:spcPts val="0"/>
              </a:spcBef>
              <a:spcAft>
                <a:spcPts val="0"/>
              </a:spcAft>
              <a:buClr>
                <a:srgbClr val="45818E"/>
              </a:buClr>
              <a:buSzPts val="3000"/>
              <a:buFont typeface="Times New Roman"/>
              <a:buAutoNum type="arabicPeriod"/>
            </a:pPr>
            <a:r>
              <a:rPr lang="es" sz="3000">
                <a:solidFill>
                  <a:schemeClr val="dk1"/>
                </a:solidFill>
                <a:latin typeface="Times New Roman"/>
                <a:ea typeface="Times New Roman"/>
                <a:cs typeface="Times New Roman"/>
                <a:sym typeface="Times New Roman"/>
              </a:rPr>
              <a:t>Hipótesis/Preguntas de Interés</a:t>
            </a:r>
            <a:endParaRPr sz="3000">
              <a:solidFill>
                <a:schemeClr val="dk1"/>
              </a:solidFill>
              <a:latin typeface="Times New Roman"/>
              <a:ea typeface="Times New Roman"/>
              <a:cs typeface="Times New Roman"/>
              <a:sym typeface="Times New Roman"/>
            </a:endParaRPr>
          </a:p>
          <a:p>
            <a:pPr indent="-419100" lvl="0" marL="457200" rtl="0" algn="l">
              <a:lnSpc>
                <a:spcPct val="90000"/>
              </a:lnSpc>
              <a:spcBef>
                <a:spcPts val="0"/>
              </a:spcBef>
              <a:spcAft>
                <a:spcPts val="0"/>
              </a:spcAft>
              <a:buClr>
                <a:srgbClr val="45818E"/>
              </a:buClr>
              <a:buSzPts val="3000"/>
              <a:buFont typeface="Times New Roman"/>
              <a:buAutoNum type="arabicPeriod"/>
            </a:pPr>
            <a:r>
              <a:rPr lang="es" sz="3000">
                <a:solidFill>
                  <a:schemeClr val="dk1"/>
                </a:solidFill>
                <a:latin typeface="Times New Roman"/>
                <a:ea typeface="Times New Roman"/>
                <a:cs typeface="Times New Roman"/>
                <a:sym typeface="Times New Roman"/>
              </a:rPr>
              <a:t>Metadata</a:t>
            </a:r>
            <a:endParaRPr sz="3000">
              <a:solidFill>
                <a:schemeClr val="dk1"/>
              </a:solidFill>
              <a:latin typeface="Times New Roman"/>
              <a:ea typeface="Times New Roman"/>
              <a:cs typeface="Times New Roman"/>
              <a:sym typeface="Times New Roman"/>
            </a:endParaRPr>
          </a:p>
          <a:p>
            <a:pPr indent="-419100" lvl="0" marL="457200" rtl="0" algn="l">
              <a:lnSpc>
                <a:spcPct val="90000"/>
              </a:lnSpc>
              <a:spcBef>
                <a:spcPts val="0"/>
              </a:spcBef>
              <a:spcAft>
                <a:spcPts val="0"/>
              </a:spcAft>
              <a:buClr>
                <a:srgbClr val="45818E"/>
              </a:buClr>
              <a:buSzPts val="3000"/>
              <a:buFont typeface="Times New Roman"/>
              <a:buAutoNum type="arabicPeriod"/>
            </a:pPr>
            <a:r>
              <a:rPr lang="es" sz="3000">
                <a:solidFill>
                  <a:schemeClr val="dk1"/>
                </a:solidFill>
                <a:latin typeface="Times New Roman"/>
                <a:ea typeface="Times New Roman"/>
                <a:cs typeface="Times New Roman"/>
                <a:sym typeface="Times New Roman"/>
              </a:rPr>
              <a:t>Análisis Exploratorio</a:t>
            </a:r>
            <a:endParaRPr sz="3000">
              <a:solidFill>
                <a:schemeClr val="dk1"/>
              </a:solidFill>
              <a:latin typeface="Times New Roman"/>
              <a:ea typeface="Times New Roman"/>
              <a:cs typeface="Times New Roman"/>
              <a:sym typeface="Times New Roman"/>
            </a:endParaRPr>
          </a:p>
          <a:p>
            <a:pPr indent="-419100" lvl="0" marL="457200" rtl="0" algn="l">
              <a:lnSpc>
                <a:spcPct val="90000"/>
              </a:lnSpc>
              <a:spcBef>
                <a:spcPts val="0"/>
              </a:spcBef>
              <a:spcAft>
                <a:spcPts val="0"/>
              </a:spcAft>
              <a:buClr>
                <a:srgbClr val="45818E"/>
              </a:buClr>
              <a:buSzPts val="3000"/>
              <a:buFont typeface="Times New Roman"/>
              <a:buAutoNum type="arabicPeriod"/>
            </a:pPr>
            <a:r>
              <a:rPr lang="es" sz="3000">
                <a:solidFill>
                  <a:schemeClr val="dk1"/>
                </a:solidFill>
                <a:latin typeface="Times New Roman"/>
                <a:ea typeface="Times New Roman"/>
                <a:cs typeface="Times New Roman"/>
                <a:sym typeface="Times New Roman"/>
              </a:rPr>
              <a:t>Insights y Recomendaciones</a:t>
            </a:r>
            <a:endParaRPr sz="3000">
              <a:solidFill>
                <a:schemeClr val="dk1"/>
              </a:solidFill>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6511550" y="1449900"/>
            <a:ext cx="2469375" cy="3527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2124775" y="590950"/>
            <a:ext cx="666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chemeClr val="dk1"/>
                </a:solidFill>
                <a:latin typeface="Times New Roman"/>
                <a:ea typeface="Times New Roman"/>
                <a:cs typeface="Times New Roman"/>
                <a:sym typeface="Times New Roman"/>
              </a:rPr>
              <a:t>Contexto: </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Ante el vasto escenario del mercado editorial, surge con frecuencia la interrogante: ¿Cómo dar los primeros pasos? ¿Cómo destacar entre la competencia? Es en este contexto que cobra relevancia el análisis exhaustivo del mercado, ofreciendo respuestas fundamentales a estas incógnitas.</a:t>
            </a:r>
            <a:br>
              <a:rPr lang="e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s" sz="1200">
                <a:solidFill>
                  <a:schemeClr val="dk1"/>
                </a:solidFill>
                <a:latin typeface="Times New Roman"/>
                <a:ea typeface="Times New Roman"/>
                <a:cs typeface="Times New Roman"/>
                <a:sym typeface="Times New Roman"/>
              </a:rPr>
              <a:t>Audiencia:</a:t>
            </a:r>
            <a:br>
              <a:rPr lang="es" sz="1200">
                <a:solidFill>
                  <a:schemeClr val="dk1"/>
                </a:solidFill>
                <a:latin typeface="Times New Roman"/>
                <a:ea typeface="Times New Roman"/>
                <a:cs typeface="Times New Roman"/>
                <a:sym typeface="Times New Roman"/>
              </a:rPr>
            </a:br>
            <a:br>
              <a:rPr lang="es" sz="1200">
                <a:solidFill>
                  <a:schemeClr val="dk1"/>
                </a:solidFill>
                <a:latin typeface="Times New Roman"/>
                <a:ea typeface="Times New Roman"/>
                <a:cs typeface="Times New Roman"/>
                <a:sym typeface="Times New Roman"/>
              </a:rPr>
            </a:br>
            <a:r>
              <a:rPr lang="es" sz="1200">
                <a:solidFill>
                  <a:schemeClr val="dk1"/>
                </a:solidFill>
                <a:latin typeface="Times New Roman"/>
                <a:ea typeface="Times New Roman"/>
                <a:cs typeface="Times New Roman"/>
                <a:sym typeface="Times New Roman"/>
              </a:rPr>
              <a:t>Este análisis proporciona a tanto a editoriales recién establecidas como a aquellas con experiencia las herramientas necesarias para examinar su integración en el mercado, perfeccionar sus procesos y anticipar posibles cambios.</a:t>
            </a:r>
            <a:br>
              <a:rPr lang="e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s" sz="1200">
                <a:solidFill>
                  <a:schemeClr val="dk1"/>
                </a:solidFill>
                <a:latin typeface="Times New Roman"/>
                <a:ea typeface="Times New Roman"/>
                <a:cs typeface="Times New Roman"/>
                <a:sym typeface="Times New Roman"/>
              </a:rPr>
              <a:t>Limitaciones:</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br>
              <a:rPr lang="es" sz="1200">
                <a:solidFill>
                  <a:schemeClr val="dk1"/>
                </a:solidFill>
                <a:latin typeface="Times New Roman"/>
                <a:ea typeface="Times New Roman"/>
                <a:cs typeface="Times New Roman"/>
                <a:sym typeface="Times New Roman"/>
              </a:rPr>
            </a:br>
            <a:r>
              <a:rPr lang="es" sz="1200">
                <a:solidFill>
                  <a:schemeClr val="dk1"/>
                </a:solidFill>
                <a:latin typeface="Times New Roman"/>
                <a:ea typeface="Times New Roman"/>
                <a:cs typeface="Times New Roman"/>
                <a:sym typeface="Times New Roman"/>
              </a:rPr>
              <a:t>Si bien los datos no son de naturaleza reciente, es posible realizar un análisis de la competencia. Sin embargo, es importante considerar que la competencia tiende a resguardar información estratégica para sus propios análisis, limitando la cantidad de información revelada.</a:t>
            </a:r>
            <a:endParaRPr sz="1200">
              <a:solidFill>
                <a:schemeClr val="dk1"/>
              </a:solidFill>
              <a:latin typeface="Times New Roman"/>
              <a:ea typeface="Times New Roman"/>
              <a:cs typeface="Times New Roman"/>
              <a:sym typeface="Times New Roman"/>
            </a:endParaRPr>
          </a:p>
        </p:txBody>
      </p:sp>
      <p:sp>
        <p:nvSpPr>
          <p:cNvPr id="69" name="Google Shape;69;p15"/>
          <p:cNvSpPr/>
          <p:nvPr/>
        </p:nvSpPr>
        <p:spPr>
          <a:xfrm>
            <a:off x="215625" y="172950"/>
            <a:ext cx="1774500" cy="47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900">
                <a:latin typeface="Roboto Serif"/>
                <a:ea typeface="Roboto Serif"/>
                <a:cs typeface="Roboto Serif"/>
                <a:sym typeface="Roboto Serif"/>
              </a:rPr>
              <a:t>Contexto y audiencia</a:t>
            </a:r>
            <a:endParaRPr b="1" sz="1900">
              <a:latin typeface="Roboto Serif"/>
              <a:ea typeface="Roboto Serif"/>
              <a:cs typeface="Roboto Serif"/>
              <a:sym typeface="Roboto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2124775" y="590950"/>
            <a:ext cx="666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chemeClr val="dk1"/>
                </a:solidFill>
                <a:latin typeface="Times New Roman"/>
                <a:ea typeface="Times New Roman"/>
                <a:cs typeface="Times New Roman"/>
                <a:sym typeface="Times New Roman"/>
              </a:rPr>
              <a:t>Preguntas principales: </a:t>
            </a:r>
            <a:endParaRPr sz="1200">
              <a:solidFill>
                <a:schemeClr val="dk1"/>
              </a:solidFill>
              <a:latin typeface="Times New Roman"/>
              <a:ea typeface="Times New Roman"/>
              <a:cs typeface="Times New Roman"/>
              <a:sym typeface="Times New Roman"/>
            </a:endParaRPr>
          </a:p>
          <a:p>
            <a:pPr indent="-304800" lvl="0" marL="457200" rtl="0" algn="l">
              <a:lnSpc>
                <a:spcPct val="135714"/>
              </a:lnSpc>
              <a:spcBef>
                <a:spcPts val="1200"/>
              </a:spcBef>
              <a:spcAft>
                <a:spcPts val="0"/>
              </a:spcAft>
              <a:buClr>
                <a:schemeClr val="dk1"/>
              </a:buClr>
              <a:buSzPts val="1200"/>
              <a:buFont typeface="Times New Roman"/>
              <a:buChar char="●"/>
            </a:pPr>
            <a:r>
              <a:rPr lang="es" sz="1200">
                <a:solidFill>
                  <a:schemeClr val="dk1"/>
                </a:solidFill>
                <a:latin typeface="Times New Roman"/>
                <a:ea typeface="Times New Roman"/>
                <a:cs typeface="Times New Roman"/>
                <a:sym typeface="Times New Roman"/>
              </a:rPr>
              <a:t>¿Cómo se compara la producción de libros en distintos idiomas?</a:t>
            </a:r>
            <a:endParaRPr sz="1200">
              <a:solidFill>
                <a:schemeClr val="dk1"/>
              </a:solidFill>
              <a:latin typeface="Times New Roman"/>
              <a:ea typeface="Times New Roman"/>
              <a:cs typeface="Times New Roman"/>
              <a:sym typeface="Times New Roman"/>
            </a:endParaRPr>
          </a:p>
          <a:p>
            <a:pPr indent="-304800" lvl="0" marL="457200" rtl="0" algn="l">
              <a:lnSpc>
                <a:spcPct val="135714"/>
              </a:lnSpc>
              <a:spcBef>
                <a:spcPts val="0"/>
              </a:spcBef>
              <a:spcAft>
                <a:spcPts val="0"/>
              </a:spcAft>
              <a:buClr>
                <a:schemeClr val="dk1"/>
              </a:buClr>
              <a:buSzPts val="1200"/>
              <a:buFont typeface="Times New Roman"/>
              <a:buChar char="●"/>
            </a:pPr>
            <a:r>
              <a:rPr lang="es" sz="1200">
                <a:solidFill>
                  <a:schemeClr val="dk1"/>
                </a:solidFill>
                <a:latin typeface="Times New Roman"/>
                <a:ea typeface="Times New Roman"/>
                <a:cs typeface="Times New Roman"/>
                <a:sym typeface="Times New Roman"/>
              </a:rPr>
              <a:t>¿Cuáles son las editoriales destacadas en el mercado de libros?</a:t>
            </a:r>
            <a:endParaRPr sz="1200">
              <a:solidFill>
                <a:schemeClr val="dk1"/>
              </a:solidFill>
              <a:latin typeface="Times New Roman"/>
              <a:ea typeface="Times New Roman"/>
              <a:cs typeface="Times New Roman"/>
              <a:sym typeface="Times New Roman"/>
            </a:endParaRPr>
          </a:p>
          <a:p>
            <a:pPr indent="-304800" lvl="0" marL="457200" rtl="0" algn="l">
              <a:lnSpc>
                <a:spcPct val="135714"/>
              </a:lnSpc>
              <a:spcBef>
                <a:spcPts val="0"/>
              </a:spcBef>
              <a:spcAft>
                <a:spcPts val="0"/>
              </a:spcAft>
              <a:buClr>
                <a:schemeClr val="dk1"/>
              </a:buClr>
              <a:buSzPts val="1200"/>
              <a:buFont typeface="Times New Roman"/>
              <a:buChar char="●"/>
            </a:pPr>
            <a:r>
              <a:rPr lang="es" sz="1200">
                <a:solidFill>
                  <a:schemeClr val="dk1"/>
                </a:solidFill>
                <a:latin typeface="Times New Roman"/>
                <a:ea typeface="Times New Roman"/>
                <a:cs typeface="Times New Roman"/>
                <a:sym typeface="Times New Roman"/>
              </a:rPr>
              <a:t>¿Influye el volumen de un libro en la percepción y calificación de los lectores?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s" sz="1200">
                <a:solidFill>
                  <a:schemeClr val="dk1"/>
                </a:solidFill>
                <a:latin typeface="Times New Roman"/>
                <a:ea typeface="Times New Roman"/>
                <a:cs typeface="Times New Roman"/>
                <a:sym typeface="Times New Roman"/>
              </a:rPr>
              <a:t>Preguntas secundarias</a:t>
            </a:r>
            <a:r>
              <a:rPr b="1" lang="e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s" sz="1200">
                <a:solidFill>
                  <a:schemeClr val="dk1"/>
                </a:solidFill>
                <a:latin typeface="Times New Roman"/>
                <a:ea typeface="Times New Roman"/>
                <a:cs typeface="Times New Roman"/>
                <a:sym typeface="Times New Roman"/>
              </a:rPr>
              <a:t>¿Qué indicadores clave deberían ser considerados al evaluar la competitividad de una editorial en el mercado?</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s" sz="1200">
                <a:solidFill>
                  <a:schemeClr val="dk1"/>
                </a:solidFill>
                <a:latin typeface="Times New Roman"/>
                <a:ea typeface="Times New Roman"/>
                <a:cs typeface="Times New Roman"/>
                <a:sym typeface="Times New Roman"/>
              </a:rPr>
              <a:t>¿Cómo se pueden identificar las tendencias emergentes en el mercado editorial y utilizarlas para ventaja competitiva?</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s" sz="1200">
                <a:solidFill>
                  <a:schemeClr val="dk1"/>
                </a:solidFill>
                <a:latin typeface="Times New Roman"/>
                <a:ea typeface="Times New Roman"/>
                <a:cs typeface="Times New Roman"/>
                <a:sym typeface="Times New Roman"/>
              </a:rPr>
              <a:t>¿Cuáles son los factores determinantes para medir la visibilidad de una editorial en comparación con sus competidores?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s" sz="1200">
                <a:solidFill>
                  <a:schemeClr val="dk1"/>
                </a:solidFill>
                <a:latin typeface="Times New Roman"/>
                <a:ea typeface="Times New Roman"/>
                <a:cs typeface="Times New Roman"/>
                <a:sym typeface="Times New Roman"/>
              </a:rPr>
              <a:t>¿Cómo se puede cuantificar la calidad y la relevancia del contenido editorial al medir la competitividad?</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s" sz="1200">
                <a:solidFill>
                  <a:schemeClr val="dk1"/>
                </a:solidFill>
                <a:latin typeface="Times New Roman"/>
                <a:ea typeface="Times New Roman"/>
                <a:cs typeface="Times New Roman"/>
                <a:sym typeface="Times New Roman"/>
              </a:rPr>
              <a:t>¿Qué papel juega la distribución y la accesibilidad de los títulos editoriales en la percepción de competitividad en el mercado?</a:t>
            </a:r>
            <a:endParaRPr sz="1200">
              <a:solidFill>
                <a:schemeClr val="dk1"/>
              </a:solidFill>
              <a:latin typeface="Times New Roman"/>
              <a:ea typeface="Times New Roman"/>
              <a:cs typeface="Times New Roman"/>
              <a:sym typeface="Times New Roman"/>
            </a:endParaRPr>
          </a:p>
        </p:txBody>
      </p:sp>
      <p:sp>
        <p:nvSpPr>
          <p:cNvPr id="75" name="Google Shape;75;p16"/>
          <p:cNvSpPr/>
          <p:nvPr/>
        </p:nvSpPr>
        <p:spPr>
          <a:xfrm>
            <a:off x="215625" y="172950"/>
            <a:ext cx="1774500" cy="47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900">
                <a:latin typeface="Roboto Serif"/>
                <a:ea typeface="Roboto Serif"/>
                <a:cs typeface="Roboto Serif"/>
                <a:sym typeface="Roboto Serif"/>
              </a:rPr>
              <a:t>Preguntas de interés</a:t>
            </a:r>
            <a:endParaRPr b="1" sz="1900">
              <a:latin typeface="Roboto Serif"/>
              <a:ea typeface="Roboto Serif"/>
              <a:cs typeface="Roboto Serif"/>
              <a:sym typeface="Roboto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p:nvPr/>
        </p:nvSpPr>
        <p:spPr>
          <a:xfrm>
            <a:off x="215625" y="172950"/>
            <a:ext cx="1774500" cy="47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900">
                <a:latin typeface="Roboto Serif"/>
                <a:ea typeface="Roboto Serif"/>
                <a:cs typeface="Roboto Serif"/>
                <a:sym typeface="Roboto Serif"/>
              </a:rPr>
              <a:t>Resumen metadata</a:t>
            </a:r>
            <a:endParaRPr b="1" sz="1900">
              <a:latin typeface="Roboto Serif"/>
              <a:ea typeface="Roboto Serif"/>
              <a:cs typeface="Roboto Serif"/>
              <a:sym typeface="Roboto Serif"/>
            </a:endParaRPr>
          </a:p>
        </p:txBody>
      </p:sp>
      <p:pic>
        <p:nvPicPr>
          <p:cNvPr id="81" name="Google Shape;81;p17"/>
          <p:cNvPicPr preferRelativeResize="0"/>
          <p:nvPr/>
        </p:nvPicPr>
        <p:blipFill>
          <a:blip r:embed="rId3">
            <a:alphaModFix/>
          </a:blip>
          <a:stretch>
            <a:fillRect/>
          </a:stretch>
        </p:blipFill>
        <p:spPr>
          <a:xfrm>
            <a:off x="7109125" y="3096825"/>
            <a:ext cx="1910150" cy="1910150"/>
          </a:xfrm>
          <a:prstGeom prst="rect">
            <a:avLst/>
          </a:prstGeom>
          <a:noFill/>
          <a:ln>
            <a:noFill/>
          </a:ln>
        </p:spPr>
      </p:pic>
      <p:sp>
        <p:nvSpPr>
          <p:cNvPr id="82" name="Google Shape;82;p17"/>
          <p:cNvSpPr txBox="1"/>
          <p:nvPr/>
        </p:nvSpPr>
        <p:spPr>
          <a:xfrm>
            <a:off x="2157700" y="172950"/>
            <a:ext cx="5680200" cy="47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s" sz="1500">
                <a:solidFill>
                  <a:schemeClr val="dk1"/>
                </a:solidFill>
                <a:latin typeface="Times New Roman"/>
                <a:ea typeface="Times New Roman"/>
                <a:cs typeface="Times New Roman"/>
                <a:sym typeface="Times New Roman"/>
              </a:rPr>
              <a:t>2132 </a:t>
            </a:r>
            <a:r>
              <a:rPr lang="es" sz="1500">
                <a:solidFill>
                  <a:schemeClr val="dk1"/>
                </a:solidFill>
                <a:latin typeface="Times New Roman"/>
                <a:ea typeface="Times New Roman"/>
                <a:cs typeface="Times New Roman"/>
                <a:sym typeface="Times New Roman"/>
              </a:rPr>
              <a:t>Libros: Número de filas.</a:t>
            </a:r>
            <a:br>
              <a:rPr lang="es" sz="1500">
                <a:solidFill>
                  <a:schemeClr val="dk1"/>
                </a:solidFill>
                <a:latin typeface="Times New Roman"/>
                <a:ea typeface="Times New Roman"/>
                <a:cs typeface="Times New Roman"/>
                <a:sym typeface="Times New Roman"/>
              </a:rPr>
            </a:br>
            <a:r>
              <a:rPr lang="es" sz="1500">
                <a:solidFill>
                  <a:schemeClr val="dk1"/>
                </a:solidFill>
                <a:latin typeface="Times New Roman"/>
                <a:ea typeface="Times New Roman"/>
                <a:cs typeface="Times New Roman"/>
                <a:sym typeface="Times New Roman"/>
              </a:rPr>
              <a:t>12 Variables: Número de columnas.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br>
              <a:rPr lang="es" sz="1500">
                <a:solidFill>
                  <a:schemeClr val="dk1"/>
                </a:solidFill>
                <a:latin typeface="Times New Roman"/>
                <a:ea typeface="Times New Roman"/>
                <a:cs typeface="Times New Roman"/>
                <a:sym typeface="Times New Roman"/>
              </a:rPr>
            </a:br>
            <a:br>
              <a:rPr lang="es" sz="1500">
                <a:solidFill>
                  <a:schemeClr val="dk1"/>
                </a:solidFill>
                <a:latin typeface="Times New Roman"/>
                <a:ea typeface="Times New Roman"/>
                <a:cs typeface="Times New Roman"/>
                <a:sym typeface="Times New Roman"/>
              </a:rPr>
            </a:br>
            <a:r>
              <a:rPr lang="es" sz="1500">
                <a:solidFill>
                  <a:schemeClr val="dk1"/>
                </a:solidFill>
                <a:latin typeface="Times New Roman"/>
                <a:ea typeface="Times New Roman"/>
                <a:cs typeface="Times New Roman"/>
                <a:sym typeface="Times New Roman"/>
              </a:rPr>
              <a:t>Variables principales: Título, autor, idioma, editorial, calificación promedio y número de páginas.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s" sz="1500">
                <a:solidFill>
                  <a:schemeClr val="dk1"/>
                </a:solidFill>
                <a:latin typeface="Times New Roman"/>
                <a:ea typeface="Times New Roman"/>
                <a:cs typeface="Times New Roman"/>
                <a:sym typeface="Times New Roman"/>
              </a:rPr>
              <a:t>Tipos de variables: Categóricas, numéricas, textuales, fechas.</a:t>
            </a:r>
            <a:endParaRPr b="1" sz="15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2177400" y="179700"/>
            <a:ext cx="6584400" cy="20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chemeClr val="dk1"/>
                </a:solidFill>
                <a:latin typeface="Times New Roman"/>
                <a:ea typeface="Times New Roman"/>
                <a:cs typeface="Times New Roman"/>
                <a:sym typeface="Times New Roman"/>
              </a:rPr>
              <a:t>¿</a:t>
            </a:r>
            <a:r>
              <a:rPr b="1" lang="es" sz="1200">
                <a:solidFill>
                  <a:schemeClr val="dk1"/>
                </a:solidFill>
                <a:latin typeface="Times New Roman"/>
                <a:ea typeface="Times New Roman"/>
                <a:cs typeface="Times New Roman"/>
                <a:sym typeface="Times New Roman"/>
              </a:rPr>
              <a:t>Quién es la editorial más “popular”?</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En base al gráfico presentado, se puede discernir de manera inequívoca que Penguin ostenta el registro más significativo en términos de ventas, situándose en el primer puesto. A continuación, se encuentra Oxford University en la segunda posición.</a:t>
            </a:r>
            <a:endParaRPr sz="12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rPr lang="es" sz="1200">
                <a:solidFill>
                  <a:schemeClr val="dk1"/>
                </a:solidFill>
                <a:latin typeface="Times New Roman"/>
                <a:ea typeface="Times New Roman"/>
                <a:cs typeface="Times New Roman"/>
                <a:sym typeface="Times New Roman"/>
              </a:rPr>
              <a:t>Resulta particularmente llamativo que la segunda editorial con mayor facturación se dedique a la producción de textos universitarios. Si establecemos una comparación con Penguin, una editorial de notable envergadura que abarca diversos sellos editoriales especializados en diferentes áreas, esta constatación adquiere un matiz de especial relevancia.</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b="1" sz="1200">
              <a:solidFill>
                <a:schemeClr val="dk1"/>
              </a:solidFill>
              <a:latin typeface="Times New Roman"/>
              <a:ea typeface="Times New Roman"/>
              <a:cs typeface="Times New Roman"/>
              <a:sym typeface="Times New Roman"/>
            </a:endParaRPr>
          </a:p>
        </p:txBody>
      </p:sp>
      <p:sp>
        <p:nvSpPr>
          <p:cNvPr id="88" name="Google Shape;88;p18"/>
          <p:cNvSpPr/>
          <p:nvPr/>
        </p:nvSpPr>
        <p:spPr>
          <a:xfrm>
            <a:off x="170700" y="179700"/>
            <a:ext cx="1819500" cy="47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900">
                <a:latin typeface="Roboto Serif"/>
                <a:ea typeface="Roboto Serif"/>
                <a:cs typeface="Roboto Serif"/>
                <a:sym typeface="Roboto Serif"/>
              </a:rPr>
              <a:t>Análisis </a:t>
            </a:r>
            <a:r>
              <a:rPr b="1" lang="es" sz="1900">
                <a:latin typeface="Roboto Serif"/>
                <a:ea typeface="Roboto Serif"/>
                <a:cs typeface="Roboto Serif"/>
                <a:sym typeface="Roboto Serif"/>
              </a:rPr>
              <a:t>exploratorio</a:t>
            </a:r>
            <a:endParaRPr b="1" sz="1900">
              <a:latin typeface="Roboto Serif"/>
              <a:ea typeface="Roboto Serif"/>
              <a:cs typeface="Roboto Serif"/>
              <a:sym typeface="Roboto Serif"/>
            </a:endParaRPr>
          </a:p>
        </p:txBody>
      </p:sp>
      <p:pic>
        <p:nvPicPr>
          <p:cNvPr id="89" name="Google Shape;89;p18"/>
          <p:cNvPicPr preferRelativeResize="0"/>
          <p:nvPr/>
        </p:nvPicPr>
        <p:blipFill>
          <a:blip r:embed="rId3">
            <a:alphaModFix/>
          </a:blip>
          <a:stretch>
            <a:fillRect/>
          </a:stretch>
        </p:blipFill>
        <p:spPr>
          <a:xfrm>
            <a:off x="3768375" y="2389850"/>
            <a:ext cx="3402450" cy="257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2177400" y="179700"/>
            <a:ext cx="6584400" cy="20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chemeClr val="dk1"/>
                </a:solidFill>
                <a:latin typeface="Times New Roman"/>
                <a:ea typeface="Times New Roman"/>
                <a:cs typeface="Times New Roman"/>
                <a:sym typeface="Times New Roman"/>
              </a:rPr>
              <a:t>¿Cuál es el idioma que registra mayores ventas?</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El gráfico ilustra las distribuciones correspondientes al porcentaje de ventas según el idioma en cuestión. En esta representación visual, se destaca claramente que los idiomas inglés y español ocupan las posiciones más prominentes en términos de ventas.</a:t>
            </a:r>
            <a:endParaRPr sz="1200">
              <a:solidFill>
                <a:schemeClr val="dk1"/>
              </a:solidFill>
              <a:latin typeface="Times New Roman"/>
              <a:ea typeface="Times New Roman"/>
              <a:cs typeface="Times New Roman"/>
              <a:sym typeface="Times New Roman"/>
            </a:endParaRPr>
          </a:p>
          <a:p>
            <a:pPr indent="0" lvl="0" marL="0" rtl="0" algn="l">
              <a:spcBef>
                <a:spcPts val="150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Estos dos idiomas exhiben las cifras más elevadas en cuanto a porcentaje de ventas, lo que sugiere un considerable nivel de demanda y preferencia por parte de los consumidores. La conjunción de estas dos lenguas en los primeros puestos del gráfico subraya su relevancia en el ámbito de las ventas, lo cual podría indicar su amplia aceptación y reconocimiento en el mercado.</a:t>
            </a:r>
            <a:endParaRPr sz="12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b="1" sz="1200">
              <a:solidFill>
                <a:schemeClr val="dk1"/>
              </a:solidFill>
              <a:latin typeface="Times New Roman"/>
              <a:ea typeface="Times New Roman"/>
              <a:cs typeface="Times New Roman"/>
              <a:sym typeface="Times New Roman"/>
            </a:endParaRPr>
          </a:p>
        </p:txBody>
      </p:sp>
      <p:sp>
        <p:nvSpPr>
          <p:cNvPr id="95" name="Google Shape;95;p19"/>
          <p:cNvSpPr/>
          <p:nvPr/>
        </p:nvSpPr>
        <p:spPr>
          <a:xfrm>
            <a:off x="170700" y="179700"/>
            <a:ext cx="1954200" cy="47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900">
                <a:latin typeface="Roboto Serif"/>
                <a:ea typeface="Roboto Serif"/>
                <a:cs typeface="Roboto Serif"/>
                <a:sym typeface="Roboto Serif"/>
              </a:rPr>
              <a:t>Análisis exploratorio:</a:t>
            </a:r>
            <a:br>
              <a:rPr b="1" lang="es" sz="1900">
                <a:latin typeface="Roboto Serif"/>
                <a:ea typeface="Roboto Serif"/>
                <a:cs typeface="Roboto Serif"/>
                <a:sym typeface="Roboto Serif"/>
              </a:rPr>
            </a:br>
            <a:r>
              <a:rPr b="1" lang="es" sz="1900">
                <a:latin typeface="Roboto Serif"/>
                <a:ea typeface="Roboto Serif"/>
                <a:cs typeface="Roboto Serif"/>
                <a:sym typeface="Roboto Serif"/>
              </a:rPr>
              <a:t>Idiomas</a:t>
            </a:r>
            <a:endParaRPr b="1" sz="1900">
              <a:latin typeface="Roboto Serif"/>
              <a:ea typeface="Roboto Serif"/>
              <a:cs typeface="Roboto Serif"/>
              <a:sym typeface="Roboto Serif"/>
            </a:endParaRPr>
          </a:p>
        </p:txBody>
      </p:sp>
      <p:pic>
        <p:nvPicPr>
          <p:cNvPr id="96" name="Google Shape;96;p19"/>
          <p:cNvPicPr preferRelativeResize="0"/>
          <p:nvPr/>
        </p:nvPicPr>
        <p:blipFill>
          <a:blip r:embed="rId3">
            <a:alphaModFix/>
          </a:blip>
          <a:stretch>
            <a:fillRect/>
          </a:stretch>
        </p:blipFill>
        <p:spPr>
          <a:xfrm>
            <a:off x="3813125" y="2324675"/>
            <a:ext cx="3312960" cy="263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2177400" y="179700"/>
            <a:ext cx="6584400" cy="20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chemeClr val="dk1"/>
                </a:solidFill>
                <a:latin typeface="Times New Roman"/>
                <a:ea typeface="Times New Roman"/>
                <a:cs typeface="Times New Roman"/>
                <a:sym typeface="Times New Roman"/>
              </a:rPr>
              <a:t>¿Existe alguna relación entre la cantidad de páginas y la calificación?</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El gráfico presenta las distribuciones relativas al porcentaje de calificaciones y su relación con el número de páginas. Se destaca la notable variabilidad en la relación entre estos dos factores. Sin embargo, esta variabilidad nos lleva a una interesante observación: los lectores no parecen tener inconvenientes con la extensión de un libro al expresar sus calificaciones.</a:t>
            </a:r>
            <a:endParaRPr sz="1200">
              <a:solidFill>
                <a:schemeClr val="dk1"/>
              </a:solidFill>
              <a:latin typeface="Times New Roman"/>
              <a:ea typeface="Times New Roman"/>
              <a:cs typeface="Times New Roman"/>
              <a:sym typeface="Times New Roman"/>
            </a:endParaRPr>
          </a:p>
          <a:p>
            <a:pPr indent="0" lvl="0" marL="0" rtl="0" algn="l">
              <a:spcBef>
                <a:spcPts val="150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A pesar de que la cantidad de páginas puede ser muy diversa entre los distintos libros, esto aparentemente no influye significativamente en la disposición de los lectores para proporcionar calificaciones explícitas. Esta conclusión sugiere que la evaluación de un libro no se ve mayormente afectada por su longitud, lo que podría indicar que los lectores están dispuestos a calificar un libro basándose más en su contenido y calidad en lugar de su extensión.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solidFill>
                <a:schemeClr val="dk1"/>
              </a:solidFill>
              <a:latin typeface="Times New Roman"/>
              <a:ea typeface="Times New Roman"/>
              <a:cs typeface="Times New Roman"/>
              <a:sym typeface="Times New Roman"/>
            </a:endParaRPr>
          </a:p>
        </p:txBody>
      </p:sp>
      <p:sp>
        <p:nvSpPr>
          <p:cNvPr id="102" name="Google Shape;102;p20"/>
          <p:cNvSpPr/>
          <p:nvPr/>
        </p:nvSpPr>
        <p:spPr>
          <a:xfrm>
            <a:off x="170700" y="179700"/>
            <a:ext cx="1954200" cy="47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900">
                <a:latin typeface="Roboto Serif"/>
                <a:ea typeface="Roboto Serif"/>
                <a:cs typeface="Roboto Serif"/>
                <a:sym typeface="Roboto Serif"/>
              </a:rPr>
              <a:t>Análisis exploratorio:</a:t>
            </a:r>
            <a:br>
              <a:rPr b="1" lang="es" sz="1900">
                <a:latin typeface="Roboto Serif"/>
                <a:ea typeface="Roboto Serif"/>
                <a:cs typeface="Roboto Serif"/>
                <a:sym typeface="Roboto Serif"/>
              </a:rPr>
            </a:br>
            <a:r>
              <a:rPr b="1" lang="es" sz="1900">
                <a:latin typeface="Roboto Serif"/>
                <a:ea typeface="Roboto Serif"/>
                <a:cs typeface="Roboto Serif"/>
                <a:sym typeface="Roboto Serif"/>
              </a:rPr>
              <a:t>Calificación</a:t>
            </a:r>
            <a:endParaRPr b="1" sz="1900">
              <a:latin typeface="Roboto Serif"/>
              <a:ea typeface="Roboto Serif"/>
              <a:cs typeface="Roboto Serif"/>
              <a:sym typeface="Roboto Serif"/>
            </a:endParaRPr>
          </a:p>
        </p:txBody>
      </p:sp>
      <p:pic>
        <p:nvPicPr>
          <p:cNvPr id="103" name="Google Shape;103;p20"/>
          <p:cNvPicPr preferRelativeResize="0"/>
          <p:nvPr/>
        </p:nvPicPr>
        <p:blipFill>
          <a:blip r:embed="rId3">
            <a:alphaModFix/>
          </a:blip>
          <a:stretch>
            <a:fillRect/>
          </a:stretch>
        </p:blipFill>
        <p:spPr>
          <a:xfrm>
            <a:off x="4112625" y="2845775"/>
            <a:ext cx="2713945" cy="2118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p:nvPr/>
        </p:nvSpPr>
        <p:spPr>
          <a:xfrm>
            <a:off x="478500" y="544650"/>
            <a:ext cx="8187000" cy="40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lt1"/>
              </a:buClr>
              <a:buSzPts val="6000"/>
              <a:buFont typeface="Arial"/>
              <a:buNone/>
            </a:pPr>
            <a:r>
              <a:rPr lang="es" sz="6000">
                <a:solidFill>
                  <a:schemeClr val="dk1"/>
                </a:solidFill>
              </a:rPr>
              <a:t>INSIGHTS </a:t>
            </a:r>
            <a:endParaRPr b="1" sz="1900">
              <a:latin typeface="Roboto Serif"/>
              <a:ea typeface="Roboto Serif"/>
              <a:cs typeface="Roboto Serif"/>
              <a:sym typeface="Roboto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