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11481" r:id="rId2"/>
    <p:sldId id="11483" r:id="rId3"/>
    <p:sldId id="11484" r:id="rId4"/>
    <p:sldId id="8488" r:id="rId5"/>
    <p:sldId id="11497" r:id="rId6"/>
    <p:sldId id="616" r:id="rId7"/>
    <p:sldId id="11489" r:id="rId8"/>
    <p:sldId id="264" r:id="rId9"/>
    <p:sldId id="1328" r:id="rId10"/>
    <p:sldId id="307" r:id="rId11"/>
    <p:sldId id="11493" r:id="rId12"/>
    <p:sldId id="11494" r:id="rId13"/>
    <p:sldId id="11495" r:id="rId14"/>
    <p:sldId id="11496" r:id="rId15"/>
    <p:sldId id="11490" r:id="rId16"/>
    <p:sldId id="614" r:id="rId17"/>
    <p:sldId id="11488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26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6A365-70F4-4FBE-BF01-0426DF0FE53C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3457B-B196-4FE1-82DF-295760F0A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56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302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571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140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24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894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137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E90E-5776-4F8A-ACD8-F3C897C887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265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861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461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589B5-A323-444B-9143-B068A09F193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429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C4DAE-4541-43CA-A4FF-DC618A162F8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797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887236F-BA0F-4DB3-9FBF-39742B178D69}" type="datetime1">
              <a:rPr lang="zh-CN" altLang="en-US" smtClean="0"/>
              <a:pPr/>
              <a:t>2019/4/18</a:t>
            </a:fld>
            <a:endParaRPr lang="zh-CN" altLang="en-US" sz="1200" dirty="0">
              <a:ea typeface="Noto Sans S Chinese Light" panose="020B0300000000000000" pitchFamily="34" charset="-122"/>
            </a:endParaRPr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E19A6-F486-427D-B328-08875D650458}" type="slidenum">
              <a:rPr lang="zh-CN" altLang="en-US" smtClean="0"/>
              <a:pPr/>
              <a:t>10</a:t>
            </a:fld>
            <a:endParaRPr lang="zh-CN" altLang="en-US" sz="1200" dirty="0">
              <a:ea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61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EFF9C-606C-4F5A-B16C-B3FAB9989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D5856E-79A7-4972-BADE-88490CFC0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99DA2-896F-4FED-8332-0736FBD1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445D8-CFAF-4334-965C-8C4E53C6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A1CC3-7AD4-4FF0-83A5-97BE3897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53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4F607-EA03-454E-B9FE-98E7CD8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B12D8B-69B3-4849-88DC-6C7E2D442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839C1-8C0C-4E01-BFDB-1EEDD543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45E56-1837-445C-85B7-0084B920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02DE6-9F5E-402A-8084-AF328810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4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8D7C45-C566-45AB-98D0-DACC11713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E7B6C5-EF47-4F99-B08C-DA648938C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0419E-98E3-4007-AF6D-722BEFFF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A050A-2646-458D-8199-E159FF37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D64D9-E6B3-459F-80D2-B8D1288F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53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69" y="273851"/>
            <a:ext cx="10972464" cy="1144120"/>
          </a:xfrm>
          <a:prstGeom prst="rect">
            <a:avLst/>
          </a:prstGeom>
        </p:spPr>
        <p:txBody>
          <a:bodyPr/>
          <a:lstStyle>
            <a:lvl1pPr>
              <a:defRPr>
                <a:latin typeface="Noto Sans S Chinese Light" panose="020B0300000000000000" pitchFamily="34" charset="-122"/>
                <a:ea typeface="Noto Sans S Chinese Light" panose="020B03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624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82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44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559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DEDC0-A379-4B99-83BC-7A0B5620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1704A-1A7E-44E7-87B3-7884A3094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B5818-CF41-4214-8863-102D1E48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F80AD-F66B-41A0-B17A-86CC552E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FED073-DBF2-4EE7-8ED3-1D5BEFF8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1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0958A-B9A4-43F4-868A-6E66962B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25637C-6E28-4875-BD2F-3B1575391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FAB268-37CE-4596-84E5-5D116D8D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0DB90-81D4-4A62-A697-BB1C601D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A9934-B009-482E-A540-2D7FE756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4F035-D10E-4175-9289-7229BEBF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D50C5-04D4-418E-927D-6F90E1EDE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24119A-DCE5-4D12-B5E9-DDC0502C7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1DAAFF-3CF8-4A2C-BCF8-9E8783EC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7F8261-DE7A-4E88-9536-C7018FFB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24BD8B-5103-4E69-BE5F-0B027051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96743" y="641479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3567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E29F2-8B24-4E79-A203-27445A46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C57722-72D3-4CD1-AB6A-069262985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F25A95-44FF-4721-81C7-B0ADD85AB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678D1F-D6ED-4AA4-B8FE-BF1E9D2C8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8BEB59-D194-4551-9353-721336402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0E9D8A-4295-4C1D-8386-54B79E7C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D568B7-9DD4-4AC4-A148-64B0594F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264936-C534-4F12-A096-EC21F848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79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F3944-FF62-456F-8D37-A6AE824E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864773-A9A1-4A0F-AE2D-92B2E62F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213DD9-4E5C-402F-AB29-FA2AFCB3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9BB798-CF18-470B-BB66-B65127F8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11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9BBEA0-C2E2-40BF-ABF9-5364CB84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21FCFC-06EE-43C4-AEDD-627E1779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7F967F-9CD7-4349-9445-12027228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2EC2177-4890-4084-A18B-3DD257719334}"/>
              </a:ext>
            </a:extLst>
          </p:cNvPr>
          <p:cNvGrpSpPr/>
          <p:nvPr userDrawn="1"/>
        </p:nvGrpSpPr>
        <p:grpSpPr>
          <a:xfrm>
            <a:off x="-38514" y="-8112"/>
            <a:ext cx="13681090" cy="6866112"/>
            <a:chOff x="-38514" y="-8112"/>
            <a:chExt cx="13681090" cy="686611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A8F0FB7-537F-4A09-86CD-D763B0080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920026D-1784-4443-B13F-EB4191557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2309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351D26E5-E6D6-4C2B-BA86-2F706FB9F48C}"/>
              </a:ext>
            </a:extLst>
          </p:cNvPr>
          <p:cNvSpPr/>
          <p:nvPr userDrawn="1"/>
        </p:nvSpPr>
        <p:spPr>
          <a:xfrm>
            <a:off x="322731" y="680720"/>
            <a:ext cx="11577916" cy="5804043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5C932C-A8BF-4479-8D32-F45C46657CCD}"/>
              </a:ext>
            </a:extLst>
          </p:cNvPr>
          <p:cNvSpPr/>
          <p:nvPr userDrawn="1"/>
        </p:nvSpPr>
        <p:spPr>
          <a:xfrm>
            <a:off x="504116" y="812801"/>
            <a:ext cx="11240844" cy="550266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0" name="Picture 15">
            <a:extLst>
              <a:ext uri="{FF2B5EF4-FFF2-40B4-BE49-F238E27FC236}">
                <a16:creationId xmlns:a16="http://schemas.microsoft.com/office/drawing/2014/main" id="{E56259A8-1F04-4988-B0BA-63A83ED5567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5929125" y="886729"/>
            <a:ext cx="365124" cy="1157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2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0303B-7693-4A26-90FB-B5AE1648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3287B-3491-43F5-9E61-CA91C61C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EADE37-18DD-4E8D-91A2-214148697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58D04-A86B-4041-A4B2-5CA5443B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DF63D9-DAE8-4147-BE92-59692DDC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38E8DE-93B4-46F5-8CC3-92070B2E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96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C74A9-FA83-465F-A831-355B2BD0E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7230A3-00E4-41B1-86B1-73C0AE7A7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77C7CB-F565-4C5C-B0FF-487C7EE4A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B0AF88-BED0-4D4A-9A80-DEB784F6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EFA8C0-2194-46D9-BE52-F1BD695A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0900DA-22DA-4346-8B07-3BD0F9BA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62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0D8B7F-34D1-46E2-A45E-6E89115A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B5BD4E-2952-41BB-9C09-03F6DB2AD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CD371-2890-42E7-AA64-8F27C9D9D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7A178-8DD7-4812-AF74-19C06D851AE8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87B42D-1084-4E45-A4DB-A66E33F55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24835-3011-444A-87F4-2AA4B0DC2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4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4" r:id="rId14"/>
    <p:sldLayoutId id="2147483665" r:id="rId15"/>
  </p:sldLayoutIdLst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41E86DB5-2259-4C97-8718-43350C4DC681}"/>
              </a:ext>
            </a:extLst>
          </p:cNvPr>
          <p:cNvGrpSpPr/>
          <p:nvPr/>
        </p:nvGrpSpPr>
        <p:grpSpPr>
          <a:xfrm>
            <a:off x="-38514" y="-8112"/>
            <a:ext cx="13681090" cy="6866112"/>
            <a:chOff x="-38514" y="-8112"/>
            <a:chExt cx="13681090" cy="686611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7F26AEF-E04F-4A54-B427-2A8B95CF3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0DBFB29-28A5-4F64-BA27-D1F00B97D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2309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98481F9E-056B-4555-B178-33E5611BCAE2}"/>
              </a:ext>
            </a:extLst>
          </p:cNvPr>
          <p:cNvSpPr/>
          <p:nvPr/>
        </p:nvSpPr>
        <p:spPr>
          <a:xfrm>
            <a:off x="1095270" y="1215851"/>
            <a:ext cx="10339754" cy="4391129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143">
            <a:extLst>
              <a:ext uri="{FF2B5EF4-FFF2-40B4-BE49-F238E27FC236}">
                <a16:creationId xmlns:a16="http://schemas.microsoft.com/office/drawing/2014/main" id="{C84AAE37-A4C2-4CD4-B210-29811A49E951}"/>
              </a:ext>
            </a:extLst>
          </p:cNvPr>
          <p:cNvSpPr txBox="1"/>
          <p:nvPr/>
        </p:nvSpPr>
        <p:spPr>
          <a:xfrm>
            <a:off x="2248663" y="2206550"/>
            <a:ext cx="801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spc="600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创建者模式（</a:t>
            </a:r>
            <a:r>
              <a:rPr lang="en-US" altLang="zh-CN" sz="5400" b="1" spc="600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Builder</a:t>
            </a:r>
            <a:r>
              <a:rPr lang="zh-CN" altLang="en-US" sz="5400" b="1" spc="600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）</a:t>
            </a:r>
            <a:endParaRPr lang="en-US" altLang="zh-CN" sz="5400" b="1" spc="600" dirty="0">
              <a:ln w="635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657AFF2-55AB-42EB-A5AB-17ED5AEE0552}"/>
              </a:ext>
            </a:extLst>
          </p:cNvPr>
          <p:cNvGrpSpPr/>
          <p:nvPr/>
        </p:nvGrpSpPr>
        <p:grpSpPr>
          <a:xfrm>
            <a:off x="6787685" y="3546267"/>
            <a:ext cx="292463" cy="292463"/>
            <a:chOff x="801291" y="3535885"/>
            <a:chExt cx="219347" cy="219347"/>
          </a:xfrm>
        </p:grpSpPr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C92DCF2F-DCB2-4A45-B904-5CC99D14A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067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FD8A775-A103-4705-B727-20A802BF060F}"/>
                </a:ext>
              </a:extLst>
            </p:cNvPr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1" name="Freeform 12">
                <a:extLst>
                  <a:ext uri="{FF2B5EF4-FFF2-40B4-BE49-F238E27FC236}">
                    <a16:creationId xmlns:a16="http://schemas.microsoft.com/office/drawing/2014/main" id="{AD74FA78-3B45-4317-9FAB-0DFB849CCE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2133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Freeform 13">
                <a:extLst>
                  <a:ext uri="{FF2B5EF4-FFF2-40B4-BE49-F238E27FC236}">
                    <a16:creationId xmlns:a16="http://schemas.microsoft.com/office/drawing/2014/main" id="{E650BCEB-51C7-4138-873E-9F5D0F7694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2133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FD93B164-AB8D-4932-B923-06ED522E65D5}"/>
              </a:ext>
            </a:extLst>
          </p:cNvPr>
          <p:cNvSpPr/>
          <p:nvPr/>
        </p:nvSpPr>
        <p:spPr>
          <a:xfrm>
            <a:off x="7079963" y="3516167"/>
            <a:ext cx="22829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汇报人：卢思贝 丁雪儿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B825D14-4E42-4608-B469-E792F3431164}"/>
              </a:ext>
            </a:extLst>
          </p:cNvPr>
          <p:cNvSpPr/>
          <p:nvPr/>
        </p:nvSpPr>
        <p:spPr>
          <a:xfrm>
            <a:off x="1247670" y="1381698"/>
            <a:ext cx="10007518" cy="403746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C0444D31-4B3B-496A-A98D-1BA4A90886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5827063" y="899213"/>
            <a:ext cx="914067" cy="103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6CABCC-4FAA-4E91-B248-329FA733BB77}"/>
              </a:ext>
            </a:extLst>
          </p:cNvPr>
          <p:cNvSpPr txBox="1"/>
          <p:nvPr/>
        </p:nvSpPr>
        <p:spPr>
          <a:xfrm>
            <a:off x="410199" y="128187"/>
            <a:ext cx="1999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具体代码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F22AA0-58E9-4C64-8AC8-292863F054C5}"/>
              </a:ext>
            </a:extLst>
          </p:cNvPr>
          <p:cNvSpPr/>
          <p:nvPr/>
        </p:nvSpPr>
        <p:spPr>
          <a:xfrm>
            <a:off x="1612307" y="167281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public class Person {</a:t>
            </a:r>
          </a:p>
          <a:p>
            <a:endParaRPr lang="en-US" altLang="zh-CN" dirty="0"/>
          </a:p>
          <a:p>
            <a:r>
              <a:rPr lang="en-US" altLang="zh-CN" dirty="0"/>
              <a:t>        private List&lt;String&gt; parts = new </a:t>
            </a:r>
            <a:r>
              <a:rPr lang="en-US" altLang="zh-CN" dirty="0" err="1"/>
              <a:t>ArrayList</a:t>
            </a:r>
            <a:r>
              <a:rPr lang="en-US" altLang="zh-CN" dirty="0"/>
              <a:t>&lt;String&gt;();</a:t>
            </a:r>
          </a:p>
          <a:p>
            <a:endParaRPr lang="en-US" altLang="zh-CN" dirty="0"/>
          </a:p>
          <a:p>
            <a:r>
              <a:rPr lang="en-US" altLang="zh-CN" dirty="0"/>
              <a:t>        public void add(String </a:t>
            </a:r>
            <a:r>
              <a:rPr lang="en-US" altLang="zh-CN" dirty="0" err="1"/>
              <a:t>partName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parts.add</a:t>
            </a:r>
            <a:r>
              <a:rPr lang="en-US" altLang="zh-CN" dirty="0"/>
              <a:t>(</a:t>
            </a:r>
            <a:r>
              <a:rPr lang="en-US" altLang="zh-CN" dirty="0" err="1"/>
              <a:t>partName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}</a:t>
            </a:r>
          </a:p>
          <a:p>
            <a:endParaRPr lang="en-US" altLang="zh-CN" dirty="0"/>
          </a:p>
          <a:p>
            <a:r>
              <a:rPr lang="en-US" altLang="zh-CN" dirty="0"/>
              <a:t>        public void show(){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("----</a:t>
            </a:r>
            <a:r>
              <a:rPr lang="zh-CN" altLang="en-US" dirty="0"/>
              <a:t>人物创建</a:t>
            </a:r>
            <a:r>
              <a:rPr lang="en-US" altLang="zh-CN" dirty="0"/>
              <a:t>----");</a:t>
            </a:r>
          </a:p>
          <a:p>
            <a:r>
              <a:rPr lang="en-US" altLang="zh-CN" dirty="0"/>
              <a:t>            for (String part : parts) {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(part);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E3569E-541D-4C29-B71F-503066F7DA80}"/>
              </a:ext>
            </a:extLst>
          </p:cNvPr>
          <p:cNvSpPr/>
          <p:nvPr/>
        </p:nvSpPr>
        <p:spPr>
          <a:xfrm>
            <a:off x="894459" y="1026479"/>
            <a:ext cx="9933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首先我们定义</a:t>
            </a:r>
            <a:r>
              <a:rPr lang="en-US" altLang="zh-CN" dirty="0"/>
              <a:t>Person</a:t>
            </a:r>
            <a:r>
              <a:rPr lang="zh-CN" altLang="en-US" dirty="0"/>
              <a:t>类，里面用一个</a:t>
            </a:r>
            <a:r>
              <a:rPr lang="en-US" altLang="zh-CN" dirty="0"/>
              <a:t>List</a:t>
            </a:r>
            <a:r>
              <a:rPr lang="zh-CN" altLang="en-US" dirty="0"/>
              <a:t>存储</a:t>
            </a:r>
            <a:r>
              <a:rPr lang="en-US" altLang="zh-CN" dirty="0"/>
              <a:t>person</a:t>
            </a:r>
            <a:r>
              <a:rPr lang="zh-CN" altLang="en-US" dirty="0"/>
              <a:t>对象的各个部分</a:t>
            </a:r>
            <a:r>
              <a:rPr lang="en-US" altLang="zh-CN" dirty="0"/>
              <a:t>(</a:t>
            </a:r>
            <a:r>
              <a:rPr lang="zh-CN" altLang="en-US" dirty="0"/>
              <a:t>包括头、身体、四肢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21352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6A1CC4-CD82-44B2-BADB-40D2C43698FE}"/>
              </a:ext>
            </a:extLst>
          </p:cNvPr>
          <p:cNvSpPr/>
          <p:nvPr/>
        </p:nvSpPr>
        <p:spPr>
          <a:xfrm>
            <a:off x="465800" y="15930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具体代码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DA2584-CFB4-4D95-A95C-016CA60E7136}"/>
              </a:ext>
            </a:extLst>
          </p:cNvPr>
          <p:cNvSpPr/>
          <p:nvPr/>
        </p:nvSpPr>
        <p:spPr>
          <a:xfrm>
            <a:off x="834639" y="977932"/>
            <a:ext cx="1066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然后，我们定义</a:t>
            </a:r>
            <a:r>
              <a:rPr lang="en-US" altLang="zh-CN" dirty="0" err="1"/>
              <a:t>PersonBuilder</a:t>
            </a:r>
            <a:r>
              <a:rPr lang="zh-CN" altLang="en-US" dirty="0"/>
              <a:t>抽象类，并定义</a:t>
            </a:r>
            <a:r>
              <a:rPr lang="en-US" altLang="zh-CN" dirty="0"/>
              <a:t>Person</a:t>
            </a:r>
            <a:r>
              <a:rPr lang="zh-CN" altLang="en-US" dirty="0"/>
              <a:t>包括</a:t>
            </a:r>
            <a:r>
              <a:rPr lang="en-US" altLang="zh-CN" dirty="0"/>
              <a:t>Head</a:t>
            </a:r>
            <a:r>
              <a:rPr lang="zh-CN" altLang="en-US" dirty="0"/>
              <a:t>，</a:t>
            </a:r>
            <a:r>
              <a:rPr lang="en-US" altLang="zh-CN" dirty="0"/>
              <a:t>Body</a:t>
            </a:r>
            <a:r>
              <a:rPr lang="zh-CN" altLang="en-US" dirty="0"/>
              <a:t>，</a:t>
            </a:r>
            <a:r>
              <a:rPr lang="en-US" altLang="zh-CN" dirty="0" err="1"/>
              <a:t>ArmLeft</a:t>
            </a:r>
            <a:r>
              <a:rPr lang="zh-CN" altLang="en-US" dirty="0"/>
              <a:t>，</a:t>
            </a:r>
            <a:r>
              <a:rPr lang="en-US" altLang="zh-CN" dirty="0" err="1"/>
              <a:t>ArmRight</a:t>
            </a:r>
            <a:r>
              <a:rPr lang="zh-CN" altLang="en-US" dirty="0"/>
              <a:t>，</a:t>
            </a:r>
            <a:r>
              <a:rPr lang="en-US" altLang="zh-CN" dirty="0" err="1"/>
              <a:t>LegLeft</a:t>
            </a:r>
            <a:r>
              <a:rPr lang="zh-CN" altLang="en-US" dirty="0"/>
              <a:t>，</a:t>
            </a:r>
            <a:r>
              <a:rPr lang="en-US" altLang="zh-CN" dirty="0" err="1"/>
              <a:t>LegRight</a:t>
            </a:r>
            <a:r>
              <a:rPr lang="zh-CN" altLang="en-US" dirty="0"/>
              <a:t>五个部分：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4ED17A-27F7-4BDC-B016-7AFF18DDE8C2}"/>
              </a:ext>
            </a:extLst>
          </p:cNvPr>
          <p:cNvSpPr/>
          <p:nvPr/>
        </p:nvSpPr>
        <p:spPr>
          <a:xfrm>
            <a:off x="1821838" y="170522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abstract public class </a:t>
            </a:r>
            <a:r>
              <a:rPr lang="en-US" altLang="zh-CN" dirty="0" err="1"/>
              <a:t>PersonBuilder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                        public abstract void </a:t>
            </a:r>
            <a:r>
              <a:rPr lang="en-US" altLang="zh-CN" dirty="0" err="1"/>
              <a:t>buildHead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                            public abstract void </a:t>
            </a:r>
            <a:r>
              <a:rPr lang="en-US" altLang="zh-CN" dirty="0" err="1"/>
              <a:t>buildBody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                            public abstract void </a:t>
            </a:r>
            <a:r>
              <a:rPr lang="en-US" altLang="zh-CN" dirty="0" err="1"/>
              <a:t>buildArmLeft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                            public abstract void </a:t>
            </a:r>
            <a:r>
              <a:rPr lang="en-US" altLang="zh-CN" dirty="0" err="1"/>
              <a:t>buildArmRight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                            public abstract void </a:t>
            </a:r>
            <a:r>
              <a:rPr lang="en-US" altLang="zh-CN" dirty="0" err="1"/>
              <a:t>buildLegLeft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                            public abstract void </a:t>
            </a:r>
            <a:r>
              <a:rPr lang="en-US" altLang="zh-CN" dirty="0" err="1"/>
              <a:t>buildLegRight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                            protected abstract Person </a:t>
            </a:r>
            <a:r>
              <a:rPr lang="en-US" altLang="zh-CN" dirty="0" err="1"/>
              <a:t>getResult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49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9E5EE86-0A22-4B8E-9E14-A406A58B7D49}"/>
              </a:ext>
            </a:extLst>
          </p:cNvPr>
          <p:cNvSpPr/>
          <p:nvPr/>
        </p:nvSpPr>
        <p:spPr>
          <a:xfrm>
            <a:off x="1805127" y="851512"/>
            <a:ext cx="7774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分别定义</a:t>
            </a:r>
            <a:r>
              <a:rPr lang="en-US" altLang="zh-CN" dirty="0" err="1"/>
              <a:t>ConcreateBuilder</a:t>
            </a:r>
            <a:r>
              <a:rPr lang="zh-CN" altLang="en-US" dirty="0"/>
              <a:t>角色的</a:t>
            </a:r>
            <a:r>
              <a:rPr lang="en-US" altLang="zh-CN" dirty="0" err="1"/>
              <a:t>PersonLolitaBuilder</a:t>
            </a:r>
            <a:r>
              <a:rPr lang="zh-CN" altLang="en-US" dirty="0"/>
              <a:t>及</a:t>
            </a:r>
            <a:r>
              <a:rPr lang="en-US" altLang="zh-CN" dirty="0" err="1"/>
              <a:t>PersonOLBuilder</a:t>
            </a:r>
            <a:r>
              <a:rPr lang="en-US" altLang="zh-CN" dirty="0"/>
              <a:t> </a:t>
            </a:r>
            <a:r>
              <a:rPr lang="zh-CN" altLang="en-US" dirty="0"/>
              <a:t>类：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0879AA-49BC-456E-914F-435BEFD02373}"/>
              </a:ext>
            </a:extLst>
          </p:cNvPr>
          <p:cNvSpPr/>
          <p:nvPr/>
        </p:nvSpPr>
        <p:spPr>
          <a:xfrm>
            <a:off x="558325" y="1560623"/>
            <a:ext cx="553767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PersonlolitaBuilder</a:t>
            </a:r>
            <a:r>
              <a:rPr lang="en-US" altLang="zh-CN" dirty="0"/>
              <a:t> extends </a:t>
            </a:r>
            <a:r>
              <a:rPr lang="en-US" altLang="zh-CN" dirty="0" err="1"/>
              <a:t>PersonBuilder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private Person </a:t>
            </a:r>
            <a:r>
              <a:rPr lang="en-US" altLang="zh-CN" dirty="0" err="1"/>
              <a:t>LolitaPerson</a:t>
            </a:r>
            <a:r>
              <a:rPr lang="en-US" altLang="zh-CN" dirty="0"/>
              <a:t> = new Person();</a:t>
            </a:r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buildHead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LolitaPerson.add</a:t>
            </a:r>
            <a:r>
              <a:rPr lang="en-US" altLang="zh-CN" dirty="0"/>
              <a:t>("</a:t>
            </a:r>
            <a:r>
              <a:rPr lang="zh-CN" altLang="en-US" dirty="0"/>
              <a:t>可爱的脸</a:t>
            </a:r>
            <a:r>
              <a:rPr lang="en-US" altLang="zh-CN" dirty="0"/>
              <a:t>");  }</a:t>
            </a:r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buildBody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LolitaPerson.add</a:t>
            </a:r>
            <a:r>
              <a:rPr lang="en-US" altLang="zh-CN" dirty="0"/>
              <a:t>("</a:t>
            </a:r>
            <a:r>
              <a:rPr lang="zh-CN" altLang="en-US" dirty="0"/>
              <a:t>娇小的身体</a:t>
            </a:r>
            <a:r>
              <a:rPr lang="en-US" altLang="zh-CN" dirty="0"/>
              <a:t>"); }</a:t>
            </a:r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buildArmLeft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LolitaPerson.add</a:t>
            </a:r>
            <a:r>
              <a:rPr lang="en-US" altLang="zh-CN" dirty="0"/>
              <a:t>("</a:t>
            </a:r>
            <a:r>
              <a:rPr lang="zh-CN" altLang="en-US" dirty="0"/>
              <a:t>左臂短</a:t>
            </a:r>
            <a:r>
              <a:rPr lang="en-US" altLang="zh-CN" dirty="0"/>
              <a:t>");}</a:t>
            </a:r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buildArmRight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LolitaPerson.add</a:t>
            </a:r>
            <a:r>
              <a:rPr lang="en-US" altLang="zh-CN" dirty="0"/>
              <a:t>("</a:t>
            </a:r>
            <a:r>
              <a:rPr lang="zh-CN" altLang="en-US" dirty="0"/>
              <a:t>右臂短</a:t>
            </a:r>
            <a:r>
              <a:rPr lang="en-US" altLang="zh-CN" dirty="0"/>
              <a:t>");  }</a:t>
            </a:r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buildLegLeft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LolitaPerson.add</a:t>
            </a:r>
            <a:r>
              <a:rPr lang="en-US" altLang="zh-CN" dirty="0"/>
              <a:t>("</a:t>
            </a:r>
            <a:r>
              <a:rPr lang="zh-CN" altLang="en-US" dirty="0"/>
              <a:t>左腿短</a:t>
            </a:r>
            <a:r>
              <a:rPr lang="en-US" altLang="zh-CN" dirty="0"/>
              <a:t>"); }</a:t>
            </a:r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buildLegRight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LolitaPerson.add</a:t>
            </a:r>
            <a:r>
              <a:rPr lang="en-US" altLang="zh-CN" dirty="0"/>
              <a:t>("</a:t>
            </a:r>
            <a:r>
              <a:rPr lang="zh-CN" altLang="en-US" dirty="0"/>
              <a:t>右腿短</a:t>
            </a:r>
            <a:r>
              <a:rPr lang="en-US" altLang="zh-CN" dirty="0"/>
              <a:t>"); }</a:t>
            </a:r>
          </a:p>
          <a:p>
            <a:r>
              <a:rPr lang="en-US" altLang="zh-CN" dirty="0"/>
              <a:t>    protected Person </a:t>
            </a:r>
            <a:r>
              <a:rPr lang="en-US" altLang="zh-CN" dirty="0" err="1"/>
              <a:t>getResult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LolitaPerson</a:t>
            </a:r>
            <a:r>
              <a:rPr lang="en-US" altLang="zh-CN" dirty="0"/>
              <a:t>;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559907-FF70-48F1-9C4B-50BA95B6E98B}"/>
              </a:ext>
            </a:extLst>
          </p:cNvPr>
          <p:cNvSpPr/>
          <p:nvPr/>
        </p:nvSpPr>
        <p:spPr>
          <a:xfrm>
            <a:off x="465800" y="15930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具体代码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B851BF-9256-49F4-8217-2D41A1F41503}"/>
              </a:ext>
            </a:extLst>
          </p:cNvPr>
          <p:cNvSpPr/>
          <p:nvPr/>
        </p:nvSpPr>
        <p:spPr>
          <a:xfrm>
            <a:off x="6178608" y="156062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PersonOlBuilder</a:t>
            </a:r>
            <a:r>
              <a:rPr lang="en-US" altLang="zh-CN" dirty="0"/>
              <a:t> extends </a:t>
            </a:r>
            <a:r>
              <a:rPr lang="en-US" altLang="zh-CN" dirty="0" err="1"/>
              <a:t>PersonBuilder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private Person </a:t>
            </a:r>
            <a:r>
              <a:rPr lang="en-US" altLang="zh-CN" dirty="0" err="1"/>
              <a:t>OLPerson</a:t>
            </a:r>
            <a:r>
              <a:rPr lang="en-US" altLang="zh-CN" dirty="0"/>
              <a:t> = new Person();</a:t>
            </a:r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buildHead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OLPerson.add</a:t>
            </a:r>
            <a:r>
              <a:rPr lang="en-US" altLang="zh-CN" dirty="0"/>
              <a:t>("</a:t>
            </a:r>
            <a:r>
              <a:rPr lang="zh-CN" altLang="en-US" dirty="0"/>
              <a:t>漂亮的脸</a:t>
            </a:r>
            <a:r>
              <a:rPr lang="en-US" altLang="zh-CN" dirty="0"/>
              <a:t>"); }</a:t>
            </a:r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buildBody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OLPerson.add</a:t>
            </a:r>
            <a:r>
              <a:rPr lang="en-US" altLang="zh-CN" dirty="0"/>
              <a:t>("</a:t>
            </a:r>
            <a:r>
              <a:rPr lang="zh-CN" altLang="en-US" dirty="0"/>
              <a:t>高挑的身体</a:t>
            </a:r>
            <a:r>
              <a:rPr lang="en-US" altLang="zh-CN" dirty="0"/>
              <a:t>");  }</a:t>
            </a:r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buildArmLeft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OLPerson.add</a:t>
            </a:r>
            <a:r>
              <a:rPr lang="en-US" altLang="zh-CN" dirty="0"/>
              <a:t>("</a:t>
            </a:r>
            <a:r>
              <a:rPr lang="zh-CN" altLang="en-US" dirty="0"/>
              <a:t>左臂长</a:t>
            </a:r>
            <a:r>
              <a:rPr lang="en-US" altLang="zh-CN" dirty="0"/>
              <a:t>");}</a:t>
            </a:r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buildArmRight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OLPerson.add</a:t>
            </a:r>
            <a:r>
              <a:rPr lang="en-US" altLang="zh-CN" dirty="0"/>
              <a:t>("</a:t>
            </a:r>
            <a:r>
              <a:rPr lang="zh-CN" altLang="en-US" dirty="0"/>
              <a:t>右臂长</a:t>
            </a:r>
            <a:r>
              <a:rPr lang="en-US" altLang="zh-CN" dirty="0"/>
              <a:t>"); }</a:t>
            </a:r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buildLegLeft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OLPerson.add</a:t>
            </a:r>
            <a:r>
              <a:rPr lang="en-US" altLang="zh-CN" dirty="0"/>
              <a:t>("</a:t>
            </a:r>
            <a:r>
              <a:rPr lang="zh-CN" altLang="en-US" dirty="0"/>
              <a:t>左腿长</a:t>
            </a:r>
            <a:r>
              <a:rPr lang="en-US" altLang="zh-CN" dirty="0"/>
              <a:t>"); }</a:t>
            </a:r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buildLegRight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OLPerson.add</a:t>
            </a:r>
            <a:r>
              <a:rPr lang="en-US" altLang="zh-CN" dirty="0"/>
              <a:t>("</a:t>
            </a:r>
            <a:r>
              <a:rPr lang="zh-CN" altLang="en-US" dirty="0"/>
              <a:t>右腿长</a:t>
            </a:r>
            <a:r>
              <a:rPr lang="en-US" altLang="zh-CN" dirty="0"/>
              <a:t>"); }</a:t>
            </a:r>
          </a:p>
          <a:p>
            <a:r>
              <a:rPr lang="en-US" altLang="zh-CN" dirty="0"/>
              <a:t>    protected Person </a:t>
            </a:r>
            <a:r>
              <a:rPr lang="en-US" altLang="zh-CN" dirty="0" err="1"/>
              <a:t>getResult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OLPerson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155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A2CAF97-6F8C-47C8-B465-618EBE67DF94}"/>
              </a:ext>
            </a:extLst>
          </p:cNvPr>
          <p:cNvSpPr/>
          <p:nvPr/>
        </p:nvSpPr>
        <p:spPr>
          <a:xfrm>
            <a:off x="920096" y="1020661"/>
            <a:ext cx="10864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定义指挥者角色</a:t>
            </a:r>
            <a:r>
              <a:rPr lang="en-US" altLang="zh-CN" dirty="0" err="1"/>
              <a:t>BuilderDirector</a:t>
            </a:r>
            <a:r>
              <a:rPr lang="zh-CN" altLang="en-US" dirty="0"/>
              <a:t>，在类中添加</a:t>
            </a:r>
            <a:r>
              <a:rPr lang="en-US" altLang="zh-CN" dirty="0"/>
              <a:t>Builder</a:t>
            </a:r>
            <a:r>
              <a:rPr lang="zh-CN" altLang="en-US" dirty="0"/>
              <a:t>的引用，并通过其构造方法初始化</a:t>
            </a:r>
            <a:r>
              <a:rPr lang="en-US" altLang="zh-CN" dirty="0"/>
              <a:t>builder</a:t>
            </a:r>
            <a:r>
              <a:rPr lang="zh-CN" altLang="en-US" dirty="0"/>
              <a:t>属性：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626C7B8-3B27-4650-8062-FBB02D332FF3}"/>
              </a:ext>
            </a:extLst>
          </p:cNvPr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C00066-B644-4900-8DC0-E4A958D495F2}"/>
              </a:ext>
            </a:extLst>
          </p:cNvPr>
          <p:cNvSpPr/>
          <p:nvPr/>
        </p:nvSpPr>
        <p:spPr>
          <a:xfrm>
            <a:off x="2697622" y="1537557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BuilderDirector</a:t>
            </a:r>
            <a:r>
              <a:rPr lang="en-US" altLang="zh-CN" dirty="0"/>
              <a:t> {</a:t>
            </a:r>
          </a:p>
          <a:p>
            <a:endParaRPr lang="en-US" altLang="zh-CN" dirty="0"/>
          </a:p>
          <a:p>
            <a:r>
              <a:rPr lang="en-US" altLang="zh-CN" dirty="0"/>
              <a:t>        private </a:t>
            </a:r>
            <a:r>
              <a:rPr lang="en-US" altLang="zh-CN" dirty="0" err="1"/>
              <a:t>PersonBuilder</a:t>
            </a:r>
            <a:r>
              <a:rPr lang="en-US" altLang="zh-CN" dirty="0"/>
              <a:t> builder = null;</a:t>
            </a:r>
          </a:p>
          <a:p>
            <a:endParaRPr lang="en-US" altLang="zh-CN" dirty="0"/>
          </a:p>
          <a:p>
            <a:r>
              <a:rPr lang="en-US" altLang="zh-CN" dirty="0"/>
              <a:t>        public </a:t>
            </a:r>
            <a:r>
              <a:rPr lang="en-US" altLang="zh-CN" dirty="0" err="1"/>
              <a:t>BuilderDirector</a:t>
            </a:r>
            <a:r>
              <a:rPr lang="en-US" altLang="zh-CN" dirty="0"/>
              <a:t> (</a:t>
            </a:r>
            <a:r>
              <a:rPr lang="en-US" altLang="zh-CN" dirty="0" err="1"/>
              <a:t>PersonBuilder</a:t>
            </a:r>
            <a:r>
              <a:rPr lang="en-US" altLang="zh-CN" dirty="0"/>
              <a:t> builder){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this.builder</a:t>
            </a:r>
            <a:r>
              <a:rPr lang="en-US" altLang="zh-CN" dirty="0"/>
              <a:t> = builder;</a:t>
            </a:r>
          </a:p>
          <a:p>
            <a:r>
              <a:rPr lang="en-US" altLang="zh-CN" dirty="0"/>
              <a:t>        }</a:t>
            </a:r>
          </a:p>
          <a:p>
            <a:endParaRPr lang="en-US" altLang="zh-CN" dirty="0"/>
          </a:p>
          <a:p>
            <a:r>
              <a:rPr lang="en-US" altLang="zh-CN" dirty="0"/>
              <a:t>        public Person build(){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builder.buildHead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builder.buildBody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builder.buildArmLeft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builder.buildArmRight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builder.buildLegLeft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builder.buildLegRight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return </a:t>
            </a:r>
            <a:r>
              <a:rPr lang="en-US" altLang="zh-CN" dirty="0" err="1"/>
              <a:t>builder.getResult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  }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F598DE-1C8A-4657-B7C8-9593F1D75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16" y="0"/>
            <a:ext cx="1847248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7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3BF42D7-31DA-4FA2-9CB5-5837DD05E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40" y="71580"/>
            <a:ext cx="1847248" cy="74987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E65472A-765B-40CD-A7E6-33FCF2C1968D}"/>
              </a:ext>
            </a:extLst>
          </p:cNvPr>
          <p:cNvSpPr/>
          <p:nvPr/>
        </p:nvSpPr>
        <p:spPr>
          <a:xfrm>
            <a:off x="730624" y="95406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编写测试类：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A9A97B-833D-43DD-B9E3-B1B5F3277F20}"/>
              </a:ext>
            </a:extLst>
          </p:cNvPr>
          <p:cNvSpPr/>
          <p:nvPr/>
        </p:nvSpPr>
        <p:spPr>
          <a:xfrm>
            <a:off x="730623" y="1604733"/>
            <a:ext cx="97807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BuilderTest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BuilderDirector</a:t>
            </a:r>
            <a:r>
              <a:rPr lang="en-US" altLang="zh-CN" dirty="0"/>
              <a:t> director = new </a:t>
            </a:r>
            <a:r>
              <a:rPr lang="en-US" altLang="zh-CN" dirty="0" err="1"/>
              <a:t>BuilderDirector</a:t>
            </a:r>
            <a:r>
              <a:rPr lang="en-US" altLang="zh-CN" dirty="0"/>
              <a:t>(new </a:t>
            </a:r>
            <a:r>
              <a:rPr lang="en-US" altLang="zh-CN" dirty="0" err="1"/>
              <a:t>PersonlolitaBuilder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    Person </a:t>
            </a:r>
            <a:r>
              <a:rPr lang="en-US" altLang="zh-CN" dirty="0" err="1"/>
              <a:t>person</a:t>
            </a:r>
            <a:r>
              <a:rPr lang="en-US" altLang="zh-CN" dirty="0"/>
              <a:t> = </a:t>
            </a:r>
            <a:r>
              <a:rPr lang="en-US" altLang="zh-CN" dirty="0" err="1"/>
              <a:t>director.build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person.show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A6E76A-476C-495C-896A-293E0DCD4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419" y="3305642"/>
            <a:ext cx="6057143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2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41E86DB5-2259-4C97-8718-43350C4DC681}"/>
              </a:ext>
            </a:extLst>
          </p:cNvPr>
          <p:cNvGrpSpPr/>
          <p:nvPr/>
        </p:nvGrpSpPr>
        <p:grpSpPr>
          <a:xfrm>
            <a:off x="-38514" y="-8112"/>
            <a:ext cx="13670930" cy="6866112"/>
            <a:chOff x="-38514" y="-8112"/>
            <a:chExt cx="13670930" cy="686611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7F26AEF-E04F-4A54-B427-2A8B95CF3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0DBFB29-28A5-4F64-BA27-D1F00B97D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1293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98481F9E-056B-4555-B178-33E5611BCAE2}"/>
              </a:ext>
            </a:extLst>
          </p:cNvPr>
          <p:cNvSpPr/>
          <p:nvPr/>
        </p:nvSpPr>
        <p:spPr>
          <a:xfrm>
            <a:off x="-172720" y="2936240"/>
            <a:ext cx="12364720" cy="358514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B825D14-4E42-4608-B469-E792F3431164}"/>
              </a:ext>
            </a:extLst>
          </p:cNvPr>
          <p:cNvSpPr/>
          <p:nvPr/>
        </p:nvSpPr>
        <p:spPr>
          <a:xfrm>
            <a:off x="162560" y="3129280"/>
            <a:ext cx="11795760" cy="320428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C0444D31-4B3B-496A-A98D-1BA4A90886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5827063" y="1803453"/>
            <a:ext cx="914067" cy="10301852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43A0A4C-377F-451B-8990-DFE175D63944}"/>
              </a:ext>
            </a:extLst>
          </p:cNvPr>
          <p:cNvSpPr txBox="1">
            <a:spLocks/>
          </p:cNvSpPr>
          <p:nvPr/>
        </p:nvSpPr>
        <p:spPr>
          <a:xfrm>
            <a:off x="4213343" y="3515788"/>
            <a:ext cx="1208664" cy="135421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8800" b="0" dirty="0">
                <a:solidFill>
                  <a:schemeClr val="accent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D07BEC-E5BB-4892-A8D7-085794D5BB1F}"/>
              </a:ext>
            </a:extLst>
          </p:cNvPr>
          <p:cNvSpPr txBox="1"/>
          <p:nvPr/>
        </p:nvSpPr>
        <p:spPr>
          <a:xfrm>
            <a:off x="5478620" y="3907152"/>
            <a:ext cx="4203860" cy="804453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优缺点</a:t>
            </a:r>
          </a:p>
        </p:txBody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D7BE1D56-6458-4E43-91E0-FFAD9C5144C1}"/>
              </a:ext>
            </a:extLst>
          </p:cNvPr>
          <p:cNvCxnSpPr>
            <a:cxnSpLocks/>
          </p:cNvCxnSpPr>
          <p:nvPr/>
        </p:nvCxnSpPr>
        <p:spPr>
          <a:xfrm flipH="1">
            <a:off x="2745529" y="4999779"/>
            <a:ext cx="6936951" cy="0"/>
          </a:xfrm>
          <a:prstGeom prst="line">
            <a:avLst/>
          </a:prstGeom>
          <a:ln w="19050" cap="sq">
            <a:solidFill>
              <a:schemeClr val="accent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AB5D7EE-3191-4177-AB0B-8C94B9CAD4BE}"/>
              </a:ext>
            </a:extLst>
          </p:cNvPr>
          <p:cNvSpPr txBox="1"/>
          <p:nvPr/>
        </p:nvSpPr>
        <p:spPr>
          <a:xfrm>
            <a:off x="2678703" y="3907463"/>
            <a:ext cx="1531036" cy="804453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66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8" grpId="1"/>
      <p:bldP spid="28" grpId="0"/>
      <p:bldP spid="2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箭头 3"/>
          <p:cNvSpPr/>
          <p:nvPr/>
        </p:nvSpPr>
        <p:spPr>
          <a:xfrm>
            <a:off x="1438747" y="3219463"/>
            <a:ext cx="9405532" cy="228600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zh-CN" altLang="en-US" sz="2489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12660B-3DDA-4B94-A7D3-A0139BA07B9D}"/>
              </a:ext>
            </a:extLst>
          </p:cNvPr>
          <p:cNvSpPr/>
          <p:nvPr/>
        </p:nvSpPr>
        <p:spPr>
          <a:xfrm>
            <a:off x="2823165" y="154425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zh-CN" dirty="0"/>
              <a:t>使用</a:t>
            </a:r>
            <a:r>
              <a:rPr lang="zh-CN" altLang="en-US" dirty="0"/>
              <a:t>创建者</a:t>
            </a:r>
            <a:r>
              <a:rPr lang="zh-CN" altLang="zh-CN" dirty="0"/>
              <a:t>模式可以使客户端不必知道产品内部组成的细节。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dirty="0"/>
              <a:t>具体的</a:t>
            </a:r>
            <a:r>
              <a:rPr lang="zh-CN" altLang="en-US" dirty="0"/>
              <a:t>创建者</a:t>
            </a:r>
            <a:r>
              <a:rPr lang="zh-CN" altLang="zh-CN" dirty="0"/>
              <a:t>类之间是相互独立的，这有利于系统的扩展。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dirty="0"/>
              <a:t>具体的</a:t>
            </a:r>
            <a:r>
              <a:rPr lang="zh-CN" altLang="en-US" dirty="0"/>
              <a:t>创建者</a:t>
            </a:r>
            <a:r>
              <a:rPr lang="zh-CN" altLang="zh-CN" dirty="0"/>
              <a:t>相互独立，因此可以对建造的过程逐步细化，而不会对其他模块产生任何影响。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889A5F-D886-4968-BF5A-84F05365258D}"/>
              </a:ext>
            </a:extLst>
          </p:cNvPr>
          <p:cNvSpPr txBox="1"/>
          <p:nvPr/>
        </p:nvSpPr>
        <p:spPr>
          <a:xfrm>
            <a:off x="1383199" y="2010324"/>
            <a:ext cx="1495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优点：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47E2B7E-08E5-4225-AFE6-23D599CE1925}"/>
              </a:ext>
            </a:extLst>
          </p:cNvPr>
          <p:cNvSpPr txBox="1"/>
          <p:nvPr/>
        </p:nvSpPr>
        <p:spPr>
          <a:xfrm>
            <a:off x="1438747" y="4183587"/>
            <a:ext cx="1495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缺点：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FFE3885-940C-49D9-95DA-B2D98D5EC2F8}"/>
              </a:ext>
            </a:extLst>
          </p:cNvPr>
          <p:cNvSpPr/>
          <p:nvPr/>
        </p:nvSpPr>
        <p:spPr>
          <a:xfrm>
            <a:off x="2823165" y="383641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创建者模式所创建的产品一般具有较多的共同点，其组成部分相似，如果产品之间的差异性很大，则不适合使用创建者模式，因此其使用范围受到一定的限制。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如果产品的内部变化复杂，可能会导致需要定义很多具体创建者类来实现这种变化，导致系统变得很庞大。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703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41E86DB5-2259-4C97-8718-43350C4DC681}"/>
              </a:ext>
            </a:extLst>
          </p:cNvPr>
          <p:cNvGrpSpPr/>
          <p:nvPr/>
        </p:nvGrpSpPr>
        <p:grpSpPr>
          <a:xfrm>
            <a:off x="-38514" y="-8112"/>
            <a:ext cx="13681090" cy="6866112"/>
            <a:chOff x="-38514" y="-8112"/>
            <a:chExt cx="13681090" cy="686611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7F26AEF-E04F-4A54-B427-2A8B95CF3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0DBFB29-28A5-4F64-BA27-D1F00B97D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2309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98481F9E-056B-4555-B178-33E5611BCAE2}"/>
              </a:ext>
            </a:extLst>
          </p:cNvPr>
          <p:cNvSpPr/>
          <p:nvPr/>
        </p:nvSpPr>
        <p:spPr>
          <a:xfrm>
            <a:off x="1095270" y="1215851"/>
            <a:ext cx="10339754" cy="4391129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143">
            <a:extLst>
              <a:ext uri="{FF2B5EF4-FFF2-40B4-BE49-F238E27FC236}">
                <a16:creationId xmlns:a16="http://schemas.microsoft.com/office/drawing/2014/main" id="{C84AAE37-A4C2-4CD4-B210-29811A49E951}"/>
              </a:ext>
            </a:extLst>
          </p:cNvPr>
          <p:cNvSpPr txBox="1"/>
          <p:nvPr/>
        </p:nvSpPr>
        <p:spPr>
          <a:xfrm>
            <a:off x="2242729" y="2497558"/>
            <a:ext cx="801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spc="600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演讲完毕 谢谢聆听</a:t>
            </a:r>
            <a:endParaRPr lang="en-US" altLang="zh-CN" sz="5400" b="1" spc="600" dirty="0">
              <a:ln w="635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B825D14-4E42-4608-B469-E792F3431164}"/>
              </a:ext>
            </a:extLst>
          </p:cNvPr>
          <p:cNvSpPr/>
          <p:nvPr/>
        </p:nvSpPr>
        <p:spPr>
          <a:xfrm>
            <a:off x="1247670" y="1381698"/>
            <a:ext cx="10007518" cy="403746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C0444D31-4B3B-496A-A98D-1BA4A90886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5827063" y="899213"/>
            <a:ext cx="914067" cy="103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8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EF3C221B-A82A-44E3-B3EB-24147436ADCE}"/>
              </a:ext>
            </a:extLst>
          </p:cNvPr>
          <p:cNvGrpSpPr/>
          <p:nvPr/>
        </p:nvGrpSpPr>
        <p:grpSpPr>
          <a:xfrm>
            <a:off x="-38514" y="-8112"/>
            <a:ext cx="13681090" cy="6866112"/>
            <a:chOff x="-38514" y="-8112"/>
            <a:chExt cx="13681090" cy="6866112"/>
          </a:xfrm>
        </p:grpSpPr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4E8073A7-4D5D-4E79-A464-DF05AF974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A9FEDC58-8324-46C6-BB82-AB24CF20F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2309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64" name="矩形 63">
            <a:extLst>
              <a:ext uri="{FF2B5EF4-FFF2-40B4-BE49-F238E27FC236}">
                <a16:creationId xmlns:a16="http://schemas.microsoft.com/office/drawing/2014/main" id="{8DB3EC69-51C9-47FC-B42A-44E5ABECD373}"/>
              </a:ext>
            </a:extLst>
          </p:cNvPr>
          <p:cNvSpPr/>
          <p:nvPr/>
        </p:nvSpPr>
        <p:spPr>
          <a:xfrm>
            <a:off x="322731" y="849018"/>
            <a:ext cx="11577916" cy="537228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628472C-2FDA-4245-9B62-A6CF49C9B3F1}"/>
              </a:ext>
            </a:extLst>
          </p:cNvPr>
          <p:cNvSpPr/>
          <p:nvPr/>
        </p:nvSpPr>
        <p:spPr>
          <a:xfrm>
            <a:off x="524436" y="1068646"/>
            <a:ext cx="11161058" cy="494033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6" name="Picture 15">
            <a:extLst>
              <a:ext uri="{FF2B5EF4-FFF2-40B4-BE49-F238E27FC236}">
                <a16:creationId xmlns:a16="http://schemas.microsoft.com/office/drawing/2014/main" id="{020CD0B9-1D65-4D41-BA00-41AACD4F5B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5827063" y="1524913"/>
            <a:ext cx="914067" cy="10301852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371E27B3-EB32-499A-A689-EE80FE31F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9462" y="359392"/>
            <a:ext cx="11285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cs typeface="+mn-ea"/>
                <a:sym typeface="+mn-lt"/>
              </a:rPr>
              <a:t>目  录</a:t>
            </a:r>
            <a:endParaRPr lang="en-US" altLang="zh-CN" sz="36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2FAF078-76E3-423B-8157-FE1C49F1A6FE}"/>
              </a:ext>
            </a:extLst>
          </p:cNvPr>
          <p:cNvCxnSpPr>
            <a:cxnSpLocks/>
          </p:cNvCxnSpPr>
          <p:nvPr/>
        </p:nvCxnSpPr>
        <p:spPr>
          <a:xfrm>
            <a:off x="3937151" y="1068646"/>
            <a:ext cx="0" cy="494033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AA2B2F3-11F5-4B89-9C47-03B2C320DFAF}"/>
              </a:ext>
            </a:extLst>
          </p:cNvPr>
          <p:cNvSpPr/>
          <p:nvPr/>
        </p:nvSpPr>
        <p:spPr>
          <a:xfrm>
            <a:off x="3835088" y="1858176"/>
            <a:ext cx="189657" cy="18971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914EBF5-9770-4035-AB54-6F5A5433D949}"/>
              </a:ext>
            </a:extLst>
          </p:cNvPr>
          <p:cNvSpPr/>
          <p:nvPr/>
        </p:nvSpPr>
        <p:spPr>
          <a:xfrm>
            <a:off x="3835088" y="2897353"/>
            <a:ext cx="189657" cy="189715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98028C0-1DD3-4AC8-9D7E-599C8C5C914C}"/>
              </a:ext>
            </a:extLst>
          </p:cNvPr>
          <p:cNvSpPr/>
          <p:nvPr/>
        </p:nvSpPr>
        <p:spPr>
          <a:xfrm>
            <a:off x="3835088" y="3869300"/>
            <a:ext cx="189657" cy="189715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8" name="文本框 23">
            <a:extLst>
              <a:ext uri="{FF2B5EF4-FFF2-40B4-BE49-F238E27FC236}">
                <a16:creationId xmlns:a16="http://schemas.microsoft.com/office/drawing/2014/main" id="{170807B6-86CC-445D-8619-3833B16756B5}"/>
              </a:ext>
            </a:extLst>
          </p:cNvPr>
          <p:cNvSpPr txBox="1"/>
          <p:nvPr/>
        </p:nvSpPr>
        <p:spPr>
          <a:xfrm>
            <a:off x="4837252" y="1565573"/>
            <a:ext cx="3493946" cy="68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模式背景</a:t>
            </a:r>
          </a:p>
        </p:txBody>
      </p:sp>
      <p:sp>
        <p:nvSpPr>
          <p:cNvPr id="50" name="文本框 23">
            <a:extLst>
              <a:ext uri="{FF2B5EF4-FFF2-40B4-BE49-F238E27FC236}">
                <a16:creationId xmlns:a16="http://schemas.microsoft.com/office/drawing/2014/main" id="{00B55438-43F6-4F92-9287-38481FFFE776}"/>
              </a:ext>
            </a:extLst>
          </p:cNvPr>
          <p:cNvSpPr txBox="1"/>
          <p:nvPr/>
        </p:nvSpPr>
        <p:spPr>
          <a:xfrm>
            <a:off x="4876901" y="2603186"/>
            <a:ext cx="3493941" cy="68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实例分析</a:t>
            </a:r>
          </a:p>
        </p:txBody>
      </p:sp>
      <p:sp>
        <p:nvSpPr>
          <p:cNvPr id="51" name="文本框 23">
            <a:extLst>
              <a:ext uri="{FF2B5EF4-FFF2-40B4-BE49-F238E27FC236}">
                <a16:creationId xmlns:a16="http://schemas.microsoft.com/office/drawing/2014/main" id="{96B20108-DBBD-4F98-A4DA-20A2CF1CD579}"/>
              </a:ext>
            </a:extLst>
          </p:cNvPr>
          <p:cNvSpPr txBox="1"/>
          <p:nvPr/>
        </p:nvSpPr>
        <p:spPr>
          <a:xfrm>
            <a:off x="4869186" y="3597137"/>
            <a:ext cx="3493933" cy="68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优缺点</a:t>
            </a:r>
          </a:p>
        </p:txBody>
      </p:sp>
      <p:sp>
        <p:nvSpPr>
          <p:cNvPr id="52" name="文本框 23">
            <a:extLst>
              <a:ext uri="{FF2B5EF4-FFF2-40B4-BE49-F238E27FC236}">
                <a16:creationId xmlns:a16="http://schemas.microsoft.com/office/drawing/2014/main" id="{A4369A70-0C0B-4ED9-B465-60A372397B93}"/>
              </a:ext>
            </a:extLst>
          </p:cNvPr>
          <p:cNvSpPr txBox="1"/>
          <p:nvPr/>
        </p:nvSpPr>
        <p:spPr>
          <a:xfrm>
            <a:off x="1442580" y="1823188"/>
            <a:ext cx="187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第一部分</a:t>
            </a:r>
          </a:p>
        </p:txBody>
      </p:sp>
      <p:sp>
        <p:nvSpPr>
          <p:cNvPr id="53" name="文本框 23">
            <a:extLst>
              <a:ext uri="{FF2B5EF4-FFF2-40B4-BE49-F238E27FC236}">
                <a16:creationId xmlns:a16="http://schemas.microsoft.com/office/drawing/2014/main" id="{D083C9A9-532C-4A45-93B5-B4067FA9028A}"/>
              </a:ext>
            </a:extLst>
          </p:cNvPr>
          <p:cNvSpPr txBox="1"/>
          <p:nvPr/>
        </p:nvSpPr>
        <p:spPr>
          <a:xfrm>
            <a:off x="1442580" y="2822028"/>
            <a:ext cx="187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第二部分</a:t>
            </a:r>
          </a:p>
        </p:txBody>
      </p:sp>
      <p:sp>
        <p:nvSpPr>
          <p:cNvPr id="54" name="文本框 23">
            <a:extLst>
              <a:ext uri="{FF2B5EF4-FFF2-40B4-BE49-F238E27FC236}">
                <a16:creationId xmlns:a16="http://schemas.microsoft.com/office/drawing/2014/main" id="{07A7800F-22C6-4EB8-BDA6-D87CA3159AEE}"/>
              </a:ext>
            </a:extLst>
          </p:cNvPr>
          <p:cNvSpPr txBox="1"/>
          <p:nvPr/>
        </p:nvSpPr>
        <p:spPr>
          <a:xfrm>
            <a:off x="1442580" y="3767077"/>
            <a:ext cx="187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第三部分</a:t>
            </a: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C60C5792-261D-44F5-96E5-EBA1774D7D95}"/>
              </a:ext>
            </a:extLst>
          </p:cNvPr>
          <p:cNvCxnSpPr/>
          <p:nvPr/>
        </p:nvCxnSpPr>
        <p:spPr>
          <a:xfrm>
            <a:off x="4213553" y="1953030"/>
            <a:ext cx="30210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A05E901-1812-4E5A-B568-3A274053DC31}"/>
              </a:ext>
            </a:extLst>
          </p:cNvPr>
          <p:cNvCxnSpPr/>
          <p:nvPr/>
        </p:nvCxnSpPr>
        <p:spPr>
          <a:xfrm>
            <a:off x="4213553" y="2992210"/>
            <a:ext cx="30210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AC6B002-D1D1-4DF5-82D0-0A6369B505AE}"/>
              </a:ext>
            </a:extLst>
          </p:cNvPr>
          <p:cNvCxnSpPr/>
          <p:nvPr/>
        </p:nvCxnSpPr>
        <p:spPr>
          <a:xfrm>
            <a:off x="4213553" y="3923813"/>
            <a:ext cx="30210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47">
            <a:extLst>
              <a:ext uri="{FF2B5EF4-FFF2-40B4-BE49-F238E27FC236}">
                <a16:creationId xmlns:a16="http://schemas.microsoft.com/office/drawing/2014/main" id="{30DBF66B-16DB-4BA8-B85F-2D9873C1E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575" y="387214"/>
            <a:ext cx="19058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3200" spc="-149" dirty="0">
                <a:solidFill>
                  <a:schemeClr val="accent1"/>
                </a:solidFill>
                <a:latin typeface="+mn-lt"/>
                <a:cs typeface="+mn-ea"/>
                <a:sym typeface="+mn-lt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36042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 animBg="1"/>
      <p:bldP spid="45" grpId="0" animBg="1"/>
      <p:bldP spid="46" grpId="0" animBg="1"/>
      <p:bldP spid="48" grpId="0"/>
      <p:bldP spid="50" grpId="0"/>
      <p:bldP spid="51" grpId="0"/>
      <p:bldP spid="52" grpId="0"/>
      <p:bldP spid="53" grpId="0"/>
      <p:bldP spid="54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41E86DB5-2259-4C97-8718-43350C4DC681}"/>
              </a:ext>
            </a:extLst>
          </p:cNvPr>
          <p:cNvGrpSpPr/>
          <p:nvPr/>
        </p:nvGrpSpPr>
        <p:grpSpPr>
          <a:xfrm>
            <a:off x="-38514" y="-8112"/>
            <a:ext cx="13670930" cy="6866112"/>
            <a:chOff x="-38514" y="-8112"/>
            <a:chExt cx="13670930" cy="686611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7F26AEF-E04F-4A54-B427-2A8B95CF3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0DBFB29-28A5-4F64-BA27-D1F00B97D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1293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98481F9E-056B-4555-B178-33E5611BCAE2}"/>
              </a:ext>
            </a:extLst>
          </p:cNvPr>
          <p:cNvSpPr/>
          <p:nvPr/>
        </p:nvSpPr>
        <p:spPr>
          <a:xfrm>
            <a:off x="-172720" y="2936240"/>
            <a:ext cx="12364720" cy="358514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B825D14-4E42-4608-B469-E792F3431164}"/>
              </a:ext>
            </a:extLst>
          </p:cNvPr>
          <p:cNvSpPr/>
          <p:nvPr/>
        </p:nvSpPr>
        <p:spPr>
          <a:xfrm>
            <a:off x="162560" y="3129280"/>
            <a:ext cx="11795760" cy="320428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C0444D31-4B3B-496A-A98D-1BA4A90886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5827063" y="1803453"/>
            <a:ext cx="914067" cy="10301852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43A0A4C-377F-451B-8990-DFE175D63944}"/>
              </a:ext>
            </a:extLst>
          </p:cNvPr>
          <p:cNvSpPr txBox="1">
            <a:spLocks/>
          </p:cNvSpPr>
          <p:nvPr/>
        </p:nvSpPr>
        <p:spPr>
          <a:xfrm>
            <a:off x="4213343" y="3515788"/>
            <a:ext cx="1208664" cy="135421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8800" b="0" dirty="0">
                <a:solidFill>
                  <a:schemeClr val="accent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D07BEC-E5BB-4892-A8D7-085794D5BB1F}"/>
              </a:ext>
            </a:extLst>
          </p:cNvPr>
          <p:cNvSpPr txBox="1"/>
          <p:nvPr/>
        </p:nvSpPr>
        <p:spPr>
          <a:xfrm>
            <a:off x="5478620" y="3907152"/>
            <a:ext cx="4203860" cy="804453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模式背景</a:t>
            </a:r>
          </a:p>
        </p:txBody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D7BE1D56-6458-4E43-91E0-FFAD9C5144C1}"/>
              </a:ext>
            </a:extLst>
          </p:cNvPr>
          <p:cNvCxnSpPr>
            <a:cxnSpLocks/>
          </p:cNvCxnSpPr>
          <p:nvPr/>
        </p:nvCxnSpPr>
        <p:spPr>
          <a:xfrm flipH="1">
            <a:off x="2745529" y="4999779"/>
            <a:ext cx="6936951" cy="0"/>
          </a:xfrm>
          <a:prstGeom prst="line">
            <a:avLst/>
          </a:prstGeom>
          <a:ln w="19050" cap="sq">
            <a:solidFill>
              <a:schemeClr val="accent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AB5D7EE-3191-4177-AB0B-8C94B9CAD4BE}"/>
              </a:ext>
            </a:extLst>
          </p:cNvPr>
          <p:cNvSpPr txBox="1"/>
          <p:nvPr/>
        </p:nvSpPr>
        <p:spPr>
          <a:xfrm>
            <a:off x="2678703" y="3907463"/>
            <a:ext cx="1531036" cy="804453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968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8" grpId="1"/>
      <p:bldP spid="28" grpId="0"/>
      <p:bldP spid="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E3AE798D-D306-4724-A0F7-8893393BC418}"/>
              </a:ext>
            </a:extLst>
          </p:cNvPr>
          <p:cNvSpPr txBox="1"/>
          <p:nvPr/>
        </p:nvSpPr>
        <p:spPr>
          <a:xfrm>
            <a:off x="974221" y="1093862"/>
            <a:ext cx="1014385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模式动机：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dirty="0"/>
              <a:t>       无论是在现实世界中还是在软件系统中，都存在一些复杂的对象，它们拥有多个组成部分。而对于大多数用户而言，无须知道这些部分的具体细节，也几乎不会使用单独某个组成部分，而是使用一个完整的对象。我们可以通过创建者模式对复杂对象进行设计与描述，创建者模式可以将部件和其组装过程分开，一步一步创建一个复杂的对象。用户只需要指定复杂对象的类型就可以得到该对象，而无须知道其内部的具体构造细节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954A85D-137A-4016-8BDC-6AF5BD5B21D2}"/>
              </a:ext>
            </a:extLst>
          </p:cNvPr>
          <p:cNvSpPr txBox="1"/>
          <p:nvPr/>
        </p:nvSpPr>
        <p:spPr>
          <a:xfrm>
            <a:off x="974221" y="3578925"/>
            <a:ext cx="105284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模式定义：</a:t>
            </a:r>
            <a:endParaRPr lang="en-US" altLang="zh-CN" sz="2800" dirty="0"/>
          </a:p>
          <a:p>
            <a:endParaRPr lang="en-US" altLang="zh-CN" sz="2000" dirty="0"/>
          </a:p>
          <a:p>
            <a:r>
              <a:rPr lang="en-US" altLang="zh-CN" sz="2000" dirty="0"/>
              <a:t>         </a:t>
            </a:r>
            <a:r>
              <a:rPr lang="zh-CN" altLang="en-US" sz="2000" dirty="0"/>
              <a:t>将一个复杂对象的构建与它的表示分离，使得同样的构建过程可以创建不同的表示。创建者模式是一步一步创建一个复杂的对象，它允许用户只通过指定复杂对象的类型和内容就可以构建它们，用户不需要知道内部的具体构建细节。创建者模式属于对象创建型模式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7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25AB06-3F1E-4EA8-AF3F-E5DA54DB9A54}"/>
              </a:ext>
            </a:extLst>
          </p:cNvPr>
          <p:cNvSpPr/>
          <p:nvPr/>
        </p:nvSpPr>
        <p:spPr>
          <a:xfrm>
            <a:off x="1110960" y="1355713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模式场景：</a:t>
            </a:r>
            <a:endParaRPr lang="en-US" altLang="zh-CN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EB938F-396D-4095-AFDC-EFD469F2F04B}"/>
              </a:ext>
            </a:extLst>
          </p:cNvPr>
          <p:cNvSpPr/>
          <p:nvPr/>
        </p:nvSpPr>
        <p:spPr>
          <a:xfrm>
            <a:off x="1768987" y="2047633"/>
            <a:ext cx="79744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在以下情况下可以使用创建者模式：</a:t>
            </a:r>
          </a:p>
          <a:p>
            <a:r>
              <a:rPr lang="en-US" altLang="zh-CN" sz="2400" dirty="0"/>
              <a:t>1.  </a:t>
            </a:r>
            <a:r>
              <a:rPr lang="zh-CN" altLang="en-US" sz="2400" dirty="0"/>
              <a:t>需要生成的产品对象有复杂的内部结构，这些产品对象通常包含多个组成部分。</a:t>
            </a:r>
          </a:p>
          <a:p>
            <a:r>
              <a:rPr lang="en-US" altLang="zh-CN" sz="2400" dirty="0"/>
              <a:t>2.  </a:t>
            </a:r>
            <a:r>
              <a:rPr lang="zh-CN" altLang="en-US" sz="2400" dirty="0"/>
              <a:t>需要生成的产品对象的属性相互依赖，需要指定其生成顺序。</a:t>
            </a:r>
          </a:p>
          <a:p>
            <a:r>
              <a:rPr lang="en-US" altLang="zh-CN" sz="2400" dirty="0"/>
              <a:t>3.  </a:t>
            </a:r>
            <a:r>
              <a:rPr lang="zh-CN" altLang="en-US" sz="2400" dirty="0"/>
              <a:t>对象的创建过程独立于创建该对象的类。在创建者模式中引入了指挥者类，将创建过程封装在指挥者类中，而不在创建者类中。</a:t>
            </a:r>
          </a:p>
          <a:p>
            <a:r>
              <a:rPr lang="en-US" altLang="zh-CN" sz="2400" dirty="0"/>
              <a:t>4.  </a:t>
            </a:r>
            <a:r>
              <a:rPr lang="zh-CN" altLang="en-US" sz="2400" dirty="0"/>
              <a:t>隔离复杂对象的创建和使用，并使得相同的创建过程可以创建不同的产品。</a:t>
            </a:r>
          </a:p>
        </p:txBody>
      </p:sp>
    </p:spTree>
    <p:extLst>
      <p:ext uri="{BB962C8B-B14F-4D97-AF65-F5344CB8AC3E}">
        <p14:creationId xmlns:p14="http://schemas.microsoft.com/office/powerpoint/2010/main" val="359222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A28EA43-4E25-4A6F-822E-10ED75D53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15" y="1933843"/>
            <a:ext cx="5704762" cy="3571429"/>
          </a:xfrm>
          <a:prstGeom prst="rect">
            <a:avLst/>
          </a:prstGeom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id="{EB59690E-63C2-4A6D-9FE0-8DEE362F9A9A}"/>
              </a:ext>
            </a:extLst>
          </p:cNvPr>
          <p:cNvSpPr/>
          <p:nvPr/>
        </p:nvSpPr>
        <p:spPr>
          <a:xfrm>
            <a:off x="1096415" y="1167706"/>
            <a:ext cx="1673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UML</a:t>
            </a:r>
            <a:r>
              <a:rPr lang="zh-CN" altLang="en-US" sz="2800" dirty="0"/>
              <a:t>类图 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9B5B150-4663-4FBD-AFF2-F6D774D67D57}"/>
              </a:ext>
            </a:extLst>
          </p:cNvPr>
          <p:cNvSpPr txBox="1"/>
          <p:nvPr/>
        </p:nvSpPr>
        <p:spPr>
          <a:xfrm>
            <a:off x="6877451" y="4869480"/>
            <a:ext cx="388106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Director:</a:t>
            </a:r>
            <a:r>
              <a:rPr lang="zh-CN" altLang="en-US" sz="1600" dirty="0"/>
              <a:t>指挥者负责安排复杂对象的建造次序，它与抽象建造者之间存在关联关系，可以在其建造方法中调用建造者对象的部件构造方法，完成复杂对象的建造。</a:t>
            </a:r>
          </a:p>
          <a:p>
            <a:endParaRPr lang="zh-CN" altLang="en-US" sz="16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66D0786-9AF7-4B68-876A-155346B5D8BA}"/>
              </a:ext>
            </a:extLst>
          </p:cNvPr>
          <p:cNvSpPr txBox="1"/>
          <p:nvPr/>
        </p:nvSpPr>
        <p:spPr>
          <a:xfrm>
            <a:off x="6801177" y="2365340"/>
            <a:ext cx="42558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Builder(</a:t>
            </a:r>
            <a:r>
              <a:rPr lang="en-US" altLang="zh-CN" dirty="0" err="1"/>
              <a:t>ConcreteBuilder</a:t>
            </a:r>
            <a:r>
              <a:rPr lang="en-US" altLang="zh-CN" dirty="0"/>
              <a:t>): </a:t>
            </a:r>
            <a:r>
              <a:rPr lang="zh-CN" altLang="en-US" sz="1600" dirty="0"/>
              <a:t>他们在应用程序中负责创建产品的实例。这个角色要完成的任务包括： </a:t>
            </a:r>
            <a:br>
              <a:rPr lang="zh-CN" altLang="en-US" sz="1600" dirty="0"/>
            </a:br>
            <a:r>
              <a:rPr lang="en-US" altLang="zh-CN" sz="1600" dirty="0"/>
              <a:t>1</a:t>
            </a:r>
            <a:r>
              <a:rPr lang="zh-CN" altLang="en-US" sz="1600" dirty="0"/>
              <a:t>、实现抽象创建者所声明的抽象方法，给出一步一步的完成产品创建实例的操作。 </a:t>
            </a:r>
            <a:r>
              <a:rPr lang="en-US" altLang="zh-CN" sz="1600" dirty="0"/>
              <a:t>2</a:t>
            </a:r>
            <a:r>
              <a:rPr lang="zh-CN" altLang="en-US" sz="1600" dirty="0"/>
              <a:t>、在创建完成后，提供产品的实例。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D615157-B2ED-4372-836B-C0FCA8B92A9E}"/>
              </a:ext>
            </a:extLst>
          </p:cNvPr>
          <p:cNvSpPr txBox="1"/>
          <p:nvPr/>
        </p:nvSpPr>
        <p:spPr>
          <a:xfrm>
            <a:off x="6801177" y="1383149"/>
            <a:ext cx="40336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AbstractBuilder</a:t>
            </a:r>
            <a:r>
              <a:rPr lang="en-US" altLang="zh-CN" dirty="0"/>
              <a:t>: </a:t>
            </a:r>
            <a:r>
              <a:rPr lang="zh-CN" altLang="en-US" sz="1600" dirty="0"/>
              <a:t>给出一个抽象接口，以规范产品对象的各个组成成分的建造。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13C8F96-71E2-4CA6-9820-B9D549365B35}"/>
              </a:ext>
            </a:extLst>
          </p:cNvPr>
          <p:cNvSpPr txBox="1"/>
          <p:nvPr/>
        </p:nvSpPr>
        <p:spPr>
          <a:xfrm>
            <a:off x="6839314" y="4109852"/>
            <a:ext cx="39573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Product:</a:t>
            </a:r>
            <a:r>
              <a:rPr lang="zh-CN" altLang="en-US" sz="1600" dirty="0"/>
              <a:t>产品便是建造中的复杂对象</a:t>
            </a:r>
            <a:r>
              <a:rPr lang="en-US" altLang="zh-CN" sz="1600" dirty="0"/>
              <a:t>,</a:t>
            </a:r>
            <a:r>
              <a:rPr lang="zh-CN" altLang="en-US" sz="1600" dirty="0"/>
              <a:t>一般包括多个部分。</a:t>
            </a:r>
          </a:p>
        </p:txBody>
      </p:sp>
    </p:spTree>
    <p:extLst>
      <p:ext uri="{BB962C8B-B14F-4D97-AF65-F5344CB8AC3E}">
        <p14:creationId xmlns:p14="http://schemas.microsoft.com/office/powerpoint/2010/main" val="250700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41E86DB5-2259-4C97-8718-43350C4DC681}"/>
              </a:ext>
            </a:extLst>
          </p:cNvPr>
          <p:cNvGrpSpPr/>
          <p:nvPr/>
        </p:nvGrpSpPr>
        <p:grpSpPr>
          <a:xfrm>
            <a:off x="-38514" y="-8112"/>
            <a:ext cx="13670930" cy="6866112"/>
            <a:chOff x="-38514" y="-8112"/>
            <a:chExt cx="13670930" cy="686611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7F26AEF-E04F-4A54-B427-2A8B95CF3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0DBFB29-28A5-4F64-BA27-D1F00B97D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1293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98481F9E-056B-4555-B178-33E5611BCAE2}"/>
              </a:ext>
            </a:extLst>
          </p:cNvPr>
          <p:cNvSpPr/>
          <p:nvPr/>
        </p:nvSpPr>
        <p:spPr>
          <a:xfrm>
            <a:off x="-172720" y="2936240"/>
            <a:ext cx="12364720" cy="358514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B825D14-4E42-4608-B469-E792F3431164}"/>
              </a:ext>
            </a:extLst>
          </p:cNvPr>
          <p:cNvSpPr/>
          <p:nvPr/>
        </p:nvSpPr>
        <p:spPr>
          <a:xfrm>
            <a:off x="162560" y="3129280"/>
            <a:ext cx="11795760" cy="320428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C0444D31-4B3B-496A-A98D-1BA4A90886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5827063" y="1803453"/>
            <a:ext cx="914067" cy="10301852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43A0A4C-377F-451B-8990-DFE175D63944}"/>
              </a:ext>
            </a:extLst>
          </p:cNvPr>
          <p:cNvSpPr txBox="1">
            <a:spLocks/>
          </p:cNvSpPr>
          <p:nvPr/>
        </p:nvSpPr>
        <p:spPr>
          <a:xfrm>
            <a:off x="4213343" y="3515788"/>
            <a:ext cx="1208664" cy="135421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8800" b="0" dirty="0">
                <a:solidFill>
                  <a:schemeClr val="accent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D07BEC-E5BB-4892-A8D7-085794D5BB1F}"/>
              </a:ext>
            </a:extLst>
          </p:cNvPr>
          <p:cNvSpPr txBox="1"/>
          <p:nvPr/>
        </p:nvSpPr>
        <p:spPr>
          <a:xfrm>
            <a:off x="5478620" y="3907152"/>
            <a:ext cx="4203860" cy="804453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实例分析</a:t>
            </a:r>
          </a:p>
        </p:txBody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D7BE1D56-6458-4E43-91E0-FFAD9C5144C1}"/>
              </a:ext>
            </a:extLst>
          </p:cNvPr>
          <p:cNvCxnSpPr>
            <a:cxnSpLocks/>
          </p:cNvCxnSpPr>
          <p:nvPr/>
        </p:nvCxnSpPr>
        <p:spPr>
          <a:xfrm flipH="1">
            <a:off x="2745529" y="4999779"/>
            <a:ext cx="6936951" cy="0"/>
          </a:xfrm>
          <a:prstGeom prst="line">
            <a:avLst/>
          </a:prstGeom>
          <a:ln w="19050" cap="sq">
            <a:solidFill>
              <a:schemeClr val="accent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AB5D7EE-3191-4177-AB0B-8C94B9CAD4BE}"/>
              </a:ext>
            </a:extLst>
          </p:cNvPr>
          <p:cNvSpPr txBox="1"/>
          <p:nvPr/>
        </p:nvSpPr>
        <p:spPr>
          <a:xfrm>
            <a:off x="2678703" y="3907463"/>
            <a:ext cx="1531036" cy="804453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919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8" grpId="1"/>
      <p:bldP spid="28" grpId="0"/>
      <p:bldP spid="2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B2B798-C0D2-47CC-874F-39BB6874835F}"/>
              </a:ext>
            </a:extLst>
          </p:cNvPr>
          <p:cNvSpPr txBox="1"/>
          <p:nvPr/>
        </p:nvSpPr>
        <p:spPr>
          <a:xfrm>
            <a:off x="1102407" y="1273324"/>
            <a:ext cx="7255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问题描述：</a:t>
            </a:r>
            <a:r>
              <a:rPr lang="zh-CN" altLang="en-US" sz="2400" dirty="0"/>
              <a:t>在游戏场景中，用户创建人物。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A45AC8-2ED0-4AAF-BB39-129E0E2715DD}"/>
              </a:ext>
            </a:extLst>
          </p:cNvPr>
          <p:cNvSpPr txBox="1"/>
          <p:nvPr/>
        </p:nvSpPr>
        <p:spPr>
          <a:xfrm>
            <a:off x="1102407" y="2278742"/>
            <a:ext cx="9987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常规思路：</a:t>
            </a:r>
            <a:r>
              <a:rPr lang="zh-CN" altLang="en-US" sz="2400" dirty="0"/>
              <a:t>在创建不同人物形象时，客户端需要对每个人物形象内部逐一进行构建</a:t>
            </a:r>
            <a:r>
              <a:rPr lang="zh-CN" altLang="en-US" sz="2800" dirty="0"/>
              <a:t>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E84B7CF-B266-44EF-A8DA-BDEF1EACF238}"/>
              </a:ext>
            </a:extLst>
          </p:cNvPr>
          <p:cNvSpPr txBox="1"/>
          <p:nvPr/>
        </p:nvSpPr>
        <p:spPr>
          <a:xfrm>
            <a:off x="1102407" y="3625151"/>
            <a:ext cx="998718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使用创建者模式的思路：</a:t>
            </a:r>
            <a:r>
              <a:rPr lang="zh-CN" altLang="en-US" sz="2400" dirty="0"/>
              <a:t>客户端不必知道人物内部组成的细节，将人物本身与人物的创建过程解耦，使得相同的创建过程可以创建不同的人物形象。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301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cef09ac28eaae964ec9988a5cce77c8b8C1E4685C6E6B40CD7615480512384A61EE159C6FE0045D14B61E85D0A95589D558B81FFC809322ACC20DC2254D928200A3EA0841B8B1814961BE795024DFDEF45878460D5EEC04B3DB4C246007153409DEDE37CA726A66AF19B77CE744E11CADCFB09B3408DEC1F688348922E38CCEE" hidden="1"/>
          <p:cNvSpPr txBox="1"/>
          <p:nvPr/>
        </p:nvSpPr>
        <p:spPr>
          <a:xfrm>
            <a:off x="-355599" y="1803400"/>
            <a:ext cx="40011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33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e7d195523061f1c0cef09ac28eaae964ec9988a5cce77c8b8C1E4685C6E6B40CD7615480512384A61EE159C6FE0045D14B61E85D0A95589D558B81FFC809322ACC20DC2254D928200A3EA0841B8B1814961BE795024DFDEF45878460D5EEC04B3DB4C246007153409DEDE37CA726A66AF19B77CE744E11CADCFB09B3408DEC1F688348922E38CCEE</a:t>
            </a:r>
            <a:endParaRPr lang="zh-CN" altLang="en-US" sz="133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795815-F325-45A0-9AC4-296A7D969470}"/>
              </a:ext>
            </a:extLst>
          </p:cNvPr>
          <p:cNvSpPr txBox="1"/>
          <p:nvPr/>
        </p:nvSpPr>
        <p:spPr>
          <a:xfrm>
            <a:off x="443668" y="184494"/>
            <a:ext cx="2238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实例类图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3FA08A8-6471-4AD9-990C-4AA02A141289}"/>
              </a:ext>
            </a:extLst>
          </p:cNvPr>
          <p:cNvCxnSpPr>
            <a:cxnSpLocks/>
            <a:stCxn id="80" idx="1"/>
            <a:endCxn id="10" idx="3"/>
          </p:cNvCxnSpPr>
          <p:nvPr/>
        </p:nvCxnSpPr>
        <p:spPr>
          <a:xfrm flipH="1" flipV="1">
            <a:off x="3525313" y="1236356"/>
            <a:ext cx="1414302" cy="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B10E76A2-A2BD-4860-AE36-113515082B78}"/>
              </a:ext>
            </a:extLst>
          </p:cNvPr>
          <p:cNvCxnSpPr>
            <a:cxnSpLocks/>
          </p:cNvCxnSpPr>
          <p:nvPr/>
        </p:nvCxnSpPr>
        <p:spPr>
          <a:xfrm flipV="1">
            <a:off x="4896438" y="1670041"/>
            <a:ext cx="808478" cy="8159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4DDB91CD-51CD-4C9F-9834-2023E00C044A}"/>
              </a:ext>
            </a:extLst>
          </p:cNvPr>
          <p:cNvCxnSpPr>
            <a:cxnSpLocks/>
          </p:cNvCxnSpPr>
          <p:nvPr/>
        </p:nvCxnSpPr>
        <p:spPr>
          <a:xfrm rot="10800000">
            <a:off x="6499215" y="1670041"/>
            <a:ext cx="808478" cy="8159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849317F-F4C4-429D-8886-E7FEA3B952F5}"/>
              </a:ext>
            </a:extLst>
          </p:cNvPr>
          <p:cNvCxnSpPr>
            <a:cxnSpLocks/>
          </p:cNvCxnSpPr>
          <p:nvPr/>
        </p:nvCxnSpPr>
        <p:spPr>
          <a:xfrm>
            <a:off x="3811373" y="2893740"/>
            <a:ext cx="0" cy="78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5FBFBFA-9AFB-42C2-A068-B8AADB53A030}"/>
              </a:ext>
            </a:extLst>
          </p:cNvPr>
          <p:cNvCxnSpPr/>
          <p:nvPr/>
        </p:nvCxnSpPr>
        <p:spPr>
          <a:xfrm>
            <a:off x="8456581" y="2893740"/>
            <a:ext cx="0" cy="82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ABF76606-C41B-4FCB-A62E-CEBE2A28AED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20473" y="4461870"/>
            <a:ext cx="1029974" cy="1085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15474149-A1D8-40FC-94BE-FCFF6140A953}"/>
              </a:ext>
            </a:extLst>
          </p:cNvPr>
          <p:cNvCxnSpPr>
            <a:cxnSpLocks/>
          </p:cNvCxnSpPr>
          <p:nvPr/>
        </p:nvCxnSpPr>
        <p:spPr>
          <a:xfrm rot="5400000">
            <a:off x="7305564" y="4375460"/>
            <a:ext cx="986487" cy="1301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849C62F-3B80-4A54-B2A9-8F4B3FE29DF2}"/>
              </a:ext>
            </a:extLst>
          </p:cNvPr>
          <p:cNvGrpSpPr/>
          <p:nvPr/>
        </p:nvGrpSpPr>
        <p:grpSpPr>
          <a:xfrm>
            <a:off x="1355182" y="763459"/>
            <a:ext cx="2170131" cy="880628"/>
            <a:chOff x="956163" y="1181272"/>
            <a:chExt cx="2170131" cy="880628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8EFC8E46-B435-4697-A42E-D3BBD9FF9F09}"/>
                </a:ext>
              </a:extLst>
            </p:cNvPr>
            <p:cNvGrpSpPr/>
            <p:nvPr/>
          </p:nvGrpSpPr>
          <p:grpSpPr>
            <a:xfrm>
              <a:off x="956163" y="1246438"/>
              <a:ext cx="2170131" cy="815462"/>
              <a:chOff x="956163" y="1246438"/>
              <a:chExt cx="2170131" cy="815462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9D27A2A1-68B7-4D97-B5AC-1952DC29D8FD}"/>
                  </a:ext>
                </a:extLst>
              </p:cNvPr>
              <p:cNvGrpSpPr/>
              <p:nvPr/>
            </p:nvGrpSpPr>
            <p:grpSpPr>
              <a:xfrm>
                <a:off x="956164" y="1246438"/>
                <a:ext cx="2170130" cy="815462"/>
                <a:chOff x="1521863" y="854580"/>
                <a:chExt cx="2170130" cy="815462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EB00C41E-841A-40AD-9EF5-C284EB187ADC}"/>
                    </a:ext>
                  </a:extLst>
                </p:cNvPr>
                <p:cNvSpPr/>
                <p:nvPr/>
              </p:nvSpPr>
              <p:spPr>
                <a:xfrm>
                  <a:off x="1521864" y="854580"/>
                  <a:ext cx="2170129" cy="8154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12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CN" dirty="0"/>
                    <a:t>D</a:t>
                  </a:r>
                  <a:endParaRPr lang="zh-CN" altLang="en-US" dirty="0"/>
                </a:p>
              </p:txBody>
            </p: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4652B505-EC59-4F52-8962-FEC0592CBD1F}"/>
                    </a:ext>
                  </a:extLst>
                </p:cNvPr>
                <p:cNvCxnSpPr/>
                <p:nvPr/>
              </p:nvCxnSpPr>
              <p:spPr>
                <a:xfrm>
                  <a:off x="1521863" y="1105927"/>
                  <a:ext cx="217012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BE4A8B59-CB2E-49F2-BF25-6CD2BF491B04}"/>
                  </a:ext>
                </a:extLst>
              </p:cNvPr>
              <p:cNvCxnSpPr/>
              <p:nvPr/>
            </p:nvCxnSpPr>
            <p:spPr>
              <a:xfrm>
                <a:off x="956163" y="1458239"/>
                <a:ext cx="21701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13597D5-A28E-491A-9CC8-EDF36E48A3A5}"/>
                </a:ext>
              </a:extLst>
            </p:cNvPr>
            <p:cNvSpPr txBox="1"/>
            <p:nvPr/>
          </p:nvSpPr>
          <p:spPr>
            <a:xfrm>
              <a:off x="1458943" y="1181272"/>
              <a:ext cx="1008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Director</a:t>
              </a:r>
              <a:endParaRPr lang="zh-CN" altLang="en-US" dirty="0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49D1798D-06C3-48F7-8BA5-E12E500DE243}"/>
              </a:ext>
            </a:extLst>
          </p:cNvPr>
          <p:cNvGrpSpPr/>
          <p:nvPr/>
        </p:nvGrpSpPr>
        <p:grpSpPr>
          <a:xfrm>
            <a:off x="4862562" y="755216"/>
            <a:ext cx="2487520" cy="889026"/>
            <a:chOff x="879112" y="1172874"/>
            <a:chExt cx="2487520" cy="889026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847EC04B-219B-4815-8C8C-470F531A783C}"/>
                </a:ext>
              </a:extLst>
            </p:cNvPr>
            <p:cNvGrpSpPr/>
            <p:nvPr/>
          </p:nvGrpSpPr>
          <p:grpSpPr>
            <a:xfrm>
              <a:off x="956163" y="1246438"/>
              <a:ext cx="2170131" cy="815462"/>
              <a:chOff x="956163" y="1246438"/>
              <a:chExt cx="2170131" cy="815462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3239F5F1-5CD0-4412-99BA-5FEED348E22D}"/>
                  </a:ext>
                </a:extLst>
              </p:cNvPr>
              <p:cNvGrpSpPr/>
              <p:nvPr/>
            </p:nvGrpSpPr>
            <p:grpSpPr>
              <a:xfrm>
                <a:off x="956164" y="1246438"/>
                <a:ext cx="2170130" cy="815462"/>
                <a:chOff x="1521863" y="854580"/>
                <a:chExt cx="2170130" cy="815462"/>
              </a:xfrm>
            </p:grpSpPr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F4B5A4DC-9C23-4034-8FC7-BCA94CBA14CC}"/>
                    </a:ext>
                  </a:extLst>
                </p:cNvPr>
                <p:cNvSpPr/>
                <p:nvPr/>
              </p:nvSpPr>
              <p:spPr>
                <a:xfrm>
                  <a:off x="1521864" y="854580"/>
                  <a:ext cx="2170129" cy="8154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 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1" name="直接连接符 80">
                  <a:extLst>
                    <a:ext uri="{FF2B5EF4-FFF2-40B4-BE49-F238E27FC236}">
                      <a16:creationId xmlns:a16="http://schemas.microsoft.com/office/drawing/2014/main" id="{34FADE2D-FADE-42C0-A8BB-2407859AB8DD}"/>
                    </a:ext>
                  </a:extLst>
                </p:cNvPr>
                <p:cNvCxnSpPr/>
                <p:nvPr/>
              </p:nvCxnSpPr>
              <p:spPr>
                <a:xfrm>
                  <a:off x="1521863" y="1105927"/>
                  <a:ext cx="217012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E20683C0-2D4D-46B7-ADBF-BF73E89ECA3D}"/>
                  </a:ext>
                </a:extLst>
              </p:cNvPr>
              <p:cNvCxnSpPr/>
              <p:nvPr/>
            </p:nvCxnSpPr>
            <p:spPr>
              <a:xfrm>
                <a:off x="956163" y="1458239"/>
                <a:ext cx="21701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D084BE99-A737-42F4-B0F7-5AA29B0ED3BC}"/>
                </a:ext>
              </a:extLst>
            </p:cNvPr>
            <p:cNvSpPr txBox="1"/>
            <p:nvPr/>
          </p:nvSpPr>
          <p:spPr>
            <a:xfrm>
              <a:off x="879112" y="1172874"/>
              <a:ext cx="248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AbstractPersonBuilder</a:t>
              </a:r>
              <a:endParaRPr lang="zh-CN" altLang="en-US" dirty="0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2B977288-AA62-4360-91A1-DEE81F6EF253}"/>
              </a:ext>
            </a:extLst>
          </p:cNvPr>
          <p:cNvGrpSpPr/>
          <p:nvPr/>
        </p:nvGrpSpPr>
        <p:grpSpPr>
          <a:xfrm>
            <a:off x="2724860" y="2062519"/>
            <a:ext cx="2245609" cy="853279"/>
            <a:chOff x="956163" y="1155634"/>
            <a:chExt cx="2245609" cy="853279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EC7EFE62-2637-4FEA-8CCA-6B4AA9AF4D87}"/>
                </a:ext>
              </a:extLst>
            </p:cNvPr>
            <p:cNvGrpSpPr/>
            <p:nvPr/>
          </p:nvGrpSpPr>
          <p:grpSpPr>
            <a:xfrm>
              <a:off x="956163" y="1193451"/>
              <a:ext cx="2170130" cy="815462"/>
              <a:chOff x="956163" y="1193451"/>
              <a:chExt cx="2170130" cy="815462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36107B1F-3AA7-48BF-B570-F77658E01F62}"/>
                  </a:ext>
                </a:extLst>
              </p:cNvPr>
              <p:cNvGrpSpPr/>
              <p:nvPr/>
            </p:nvGrpSpPr>
            <p:grpSpPr>
              <a:xfrm>
                <a:off x="956163" y="1193451"/>
                <a:ext cx="2170130" cy="815462"/>
                <a:chOff x="1521862" y="801593"/>
                <a:chExt cx="2170130" cy="815462"/>
              </a:xfrm>
            </p:grpSpPr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75B432FE-3421-4144-9239-F74C4694DEAA}"/>
                    </a:ext>
                  </a:extLst>
                </p:cNvPr>
                <p:cNvSpPr/>
                <p:nvPr/>
              </p:nvSpPr>
              <p:spPr>
                <a:xfrm>
                  <a:off x="1521862" y="801593"/>
                  <a:ext cx="2170129" cy="8154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</a:t>
                  </a:r>
                  <a:endParaRPr lang="zh-CN" altLang="en-US" dirty="0"/>
                </a:p>
              </p:txBody>
            </p:sp>
            <p:cxnSp>
              <p:nvCxnSpPr>
                <p:cNvPr id="91" name="直接连接符 90">
                  <a:extLst>
                    <a:ext uri="{FF2B5EF4-FFF2-40B4-BE49-F238E27FC236}">
                      <a16:creationId xmlns:a16="http://schemas.microsoft.com/office/drawing/2014/main" id="{BDFA0386-34A7-467B-9A25-2DAAD9D79C04}"/>
                    </a:ext>
                  </a:extLst>
                </p:cNvPr>
                <p:cNvCxnSpPr/>
                <p:nvPr/>
              </p:nvCxnSpPr>
              <p:spPr>
                <a:xfrm>
                  <a:off x="1521863" y="1105927"/>
                  <a:ext cx="217012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353DBBE4-5EF5-4260-AF62-3D684643C4C6}"/>
                  </a:ext>
                </a:extLst>
              </p:cNvPr>
              <p:cNvCxnSpPr/>
              <p:nvPr/>
            </p:nvCxnSpPr>
            <p:spPr>
              <a:xfrm>
                <a:off x="956163" y="1458239"/>
                <a:ext cx="21701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915A4B89-2BE3-4931-A08A-CFE27743CE77}"/>
                </a:ext>
              </a:extLst>
            </p:cNvPr>
            <p:cNvSpPr txBox="1"/>
            <p:nvPr/>
          </p:nvSpPr>
          <p:spPr>
            <a:xfrm>
              <a:off x="1031645" y="1155634"/>
              <a:ext cx="2170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PersonlolitaBuilder</a:t>
              </a:r>
              <a:endParaRPr lang="zh-CN" altLang="en-US" dirty="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CC842BA9-6065-4B26-8E9C-7ECE9A4DB5BF}"/>
              </a:ext>
            </a:extLst>
          </p:cNvPr>
          <p:cNvGrpSpPr/>
          <p:nvPr/>
        </p:nvGrpSpPr>
        <p:grpSpPr>
          <a:xfrm>
            <a:off x="7307693" y="2012668"/>
            <a:ext cx="2170131" cy="880628"/>
            <a:chOff x="956163" y="1181272"/>
            <a:chExt cx="2170131" cy="880628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9191EDEC-2CB8-475B-8FAA-20A65F63F3DB}"/>
                </a:ext>
              </a:extLst>
            </p:cNvPr>
            <p:cNvGrpSpPr/>
            <p:nvPr/>
          </p:nvGrpSpPr>
          <p:grpSpPr>
            <a:xfrm>
              <a:off x="956163" y="1246438"/>
              <a:ext cx="2170131" cy="815462"/>
              <a:chOff x="956163" y="1246438"/>
              <a:chExt cx="2170131" cy="815462"/>
            </a:xfrm>
          </p:grpSpPr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34A21FA1-613D-4760-8DF7-AB9758A2FC5F}"/>
                  </a:ext>
                </a:extLst>
              </p:cNvPr>
              <p:cNvGrpSpPr/>
              <p:nvPr/>
            </p:nvGrpSpPr>
            <p:grpSpPr>
              <a:xfrm>
                <a:off x="956164" y="1246438"/>
                <a:ext cx="2170130" cy="815462"/>
                <a:chOff x="1521863" y="854580"/>
                <a:chExt cx="2170130" cy="815462"/>
              </a:xfrm>
            </p:grpSpPr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41829919-378C-4510-87EA-F11B9E6FE925}"/>
                    </a:ext>
                  </a:extLst>
                </p:cNvPr>
                <p:cNvSpPr/>
                <p:nvPr/>
              </p:nvSpPr>
              <p:spPr>
                <a:xfrm>
                  <a:off x="1521864" y="854580"/>
                  <a:ext cx="2170129" cy="8154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</a:t>
                  </a:r>
                  <a:endParaRPr lang="zh-CN" altLang="en-US" dirty="0"/>
                </a:p>
              </p:txBody>
            </p:sp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C9C412DF-79B5-4E74-AFB8-1283F143F1CB}"/>
                    </a:ext>
                  </a:extLst>
                </p:cNvPr>
                <p:cNvCxnSpPr/>
                <p:nvPr/>
              </p:nvCxnSpPr>
              <p:spPr>
                <a:xfrm>
                  <a:off x="1521863" y="1105927"/>
                  <a:ext cx="217012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14E252BA-8696-4A9B-9FC5-B05BB9227C48}"/>
                  </a:ext>
                </a:extLst>
              </p:cNvPr>
              <p:cNvCxnSpPr/>
              <p:nvPr/>
            </p:nvCxnSpPr>
            <p:spPr>
              <a:xfrm>
                <a:off x="956163" y="1458239"/>
                <a:ext cx="21701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6B7AE46E-83DC-4DD1-A10A-A3A89B66CCCD}"/>
                </a:ext>
              </a:extLst>
            </p:cNvPr>
            <p:cNvSpPr txBox="1"/>
            <p:nvPr/>
          </p:nvSpPr>
          <p:spPr>
            <a:xfrm>
              <a:off x="1176932" y="1181272"/>
              <a:ext cx="1803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PersonOLBuilder</a:t>
              </a:r>
              <a:endParaRPr lang="zh-CN" altLang="en-US" dirty="0"/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6656C620-41C3-4503-967D-ADF96C4E8C71}"/>
              </a:ext>
            </a:extLst>
          </p:cNvPr>
          <p:cNvGrpSpPr/>
          <p:nvPr/>
        </p:nvGrpSpPr>
        <p:grpSpPr>
          <a:xfrm>
            <a:off x="7364428" y="3711349"/>
            <a:ext cx="2170130" cy="827641"/>
            <a:chOff x="956163" y="1181272"/>
            <a:chExt cx="2170130" cy="827641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668066FB-5C67-4F68-9670-98A9AB96AC98}"/>
                </a:ext>
              </a:extLst>
            </p:cNvPr>
            <p:cNvGrpSpPr/>
            <p:nvPr/>
          </p:nvGrpSpPr>
          <p:grpSpPr>
            <a:xfrm>
              <a:off x="956163" y="1193451"/>
              <a:ext cx="2170130" cy="815462"/>
              <a:chOff x="956163" y="1193451"/>
              <a:chExt cx="2170130" cy="815462"/>
            </a:xfrm>
          </p:grpSpPr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20554742-93F0-4EA8-97C8-B8DF8D6F6A74}"/>
                  </a:ext>
                </a:extLst>
              </p:cNvPr>
              <p:cNvGrpSpPr/>
              <p:nvPr/>
            </p:nvGrpSpPr>
            <p:grpSpPr>
              <a:xfrm>
                <a:off x="956163" y="1193451"/>
                <a:ext cx="2170130" cy="815462"/>
                <a:chOff x="1521862" y="801593"/>
                <a:chExt cx="2170130" cy="815462"/>
              </a:xfrm>
            </p:grpSpPr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3790F55E-97D9-4398-B7CA-0E25D993B74A}"/>
                    </a:ext>
                  </a:extLst>
                </p:cNvPr>
                <p:cNvSpPr/>
                <p:nvPr/>
              </p:nvSpPr>
              <p:spPr>
                <a:xfrm>
                  <a:off x="1521862" y="801593"/>
                  <a:ext cx="2170129" cy="8154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</a:t>
                  </a:r>
                  <a:endParaRPr lang="zh-CN" altLang="en-US" dirty="0"/>
                </a:p>
              </p:txBody>
            </p:sp>
            <p:cxnSp>
              <p:nvCxnSpPr>
                <p:cNvPr id="105" name="直接连接符 104">
                  <a:extLst>
                    <a:ext uri="{FF2B5EF4-FFF2-40B4-BE49-F238E27FC236}">
                      <a16:creationId xmlns:a16="http://schemas.microsoft.com/office/drawing/2014/main" id="{E9F17FFC-6596-4F38-BB54-A43276FD9F44}"/>
                    </a:ext>
                  </a:extLst>
                </p:cNvPr>
                <p:cNvCxnSpPr/>
                <p:nvPr/>
              </p:nvCxnSpPr>
              <p:spPr>
                <a:xfrm>
                  <a:off x="1521863" y="1105927"/>
                  <a:ext cx="217012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7CB4C079-7567-423D-AAEA-8F7CB779095E}"/>
                  </a:ext>
                </a:extLst>
              </p:cNvPr>
              <p:cNvCxnSpPr/>
              <p:nvPr/>
            </p:nvCxnSpPr>
            <p:spPr>
              <a:xfrm>
                <a:off x="956163" y="1458239"/>
                <a:ext cx="21701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2657D3DB-4480-4B90-80F0-4E836AAECB89}"/>
                </a:ext>
              </a:extLst>
            </p:cNvPr>
            <p:cNvSpPr txBox="1"/>
            <p:nvPr/>
          </p:nvSpPr>
          <p:spPr>
            <a:xfrm>
              <a:off x="1458942" y="1181272"/>
              <a:ext cx="1088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Person2</a:t>
              </a:r>
              <a:endParaRPr lang="zh-CN" altLang="en-US" dirty="0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D86D4122-C9E2-427C-9627-756A36F62B96}"/>
              </a:ext>
            </a:extLst>
          </p:cNvPr>
          <p:cNvGrpSpPr/>
          <p:nvPr/>
        </p:nvGrpSpPr>
        <p:grpSpPr>
          <a:xfrm>
            <a:off x="2724859" y="3674211"/>
            <a:ext cx="2170130" cy="827641"/>
            <a:chOff x="956163" y="1181272"/>
            <a:chExt cx="2170130" cy="827641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EEFEF114-9843-46FC-A5AC-00D7B8EEE1AF}"/>
                </a:ext>
              </a:extLst>
            </p:cNvPr>
            <p:cNvGrpSpPr/>
            <p:nvPr/>
          </p:nvGrpSpPr>
          <p:grpSpPr>
            <a:xfrm>
              <a:off x="956163" y="1193451"/>
              <a:ext cx="2170130" cy="815462"/>
              <a:chOff x="956163" y="1193451"/>
              <a:chExt cx="2170130" cy="815462"/>
            </a:xfrm>
          </p:grpSpPr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BCAD66AD-2375-4AAF-A4DF-54460FB8ECAF}"/>
                  </a:ext>
                </a:extLst>
              </p:cNvPr>
              <p:cNvGrpSpPr/>
              <p:nvPr/>
            </p:nvGrpSpPr>
            <p:grpSpPr>
              <a:xfrm>
                <a:off x="956163" y="1193451"/>
                <a:ext cx="2170130" cy="815462"/>
                <a:chOff x="1521862" y="801593"/>
                <a:chExt cx="2170130" cy="815462"/>
              </a:xfrm>
            </p:grpSpPr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0ECDD797-EABE-4FA3-AE6D-D98379184382}"/>
                    </a:ext>
                  </a:extLst>
                </p:cNvPr>
                <p:cNvSpPr/>
                <p:nvPr/>
              </p:nvSpPr>
              <p:spPr>
                <a:xfrm>
                  <a:off x="1521862" y="801593"/>
                  <a:ext cx="2170129" cy="8154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</a:t>
                  </a:r>
                  <a:endParaRPr lang="zh-CN" altLang="en-US" dirty="0"/>
                </a:p>
              </p:txBody>
            </p:sp>
            <p:cxnSp>
              <p:nvCxnSpPr>
                <p:cNvPr id="112" name="直接连接符 111">
                  <a:extLst>
                    <a:ext uri="{FF2B5EF4-FFF2-40B4-BE49-F238E27FC236}">
                      <a16:creationId xmlns:a16="http://schemas.microsoft.com/office/drawing/2014/main" id="{72E88309-497A-45ED-A1AC-584BEE67F154}"/>
                    </a:ext>
                  </a:extLst>
                </p:cNvPr>
                <p:cNvCxnSpPr/>
                <p:nvPr/>
              </p:nvCxnSpPr>
              <p:spPr>
                <a:xfrm>
                  <a:off x="1521863" y="1105927"/>
                  <a:ext cx="217012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D60493C7-60F6-4508-AAB8-702701F6A830}"/>
                  </a:ext>
                </a:extLst>
              </p:cNvPr>
              <p:cNvCxnSpPr/>
              <p:nvPr/>
            </p:nvCxnSpPr>
            <p:spPr>
              <a:xfrm>
                <a:off x="956163" y="1458239"/>
                <a:ext cx="21701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4E3CFE8-117D-4994-9F28-5B7931BDCD7E}"/>
                </a:ext>
              </a:extLst>
            </p:cNvPr>
            <p:cNvSpPr txBox="1"/>
            <p:nvPr/>
          </p:nvSpPr>
          <p:spPr>
            <a:xfrm>
              <a:off x="1458943" y="1181272"/>
              <a:ext cx="114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Person1</a:t>
              </a:r>
              <a:endParaRPr lang="zh-CN" altLang="en-US" dirty="0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3E4C8409-276D-4BF5-B41E-43F0C8FD2556}"/>
              </a:ext>
            </a:extLst>
          </p:cNvPr>
          <p:cNvGrpSpPr/>
          <p:nvPr/>
        </p:nvGrpSpPr>
        <p:grpSpPr>
          <a:xfrm>
            <a:off x="4977992" y="5097518"/>
            <a:ext cx="2170130" cy="843742"/>
            <a:chOff x="956163" y="1128453"/>
            <a:chExt cx="2170130" cy="843742"/>
          </a:xfrm>
        </p:grpSpPr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BF16CCB4-3D99-4A9B-849C-D1BBB577329E}"/>
                </a:ext>
              </a:extLst>
            </p:cNvPr>
            <p:cNvGrpSpPr/>
            <p:nvPr/>
          </p:nvGrpSpPr>
          <p:grpSpPr>
            <a:xfrm>
              <a:off x="956163" y="1156733"/>
              <a:ext cx="2170130" cy="815462"/>
              <a:chOff x="956163" y="1156733"/>
              <a:chExt cx="2170130" cy="815462"/>
            </a:xfrm>
          </p:grpSpPr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8A9799CB-F9C2-46BE-AD02-139C9B85A295}"/>
                  </a:ext>
                </a:extLst>
              </p:cNvPr>
              <p:cNvGrpSpPr/>
              <p:nvPr/>
            </p:nvGrpSpPr>
            <p:grpSpPr>
              <a:xfrm>
                <a:off x="956163" y="1156733"/>
                <a:ext cx="2170130" cy="815462"/>
                <a:chOff x="1521862" y="764875"/>
                <a:chExt cx="2170130" cy="815462"/>
              </a:xfrm>
            </p:grpSpPr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DA3E1363-A5FE-4827-997F-187DECB9CBCB}"/>
                    </a:ext>
                  </a:extLst>
                </p:cNvPr>
                <p:cNvSpPr/>
                <p:nvPr/>
              </p:nvSpPr>
              <p:spPr>
                <a:xfrm>
                  <a:off x="1521862" y="764875"/>
                  <a:ext cx="2170129" cy="8154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</a:t>
                  </a:r>
                  <a:endParaRPr lang="zh-CN" altLang="en-US" dirty="0"/>
                </a:p>
              </p:txBody>
            </p:sp>
            <p:cxnSp>
              <p:nvCxnSpPr>
                <p:cNvPr id="119" name="直接连接符 118">
                  <a:extLst>
                    <a:ext uri="{FF2B5EF4-FFF2-40B4-BE49-F238E27FC236}">
                      <a16:creationId xmlns:a16="http://schemas.microsoft.com/office/drawing/2014/main" id="{8ED281B0-06EA-4390-A634-2B3DC488AAB1}"/>
                    </a:ext>
                  </a:extLst>
                </p:cNvPr>
                <p:cNvCxnSpPr/>
                <p:nvPr/>
              </p:nvCxnSpPr>
              <p:spPr>
                <a:xfrm>
                  <a:off x="1521863" y="1105927"/>
                  <a:ext cx="217012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F5567F7C-FC74-4AB2-B36A-54B8E78BBFBA}"/>
                  </a:ext>
                </a:extLst>
              </p:cNvPr>
              <p:cNvCxnSpPr/>
              <p:nvPr/>
            </p:nvCxnSpPr>
            <p:spPr>
              <a:xfrm>
                <a:off x="956163" y="1458239"/>
                <a:ext cx="21701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7E75042F-129D-44DD-AB2C-00C82C33C9E9}"/>
                </a:ext>
              </a:extLst>
            </p:cNvPr>
            <p:cNvSpPr txBox="1"/>
            <p:nvPr/>
          </p:nvSpPr>
          <p:spPr>
            <a:xfrm>
              <a:off x="1161198" y="1128453"/>
              <a:ext cx="1965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         Person</a:t>
              </a:r>
              <a:endParaRPr lang="zh-CN" altLang="en-US" dirty="0"/>
            </a:p>
          </p:txBody>
        </p:sp>
      </p:grpSp>
      <p:sp>
        <p:nvSpPr>
          <p:cNvPr id="121" name="文本框 120">
            <a:extLst>
              <a:ext uri="{FF2B5EF4-FFF2-40B4-BE49-F238E27FC236}">
                <a16:creationId xmlns:a16="http://schemas.microsoft.com/office/drawing/2014/main" id="{ECA26AC8-1C97-4E51-B677-C02104403492}"/>
              </a:ext>
            </a:extLst>
          </p:cNvPr>
          <p:cNvSpPr txBox="1"/>
          <p:nvPr/>
        </p:nvSpPr>
        <p:spPr>
          <a:xfrm>
            <a:off x="5036495" y="1083104"/>
            <a:ext cx="989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+</a:t>
            </a:r>
            <a:r>
              <a:rPr lang="en-US" altLang="zh-CN" sz="800" dirty="0" err="1"/>
              <a:t>PersonBuilder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/>
              <a:t>+</a:t>
            </a:r>
            <a:r>
              <a:rPr lang="en-US" altLang="zh-CN" sz="800" dirty="0" err="1"/>
              <a:t>buildHead</a:t>
            </a:r>
            <a:r>
              <a:rPr lang="en-US" altLang="zh-CN" sz="800" dirty="0"/>
              <a:t>():void</a:t>
            </a:r>
          </a:p>
          <a:p>
            <a:r>
              <a:rPr lang="en-US" altLang="zh-CN" sz="800" dirty="0"/>
              <a:t>+</a:t>
            </a:r>
            <a:r>
              <a:rPr lang="en-US" altLang="zh-CN" sz="800" dirty="0" err="1"/>
              <a:t>buildBody</a:t>
            </a:r>
            <a:r>
              <a:rPr lang="en-US" altLang="zh-CN" sz="800" dirty="0"/>
              <a:t>():void</a:t>
            </a:r>
          </a:p>
          <a:p>
            <a:r>
              <a:rPr lang="en-US" altLang="zh-CN" sz="800" dirty="0"/>
              <a:t>...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85B453AD-BDC4-4422-9892-4E626C19306B}"/>
              </a:ext>
            </a:extLst>
          </p:cNvPr>
          <p:cNvSpPr txBox="1"/>
          <p:nvPr/>
        </p:nvSpPr>
        <p:spPr>
          <a:xfrm>
            <a:off x="1322543" y="1107650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/>
              <a:t>    +</a:t>
            </a:r>
            <a:r>
              <a:rPr lang="en-US" altLang="zh-CN" sz="800" dirty="0" err="1"/>
              <a:t>PersonDirector</a:t>
            </a:r>
            <a:r>
              <a:rPr lang="en-US" altLang="zh-CN" sz="800" dirty="0"/>
              <a:t>()</a:t>
            </a:r>
          </a:p>
          <a:p>
            <a:pPr algn="ctr"/>
            <a:r>
              <a:rPr lang="en-US" altLang="zh-CN" sz="800" dirty="0"/>
              <a:t>+</a:t>
            </a:r>
            <a:r>
              <a:rPr lang="en-US" altLang="zh-CN" sz="800" dirty="0" err="1"/>
              <a:t>createPerson</a:t>
            </a:r>
            <a:r>
              <a:rPr lang="en-US" altLang="zh-CN" sz="800" dirty="0"/>
              <a:t>()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EC2A8C2D-7B6F-4FF0-BBA7-9612325B5C7F}"/>
              </a:ext>
            </a:extLst>
          </p:cNvPr>
          <p:cNvSpPr txBox="1"/>
          <p:nvPr/>
        </p:nvSpPr>
        <p:spPr>
          <a:xfrm>
            <a:off x="2813446" y="235079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+</a:t>
            </a:r>
            <a:r>
              <a:rPr lang="en-US" altLang="zh-CN" sz="800" dirty="0" err="1"/>
              <a:t>PersonlolitaBuilder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/>
              <a:t>+</a:t>
            </a:r>
            <a:r>
              <a:rPr lang="en-US" altLang="zh-CN" sz="800" dirty="0" err="1"/>
              <a:t>buildHead</a:t>
            </a:r>
            <a:r>
              <a:rPr lang="en-US" altLang="zh-CN" sz="800" dirty="0"/>
              <a:t>():void</a:t>
            </a:r>
          </a:p>
          <a:p>
            <a:r>
              <a:rPr lang="en-US" altLang="zh-CN" sz="800" dirty="0"/>
              <a:t>+</a:t>
            </a:r>
            <a:r>
              <a:rPr lang="en-US" altLang="zh-CN" sz="800" dirty="0" err="1"/>
              <a:t>buildBody</a:t>
            </a:r>
            <a:r>
              <a:rPr lang="en-US" altLang="zh-CN" sz="800" dirty="0"/>
              <a:t>():void</a:t>
            </a:r>
          </a:p>
          <a:p>
            <a:r>
              <a:rPr lang="en-US" altLang="zh-CN" sz="800" dirty="0"/>
              <a:t>...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3DC888D-6E46-4607-8BAC-9BF0454C3473}"/>
              </a:ext>
            </a:extLst>
          </p:cNvPr>
          <p:cNvSpPr txBox="1"/>
          <p:nvPr/>
        </p:nvSpPr>
        <p:spPr>
          <a:xfrm>
            <a:off x="7307693" y="2302263"/>
            <a:ext cx="1002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+</a:t>
            </a:r>
            <a:r>
              <a:rPr lang="en-US" altLang="zh-CN" sz="800" dirty="0" err="1"/>
              <a:t>PersonolBuilder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/>
              <a:t>+</a:t>
            </a:r>
            <a:r>
              <a:rPr lang="en-US" altLang="zh-CN" sz="800" dirty="0" err="1"/>
              <a:t>buildHead</a:t>
            </a:r>
            <a:r>
              <a:rPr lang="en-US" altLang="zh-CN" sz="800" dirty="0"/>
              <a:t>():void</a:t>
            </a:r>
          </a:p>
          <a:p>
            <a:r>
              <a:rPr lang="en-US" altLang="zh-CN" sz="800" dirty="0"/>
              <a:t>+</a:t>
            </a:r>
            <a:r>
              <a:rPr lang="en-US" altLang="zh-CN" sz="800" dirty="0" err="1"/>
              <a:t>buildBody</a:t>
            </a:r>
            <a:r>
              <a:rPr lang="en-US" altLang="zh-CN" sz="800" dirty="0"/>
              <a:t>():void</a:t>
            </a:r>
          </a:p>
          <a:p>
            <a:r>
              <a:rPr lang="en-US" altLang="zh-CN" sz="800" dirty="0"/>
              <a:t>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fa1beeb-2c3c-429c-8c7c-19408bb784df"/>
</p:tagLst>
</file>

<file path=ppt/theme/theme1.xml><?xml version="1.0" encoding="utf-8"?>
<a:theme xmlns:a="http://schemas.openxmlformats.org/drawingml/2006/main" name="第一PPT，www.1ppt.com">
  <a:themeElements>
    <a:clrScheme name="自定义 4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498E"/>
      </a:accent1>
      <a:accent2>
        <a:srgbClr val="A5A5A5"/>
      </a:accent2>
      <a:accent3>
        <a:srgbClr val="21498E"/>
      </a:accent3>
      <a:accent4>
        <a:srgbClr val="A5A5A5"/>
      </a:accent4>
      <a:accent5>
        <a:srgbClr val="21498E"/>
      </a:accent5>
      <a:accent6>
        <a:srgbClr val="A5A5A5"/>
      </a:accent6>
      <a:hlink>
        <a:srgbClr val="0563C1"/>
      </a:hlink>
      <a:folHlink>
        <a:srgbClr val="954F72"/>
      </a:folHlink>
    </a:clrScheme>
    <a:fontScheme name="Temp">
      <a:majorFont>
        <a:latin typeface="Noto Sans S Chinese Light" panose="020F0302020204030204"/>
        <a:ea typeface="Noto Sans S Chinese Light"/>
        <a:cs typeface=""/>
      </a:majorFont>
      <a:minorFont>
        <a:latin typeface="Noto Sans S Chinese Light" panose="020F0502020204030204"/>
        <a:ea typeface="Noto Sans S Chines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1301</Words>
  <Application>Microsoft Office PowerPoint</Application>
  <PresentationFormat>宽屏</PresentationFormat>
  <Paragraphs>190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Noto Sans S Chinese Light</vt:lpstr>
      <vt:lpstr>等线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线条</dc:title>
  <dc:creator>第一PPT</dc:creator>
  <cp:keywords>www.1ppt.com</cp:keywords>
  <dc:description>www.1ppt.com</dc:description>
  <cp:lastModifiedBy>Lu</cp:lastModifiedBy>
  <cp:revision>46</cp:revision>
  <dcterms:created xsi:type="dcterms:W3CDTF">2019-01-21T06:58:00Z</dcterms:created>
  <dcterms:modified xsi:type="dcterms:W3CDTF">2019-04-18T09:20:47Z</dcterms:modified>
</cp:coreProperties>
</file>