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2" r:id="rId3"/>
  </p:sldMasterIdLst>
  <p:notesMasterIdLst>
    <p:notesMasterId r:id="rId5"/>
  </p:notesMasterIdLst>
  <p:handoutMasterIdLst>
    <p:handoutMasterId r:id="rId19"/>
  </p:handoutMasterIdLst>
  <p:sldIdLst>
    <p:sldId id="2801" r:id="rId4"/>
    <p:sldId id="2796" r:id="rId6"/>
    <p:sldId id="2797" r:id="rId7"/>
    <p:sldId id="2820" r:id="rId8"/>
    <p:sldId id="2798" r:id="rId9"/>
    <p:sldId id="2821" r:id="rId10"/>
    <p:sldId id="2799" r:id="rId11"/>
    <p:sldId id="2804" r:id="rId12"/>
    <p:sldId id="2837" r:id="rId13"/>
    <p:sldId id="2838" r:id="rId14"/>
    <p:sldId id="2839" r:id="rId15"/>
    <p:sldId id="2800" r:id="rId16"/>
    <p:sldId id="2825" r:id="rId17"/>
    <p:sldId id="2826" r:id="rId18"/>
  </p:sldIdLst>
  <p:sldSz cx="12858750" cy="7232650"/>
  <p:notesSz cx="6858000" cy="914400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57310"/>
    <a:srgbClr val="FFFFFF"/>
    <a:srgbClr val="E56B00"/>
    <a:srgbClr val="920240"/>
    <a:srgbClr val="1F4C6B"/>
    <a:srgbClr val="058D2A"/>
    <a:srgbClr val="FFC000"/>
    <a:srgbClr val="003366"/>
    <a:srgbClr val="2DD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95317" autoAdjust="0"/>
  </p:normalViewPr>
  <p:slideViewPr>
    <p:cSldViewPr>
      <p:cViewPr>
        <p:scale>
          <a:sx n="50" d="100"/>
          <a:sy n="50" d="100"/>
        </p:scale>
        <p:origin x="-330" y="-1566"/>
      </p:cViewPr>
      <p:guideLst>
        <p:guide orient="horz" pos="328"/>
        <p:guide orient="horz" pos="4183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0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0" cy="122553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414" y="287967"/>
            <a:ext cx="7188398" cy="61728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440" cy="4947334"/>
          </a:xfrm>
        </p:spPr>
        <p:txBody>
          <a:bodyPr/>
          <a:lstStyle>
            <a:lvl1pPr marL="0" indent="0">
              <a:buNone/>
              <a:defRPr sz="1800"/>
            </a:lvl1pPr>
            <a:lvl2pPr marL="574040" indent="0">
              <a:buNone/>
              <a:defRPr sz="1500"/>
            </a:lvl2pPr>
            <a:lvl3pPr marL="1148080" indent="0">
              <a:buNone/>
              <a:defRPr sz="1300"/>
            </a:lvl3pPr>
            <a:lvl4pPr marL="1722120" indent="0">
              <a:buNone/>
              <a:defRPr sz="1100"/>
            </a:lvl4pPr>
            <a:lvl5pPr marL="2296160" indent="0">
              <a:buNone/>
              <a:defRPr sz="1100"/>
            </a:lvl5pPr>
            <a:lvl6pPr marL="2870200" indent="0">
              <a:buNone/>
              <a:defRPr sz="1100"/>
            </a:lvl6pPr>
            <a:lvl7pPr marL="3444240" indent="0">
              <a:buNone/>
              <a:defRPr sz="1100"/>
            </a:lvl7pPr>
            <a:lvl8pPr marL="4018280" indent="0">
              <a:buNone/>
              <a:defRPr sz="1100"/>
            </a:lvl8pPr>
            <a:lvl9pPr marL="459232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4000"/>
            </a:lvl1pPr>
            <a:lvl2pPr marL="574040" indent="0">
              <a:buNone/>
              <a:defRPr sz="3500"/>
            </a:lvl2pPr>
            <a:lvl3pPr marL="1148080" indent="0">
              <a:buNone/>
              <a:defRPr sz="3000"/>
            </a:lvl3pPr>
            <a:lvl4pPr marL="1722120" indent="0">
              <a:buNone/>
              <a:defRPr sz="2500"/>
            </a:lvl4pPr>
            <a:lvl5pPr marL="2296160" indent="0">
              <a:buNone/>
              <a:defRPr sz="2500"/>
            </a:lvl5pPr>
            <a:lvl6pPr marL="2870200" indent="0">
              <a:buNone/>
              <a:defRPr sz="2500"/>
            </a:lvl6pPr>
            <a:lvl7pPr marL="3444240" indent="0">
              <a:buNone/>
              <a:defRPr sz="2500"/>
            </a:lvl7pPr>
            <a:lvl8pPr marL="4018280" indent="0">
              <a:buNone/>
              <a:defRPr sz="2500"/>
            </a:lvl8pPr>
            <a:lvl9pPr marL="4592320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405" y="5660554"/>
            <a:ext cx="7715250" cy="848831"/>
          </a:xfrm>
        </p:spPr>
        <p:txBody>
          <a:bodyPr/>
          <a:lstStyle>
            <a:lvl1pPr marL="0" indent="0">
              <a:buNone/>
              <a:defRPr sz="1800"/>
            </a:lvl1pPr>
            <a:lvl2pPr marL="574040" indent="0">
              <a:buNone/>
              <a:defRPr sz="1500"/>
            </a:lvl2pPr>
            <a:lvl3pPr marL="1148080" indent="0">
              <a:buNone/>
              <a:defRPr sz="1300"/>
            </a:lvl3pPr>
            <a:lvl4pPr marL="1722120" indent="0">
              <a:buNone/>
              <a:defRPr sz="1100"/>
            </a:lvl4pPr>
            <a:lvl5pPr marL="2296160" indent="0">
              <a:buNone/>
              <a:defRPr sz="1100"/>
            </a:lvl5pPr>
            <a:lvl6pPr marL="2870200" indent="0">
              <a:buNone/>
              <a:defRPr sz="1100"/>
            </a:lvl6pPr>
            <a:lvl7pPr marL="3444240" indent="0">
              <a:buNone/>
              <a:defRPr sz="1100"/>
            </a:lvl7pPr>
            <a:lvl8pPr marL="4018280" indent="0">
              <a:buNone/>
              <a:defRPr sz="1100"/>
            </a:lvl8pPr>
            <a:lvl9pPr marL="459232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8062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2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6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18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2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752" y="4647648"/>
            <a:ext cx="10929938" cy="143648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752" y="3065506"/>
            <a:ext cx="10929938" cy="1582142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04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80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2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61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0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42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182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23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36531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40" indent="0">
              <a:buNone/>
              <a:defRPr sz="2500" b="1"/>
            </a:lvl2pPr>
            <a:lvl3pPr marL="1148080" indent="0">
              <a:buNone/>
              <a:defRPr sz="2300" b="1"/>
            </a:lvl3pPr>
            <a:lvl4pPr marL="1722120" indent="0">
              <a:buNone/>
              <a:defRPr sz="2000" b="1"/>
            </a:lvl4pPr>
            <a:lvl5pPr marL="2296160" indent="0">
              <a:buNone/>
              <a:defRPr sz="2000" b="1"/>
            </a:lvl5pPr>
            <a:lvl6pPr marL="2870200" indent="0">
              <a:buNone/>
              <a:defRPr sz="2000" b="1"/>
            </a:lvl6pPr>
            <a:lvl7pPr marL="3444240" indent="0">
              <a:buNone/>
              <a:defRPr sz="2000" b="1"/>
            </a:lvl7pPr>
            <a:lvl8pPr marL="4018280" indent="0">
              <a:buNone/>
              <a:defRPr sz="2000" b="1"/>
            </a:lvl8pPr>
            <a:lvl9pPr marL="4592320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1514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40" indent="0">
              <a:buNone/>
              <a:defRPr sz="2500" b="1"/>
            </a:lvl2pPr>
            <a:lvl3pPr marL="1148080" indent="0">
              <a:buNone/>
              <a:defRPr sz="2300" b="1"/>
            </a:lvl3pPr>
            <a:lvl4pPr marL="1722120" indent="0">
              <a:buNone/>
              <a:defRPr sz="2000" b="1"/>
            </a:lvl4pPr>
            <a:lvl5pPr marL="2296160" indent="0">
              <a:buNone/>
              <a:defRPr sz="2000" b="1"/>
            </a:lvl5pPr>
            <a:lvl6pPr marL="2870200" indent="0">
              <a:buNone/>
              <a:defRPr sz="2000" b="1"/>
            </a:lvl6pPr>
            <a:lvl7pPr marL="3444240" indent="0">
              <a:buNone/>
              <a:defRPr sz="2000" b="1"/>
            </a:lvl7pPr>
            <a:lvl8pPr marL="4018280" indent="0">
              <a:buNone/>
              <a:defRPr sz="2000" b="1"/>
            </a:lvl8pPr>
            <a:lvl9pPr marL="4592320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067" y="2293688"/>
            <a:ext cx="5683746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vert="horz" lIns="114803" tIns="57401" rIns="114803" bIns="5740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horz" lIns="114803" tIns="57401" rIns="114803" bIns="5740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7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80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8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80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114808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30" indent="-430530" algn="l" defTabSz="1148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815" indent="-358775" algn="l" defTabSz="11480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100" indent="-287020" algn="l" defTabSz="1148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140" indent="-287020" algn="l" defTabSz="11480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180" indent="-287020" algn="l" defTabSz="1148080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220" indent="-287020" algn="l" defTabSz="1148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260" indent="-287020" algn="l" defTabSz="1148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300" indent="-287020" algn="l" defTabSz="1148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340" indent="-287020" algn="l" defTabSz="1148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8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40" algn="l" defTabSz="114808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80" algn="l" defTabSz="114808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120" algn="l" defTabSz="114808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160" algn="l" defTabSz="114808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200" algn="l" defTabSz="114808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240" algn="l" defTabSz="114808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280" algn="l" defTabSz="114808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320" algn="l" defTabSz="114808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5.xml"/><Relationship Id="rId2" Type="http://schemas.openxmlformats.org/officeDocument/2006/relationships/hyperlink" Target="http://www.1ppt.com/hangye/" TargetMode="External"/><Relationship Id="rId19" Type="http://schemas.openxmlformats.org/officeDocument/2006/relationships/image" Target="../media/image5.png"/><Relationship Id="rId18" Type="http://schemas.openxmlformats.org/officeDocument/2006/relationships/image" Target="../media/image4.png"/><Relationship Id="rId17" Type="http://schemas.openxmlformats.org/officeDocument/2006/relationships/image" Target="../media/image3.png"/><Relationship Id="rId16" Type="http://schemas.openxmlformats.org/officeDocument/2006/relationships/hyperlink" Target="http://www.1ppt.com/ziti/" TargetMode="External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1121108" y="3264667"/>
            <a:ext cx="6929040" cy="135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8800" b="1" cap="all" dirty="0">
                <a:solidFill>
                  <a:srgbClr val="E56B00"/>
                </a:solidFill>
                <a:cs typeface="Arial" panose="020B0604020202020204" pitchFamily="34" charset="0"/>
              </a:rPr>
              <a:t>单例模式</a:t>
            </a:r>
            <a:endParaRPr lang="zh-CN" altLang="en-US" sz="8800" b="1" cap="all" dirty="0">
              <a:solidFill>
                <a:srgbClr val="E56B00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121109" y="5545174"/>
            <a:ext cx="504056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dirty="0" smtClean="0">
                <a:solidFill>
                  <a:srgbClr val="E56B00"/>
                </a:solidFill>
                <a:cs typeface="Arial" panose="020B0604020202020204" pitchFamily="34" charset="0"/>
              </a:rPr>
              <a:t>汇报人</a:t>
            </a:r>
            <a:r>
              <a:rPr lang="zh-CN" altLang="en-US" sz="1800" dirty="0" smtClean="0">
                <a:solidFill>
                  <a:srgbClr val="E56B00"/>
                </a:solidFill>
                <a:cs typeface="Arial" panose="020B0604020202020204" pitchFamily="34" charset="0"/>
              </a:rPr>
              <a:t>：胡叶天   刘岑</a:t>
            </a:r>
            <a:endParaRPr lang="zh-CN" altLang="en-US" sz="1800" dirty="0">
              <a:solidFill>
                <a:srgbClr val="E56B00"/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669783" y="0"/>
            <a:ext cx="4064001" cy="723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4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99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8"/>
          <p:cNvSpPr txBox="1"/>
          <p:nvPr/>
        </p:nvSpPr>
        <p:spPr>
          <a:xfrm>
            <a:off x="812800" y="151814"/>
            <a:ext cx="2311176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不同写法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470" y="1698625"/>
            <a:ext cx="9859010" cy="5292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public class Singleton {</a:t>
            </a:r>
            <a:endParaRPr lang="zh-CN" altLang="en-US" sz="2400"/>
          </a:p>
          <a:p>
            <a:r>
              <a:rPr lang="zh-CN" altLang="en-US" sz="2400"/>
              <a:t>	private static Singleton instance=null;</a:t>
            </a:r>
            <a:endParaRPr lang="zh-CN" altLang="en-US" sz="2400"/>
          </a:p>
          <a:p>
            <a:r>
              <a:rPr lang="zh-CN" altLang="en-US" sz="2400"/>
              <a:t>	private Singleton() {};</a:t>
            </a:r>
            <a:endParaRPr lang="zh-CN" altLang="en-US" sz="2400"/>
          </a:p>
          <a:p>
            <a:r>
              <a:rPr lang="zh-CN" altLang="en-US" sz="2400"/>
              <a:t>	public static Singleton getInstance(){	</a:t>
            </a:r>
            <a:endParaRPr lang="zh-CN" altLang="en-US" sz="2400"/>
          </a:p>
          <a:p>
            <a:r>
              <a:rPr lang="zh-CN" altLang="en-US" sz="2400"/>
              <a:t>		</a:t>
            </a:r>
            <a:r>
              <a:rPr lang="en-US" altLang="zh-CN" sz="2400">
                <a:solidFill>
                  <a:srgbClr val="E57310"/>
                </a:solidFill>
              </a:rPr>
              <a:t>lock(syncRoot){</a:t>
            </a:r>
            <a:endParaRPr lang="zh-CN" altLang="en-US" sz="2400">
              <a:solidFill>
                <a:srgbClr val="E57310"/>
              </a:solidFill>
            </a:endParaRPr>
          </a:p>
          <a:p>
            <a:r>
              <a:rPr lang="en-US" altLang="zh-CN" sz="2400"/>
              <a:t>			</a:t>
            </a:r>
            <a:r>
              <a:rPr lang="zh-CN" altLang="en-US" sz="2400"/>
              <a:t>if(instance==null){</a:t>
            </a:r>
            <a:endParaRPr lang="zh-CN" altLang="en-US" sz="2400"/>
          </a:p>
          <a:p>
            <a:r>
              <a:rPr lang="zh-CN" altLang="en-US" sz="2400"/>
              <a:t>			</a:t>
            </a:r>
            <a:r>
              <a:rPr lang="en-US" altLang="zh-CN" sz="2400"/>
              <a:t>	</a:t>
            </a:r>
            <a:r>
              <a:rPr lang="zh-CN" altLang="en-US" sz="2400"/>
              <a:t>instance=new Singleton();</a:t>
            </a:r>
            <a:endParaRPr lang="zh-CN" altLang="en-US" sz="2400"/>
          </a:p>
          <a:p>
            <a:r>
              <a:rPr lang="zh-CN" altLang="en-US" sz="2400"/>
              <a:t>		</a:t>
            </a:r>
            <a:r>
              <a:rPr lang="en-US" altLang="zh-CN" sz="2400"/>
              <a:t>	</a:t>
            </a:r>
            <a:r>
              <a:rPr lang="zh-CN" altLang="en-US" sz="2400"/>
              <a:t>}</a:t>
            </a:r>
            <a:endParaRPr lang="zh-CN" altLang="en-US" sz="2400"/>
          </a:p>
          <a:p>
            <a:r>
              <a:rPr lang="en-US" altLang="zh-CN" sz="2400"/>
              <a:t>		}</a:t>
            </a:r>
            <a:endParaRPr lang="zh-CN" altLang="en-US" sz="2400"/>
          </a:p>
          <a:p>
            <a:r>
              <a:rPr lang="zh-CN" altLang="en-US" sz="2400"/>
              <a:t>		return instance;</a:t>
            </a:r>
            <a:endParaRPr lang="zh-CN" altLang="en-US" sz="2400"/>
          </a:p>
          <a:p>
            <a:r>
              <a:rPr lang="zh-CN" altLang="en-US" sz="2400"/>
              <a:t>	}</a:t>
            </a:r>
            <a:endParaRPr lang="zh-CN" altLang="en-US" sz="2400"/>
          </a:p>
          <a:p>
            <a:r>
              <a:rPr lang="en-US" altLang="zh-CN" sz="2400"/>
              <a:t>}</a:t>
            </a:r>
            <a:endParaRPr lang="zh-CN" altLang="en-US" sz="3200"/>
          </a:p>
          <a:p>
            <a:endParaRPr lang="zh-CN" altLang="en-US" sz="3200"/>
          </a:p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865620" y="705583"/>
            <a:ext cx="5973445" cy="3293047"/>
            <a:chOff x="9936" y="1944"/>
            <a:chExt cx="9866" cy="5186"/>
          </a:xfrm>
        </p:grpSpPr>
        <p:sp>
          <p:nvSpPr>
            <p:cNvPr id="15" name="Rounded Rectangle 14"/>
            <p:cNvSpPr>
              <a:spLocks noChangeAspect="1"/>
            </p:cNvSpPr>
            <p:nvPr/>
          </p:nvSpPr>
          <p:spPr>
            <a:xfrm>
              <a:off x="9936" y="1944"/>
              <a:ext cx="933" cy="933"/>
            </a:xfrm>
            <a:prstGeom prst="round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smtClean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TextBox 8"/>
            <p:cNvSpPr txBox="1"/>
            <p:nvPr/>
          </p:nvSpPr>
          <p:spPr>
            <a:xfrm>
              <a:off x="11243" y="2004"/>
              <a:ext cx="7547" cy="8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p>
              <a:r>
                <a:rPr lang="zh-CN" altLang="en-US" sz="3600" b="1" dirty="0">
                  <a:solidFill>
                    <a:srgbClr val="E57310"/>
                  </a:solidFill>
                  <a:latin typeface="华文新魏" panose="02010800040101010101" charset="-122"/>
                  <a:ea typeface="华文新魏" panose="02010800040101010101" charset="-122"/>
                  <a:sym typeface="Arial" panose="020B0604020202020204" pitchFamily="34" charset="0"/>
                </a:rPr>
                <a:t>懒汉模式[线程安全</a:t>
              </a:r>
              <a:r>
                <a:rPr lang="en-US" altLang="zh-CN" sz="3600" b="1" dirty="0">
                  <a:solidFill>
                    <a:srgbClr val="E57310"/>
                  </a:solidFill>
                  <a:latin typeface="华文新魏" panose="02010800040101010101" charset="-122"/>
                  <a:ea typeface="华文新魏" panose="02010800040101010101" charset="-122"/>
                  <a:sym typeface="Arial" panose="020B0604020202020204" pitchFamily="34" charset="0"/>
                </a:rPr>
                <a:t>]</a:t>
              </a:r>
              <a:endParaRPr lang="en-US" altLang="zh-CN" sz="3600" b="1" dirty="0">
                <a:solidFill>
                  <a:srgbClr val="E57310"/>
                </a:solidFill>
                <a:latin typeface="华文新魏" panose="02010800040101010101" charset="-122"/>
                <a:ea typeface="华文新魏" panose="02010800040101010101" charset="-122"/>
                <a:sym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936" y="3060"/>
              <a:ext cx="9866" cy="40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/>
                <a:t>	</a:t>
              </a:r>
              <a:r>
                <a:rPr lang="zh-CN" altLang="en-US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加入</a:t>
              </a:r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lock</a:t>
              </a:r>
              <a:r>
                <a:rPr lang="zh-CN" altLang="en-US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。</a:t>
              </a:r>
              <a:endPara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endParaRPr lang="zh-CN" altLang="en-US" sz="2400"/>
            </a:p>
            <a:p>
              <a:r>
                <a:rPr lang="zh-CN" altLang="en-US" sz="2400"/>
                <a:t>优点：加入了</a:t>
              </a:r>
              <a:r>
                <a:rPr lang="en-US" altLang="zh-CN" sz="2400"/>
                <a:t>lock</a:t>
              </a:r>
              <a:r>
                <a:rPr lang="zh-CN" altLang="en-US" sz="2400"/>
                <a:t>，保证同一时刻只能有一</a:t>
              </a:r>
              <a:r>
                <a:rPr lang="en-US" altLang="zh-CN" sz="2400"/>
                <a:t>	</a:t>
              </a:r>
              <a:r>
                <a:rPr lang="zh-CN" altLang="en-US" sz="2400"/>
                <a:t>个线程进入，保证安全。</a:t>
              </a:r>
              <a:endParaRPr sz="2400"/>
            </a:p>
            <a:p>
              <a:endParaRPr lang="zh-CN" altLang="en-US" sz="2400"/>
            </a:p>
            <a:p>
              <a:r>
                <a:rPr lang="zh-CN" altLang="en-US" sz="2400"/>
                <a:t>缺点：</a:t>
              </a:r>
              <a:r>
                <a:rPr lang="zh-CN" sz="2400"/>
                <a:t>每次调用都会有</a:t>
              </a:r>
              <a:r>
                <a:rPr lang="en-US" altLang="zh-CN" sz="2400"/>
                <a:t>lock</a:t>
              </a:r>
              <a:r>
                <a:rPr lang="zh-CN" altLang="en-US" sz="2400"/>
                <a:t>，影响性能。</a:t>
              </a:r>
              <a:endParaRPr sz="2400"/>
            </a:p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8"/>
          <p:cNvSpPr txBox="1"/>
          <p:nvPr/>
        </p:nvSpPr>
        <p:spPr>
          <a:xfrm>
            <a:off x="812800" y="151814"/>
            <a:ext cx="2311176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不同写法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470" y="1505585"/>
            <a:ext cx="9859010" cy="6031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public class Singleton {</a:t>
            </a:r>
            <a:endParaRPr lang="zh-CN" altLang="en-US" sz="2400"/>
          </a:p>
          <a:p>
            <a:r>
              <a:rPr lang="zh-CN" altLang="en-US" sz="2400"/>
              <a:t>	private static Singleton instance=null;</a:t>
            </a:r>
            <a:endParaRPr lang="zh-CN" altLang="en-US" sz="2400"/>
          </a:p>
          <a:p>
            <a:r>
              <a:rPr lang="zh-CN" altLang="en-US" sz="2400"/>
              <a:t>	private Singleton() {};</a:t>
            </a:r>
            <a:endParaRPr lang="zh-CN" altLang="en-US" sz="2400"/>
          </a:p>
          <a:p>
            <a:r>
              <a:rPr lang="zh-CN" altLang="en-US" sz="2400"/>
              <a:t>	public static Singleton getInstance(){</a:t>
            </a:r>
            <a:endParaRPr lang="zh-CN" altLang="en-US" sz="2400"/>
          </a:p>
          <a:p>
            <a:r>
              <a:rPr lang="en-US" altLang="zh-CN" sz="2400"/>
              <a:t>		</a:t>
            </a:r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if(instance==null)</a:t>
            </a:r>
            <a:r>
              <a:rPr lang="zh-CN" altLang="en-US" sz="2400">
                <a:sym typeface="+mn-ea"/>
              </a:rPr>
              <a:t>{</a:t>
            </a:r>
            <a:endParaRPr lang="zh-CN" altLang="en-US" sz="2400"/>
          </a:p>
          <a:p>
            <a:r>
              <a:rPr lang="zh-CN" altLang="en-US" sz="2400"/>
              <a:t>		</a:t>
            </a:r>
            <a:r>
              <a:rPr lang="en-US" altLang="zh-CN" sz="2400"/>
              <a:t>	</a:t>
            </a:r>
            <a:r>
              <a:rPr lang="en-US" altLang="zh-CN" sz="2400">
                <a:solidFill>
                  <a:schemeClr val="tx1"/>
                </a:solidFill>
              </a:rPr>
              <a:t>lock(syncRoot){</a:t>
            </a:r>
            <a:endParaRPr lang="zh-CN" altLang="en-US" sz="2400">
              <a:solidFill>
                <a:srgbClr val="E57310"/>
              </a:solidFill>
            </a:endParaRPr>
          </a:p>
          <a:p>
            <a:r>
              <a:rPr lang="en-US" altLang="zh-CN" sz="2400"/>
              <a:t>				</a:t>
            </a:r>
            <a:r>
              <a:rPr lang="zh-CN" altLang="en-US" sz="2400"/>
              <a:t>if(instance==null){</a:t>
            </a:r>
            <a:endParaRPr lang="zh-CN" altLang="en-US" sz="2400"/>
          </a:p>
          <a:p>
            <a:r>
              <a:rPr lang="zh-CN" altLang="en-US" sz="2400"/>
              <a:t>			</a:t>
            </a:r>
            <a:r>
              <a:rPr lang="en-US" altLang="zh-CN" sz="2400"/>
              <a:t>		</a:t>
            </a:r>
            <a:r>
              <a:rPr lang="zh-CN" altLang="en-US" sz="2400"/>
              <a:t>instance=new Singleton();</a:t>
            </a:r>
            <a:endParaRPr lang="zh-CN" altLang="en-US" sz="2400"/>
          </a:p>
          <a:p>
            <a:r>
              <a:rPr lang="zh-CN" altLang="en-US" sz="2400"/>
              <a:t>		</a:t>
            </a:r>
            <a:r>
              <a:rPr lang="en-US" altLang="zh-CN" sz="2400"/>
              <a:t>		</a:t>
            </a:r>
            <a:r>
              <a:rPr lang="zh-CN" altLang="en-US" sz="2400"/>
              <a:t>}</a:t>
            </a:r>
            <a:endParaRPr lang="zh-CN" altLang="en-US" sz="2400"/>
          </a:p>
          <a:p>
            <a:r>
              <a:rPr lang="en-US" altLang="zh-CN" sz="2400"/>
              <a:t>			}</a:t>
            </a:r>
            <a:endParaRPr lang="en-US" altLang="zh-CN" sz="2400"/>
          </a:p>
          <a:p>
            <a:r>
              <a:rPr lang="en-US" altLang="zh-CN" sz="2400"/>
              <a:t>		}</a:t>
            </a:r>
            <a:endParaRPr lang="zh-CN" altLang="en-US" sz="2400"/>
          </a:p>
          <a:p>
            <a:r>
              <a:rPr lang="zh-CN" altLang="en-US" sz="2400"/>
              <a:t>	return instance;</a:t>
            </a:r>
            <a:endParaRPr lang="zh-CN" altLang="en-US" sz="2400"/>
          </a:p>
          <a:p>
            <a:r>
              <a:rPr lang="zh-CN" altLang="en-US" sz="2400"/>
              <a:t>	}</a:t>
            </a:r>
            <a:endParaRPr lang="zh-CN" altLang="en-US" sz="2400"/>
          </a:p>
          <a:p>
            <a:r>
              <a:rPr lang="en-US" altLang="zh-CN" sz="2400"/>
              <a:t>}</a:t>
            </a:r>
            <a:endParaRPr lang="zh-CN" altLang="en-US" sz="3200"/>
          </a:p>
          <a:p>
            <a:endParaRPr lang="zh-CN" altLang="en-US" sz="3200"/>
          </a:p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865620" y="705583"/>
            <a:ext cx="5973445" cy="4031538"/>
            <a:chOff x="9936" y="1944"/>
            <a:chExt cx="9866" cy="6349"/>
          </a:xfrm>
        </p:grpSpPr>
        <p:sp>
          <p:nvSpPr>
            <p:cNvPr id="15" name="Rounded Rectangle 14"/>
            <p:cNvSpPr>
              <a:spLocks noChangeAspect="1"/>
            </p:cNvSpPr>
            <p:nvPr/>
          </p:nvSpPr>
          <p:spPr>
            <a:xfrm>
              <a:off x="9936" y="1944"/>
              <a:ext cx="933" cy="933"/>
            </a:xfrm>
            <a:prstGeom prst="round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smtClean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TextBox 8"/>
            <p:cNvSpPr txBox="1"/>
            <p:nvPr/>
          </p:nvSpPr>
          <p:spPr>
            <a:xfrm>
              <a:off x="11243" y="2004"/>
              <a:ext cx="7547" cy="8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p>
              <a:r>
                <a:rPr lang="zh-CN" altLang="en-US" sz="3600" b="1" dirty="0">
                  <a:solidFill>
                    <a:srgbClr val="E57310"/>
                  </a:solidFill>
                  <a:latin typeface="华文新魏" panose="02010800040101010101" charset="-122"/>
                  <a:ea typeface="华文新魏" panose="02010800040101010101" charset="-122"/>
                  <a:sym typeface="Arial" panose="020B0604020202020204" pitchFamily="34" charset="0"/>
                </a:rPr>
                <a:t>懒汉模式双重锁定</a:t>
              </a:r>
              <a:endParaRPr lang="en-US" altLang="zh-CN" sz="3600" b="1" dirty="0">
                <a:solidFill>
                  <a:srgbClr val="E57310"/>
                </a:solidFill>
                <a:latin typeface="华文新魏" panose="02010800040101010101" charset="-122"/>
                <a:ea typeface="华文新魏" panose="02010800040101010101" charset="-122"/>
                <a:sym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936" y="3060"/>
              <a:ext cx="9866" cy="52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/>
                <a:t>	</a:t>
              </a:r>
              <a:r>
                <a:rPr lang="zh-CN" altLang="en-US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进行了两次if (singleton == null)检查，这样，实例化代码只用执行一次，后面再次访问时，判断if (singleton == null)，直接return实例化对象。</a:t>
              </a:r>
              <a:endPara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endParaRPr lang="zh-CN" altLang="en-US" sz="2400"/>
            </a:p>
            <a:p>
              <a:r>
                <a:rPr lang="zh-CN" altLang="en-US" sz="2400"/>
                <a:t>优点：</a:t>
              </a:r>
              <a:r>
                <a:rPr sz="2400"/>
                <a:t>线程安全；延迟加载；效率较高。</a:t>
              </a:r>
              <a:endParaRPr sz="2400"/>
            </a:p>
            <a:p>
              <a:endParaRPr lang="zh-CN" altLang="en-US" sz="2400"/>
            </a:p>
            <a:p>
              <a:endParaRPr sz="2400"/>
            </a:p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-4464" y="2984239"/>
            <a:ext cx="4273599" cy="12641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69135" y="2984239"/>
            <a:ext cx="8589615" cy="126417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21479" y="3145850"/>
            <a:ext cx="940950" cy="9409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6501074" y="3247069"/>
            <a:ext cx="4125737" cy="73850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zh-CN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应用实例</a:t>
            </a:r>
            <a:endParaRPr 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740743" y="3303402"/>
            <a:ext cx="7632848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8800" b="1" cap="all" dirty="0">
                <a:solidFill>
                  <a:srgbClr val="E56B00"/>
                </a:solidFill>
                <a:cs typeface="Arial" panose="020B0604020202020204" pitchFamily="34" charset="0"/>
              </a:rPr>
              <a:t>Thank you</a:t>
            </a:r>
            <a:endParaRPr lang="zh-CN" altLang="en-US" sz="8800" b="1" cap="all" dirty="0">
              <a:solidFill>
                <a:srgbClr val="E56B00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740744" y="5619469"/>
            <a:ext cx="50405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dirty="0">
                <a:solidFill>
                  <a:srgbClr val="E56B00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sz="1800" dirty="0">
              <a:solidFill>
                <a:srgbClr val="E56B00"/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669783" y="0"/>
            <a:ext cx="4064001" cy="723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99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6403" y="4679512"/>
            <a:ext cx="9078158" cy="1785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89" tIns="57394" rIns="114789" bIns="57394" rtlCol="0" anchor="ctr"/>
          <a:lstStyle/>
          <a:p>
            <a:pPr defTabSz="114808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808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808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808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808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808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www.1ppt.com/ziliao/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808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www.1ppt.com/fanwen/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808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www.1ppt.com/ziti/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3162070"/>
            <a:ext cx="12858750" cy="144149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lIns="114789" tIns="57394" rIns="114789" bIns="57394" anchor="ctr"/>
          <a:lstStyle/>
          <a:p>
            <a:pPr defTabSz="114808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54" y="332398"/>
            <a:ext cx="10844491" cy="28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58567" y="3266553"/>
            <a:ext cx="5770810" cy="1707107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8080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可以在下列情况使用</a:t>
            </a:r>
            <a:endParaRPr lang="zh-CN" altLang="en-US" sz="15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808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不限次数的用于您个人</a:t>
            </a:r>
            <a:r>
              <a:rPr lang="en-US" altLang="zh-CN" sz="15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5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公司、企业的商业演示。</a:t>
            </a:r>
            <a:endParaRPr lang="zh-CN" altLang="en-US" sz="15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808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拷贝模板中的内容用于其它幻灯片母版中使用。</a:t>
            </a:r>
            <a:endParaRPr lang="zh-CN" altLang="en-US" sz="15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429375" y="3266553"/>
            <a:ext cx="5770811" cy="1631165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8080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808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用于任何形式的在线付费下载。</a:t>
            </a:r>
            <a:endParaRPr lang="zh-CN" altLang="en-US" sz="15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808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收集整理我们发布的免费资源后，刻录光碟销售。</a:t>
            </a:r>
            <a:endParaRPr lang="zh-CN" altLang="en-GB" sz="15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66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815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5400000">
            <a:off x="5124817" y="2005290"/>
            <a:ext cx="421829" cy="36364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844664" y="1806352"/>
            <a:ext cx="4854342" cy="755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979977" y="1902970"/>
            <a:ext cx="562540" cy="5625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r>
              <a:rPr lang="en-US" altLang="zh-CN" sz="151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51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" y="0"/>
            <a:ext cx="5200420" cy="7232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184485" y="1337837"/>
            <a:ext cx="1588559" cy="15885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844664" y="2863627"/>
            <a:ext cx="4854342" cy="755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979977" y="2936432"/>
            <a:ext cx="562540" cy="562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r>
              <a:rPr lang="en-US" altLang="zh-CN" sz="151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51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844664" y="3885183"/>
            <a:ext cx="4854342" cy="755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979977" y="3969894"/>
            <a:ext cx="562540" cy="5625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r>
              <a:rPr lang="en-US" altLang="zh-CN" sz="151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151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844664" y="4906739"/>
            <a:ext cx="4854342" cy="755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979977" y="5003357"/>
            <a:ext cx="562540" cy="5625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r>
              <a:rPr lang="en-US" altLang="zh-CN" sz="151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151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MH_Entry_1"/>
          <p:cNvSpPr/>
          <p:nvPr>
            <p:custDataLst>
              <p:tags r:id="rId1"/>
            </p:custDataLst>
          </p:nvPr>
        </p:nvSpPr>
        <p:spPr>
          <a:xfrm>
            <a:off x="7213455" y="1885219"/>
            <a:ext cx="2466542" cy="61531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2"/>
            </p:custDataLst>
          </p:nvPr>
        </p:nvSpPr>
        <p:spPr>
          <a:xfrm>
            <a:off x="7213455" y="3011414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应用场景</a:t>
            </a:r>
            <a:endParaRPr 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Entry_3"/>
          <p:cNvSpPr/>
          <p:nvPr>
            <p:custDataLst>
              <p:tags r:id="rId3"/>
            </p:custDataLst>
          </p:nvPr>
        </p:nvSpPr>
        <p:spPr>
          <a:xfrm>
            <a:off x="7213455" y="4045216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不同写法</a:t>
            </a:r>
            <a:endParaRPr 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MH_Entry_4"/>
          <p:cNvSpPr/>
          <p:nvPr>
            <p:custDataLst>
              <p:tags r:id="rId4"/>
            </p:custDataLst>
          </p:nvPr>
        </p:nvSpPr>
        <p:spPr>
          <a:xfrm>
            <a:off x="7213455" y="5079018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应用实例</a:t>
            </a:r>
            <a:endParaRPr 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MH_Entry_2"/>
          <p:cNvSpPr/>
          <p:nvPr>
            <p:custDataLst>
              <p:tags r:id="rId5"/>
            </p:custDataLst>
          </p:nvPr>
        </p:nvSpPr>
        <p:spPr>
          <a:xfrm>
            <a:off x="7213455" y="1995414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 algn="ctr"/>
            <a:r>
              <a:rPr 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模式概念</a:t>
            </a:r>
            <a:endParaRPr 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-4464" y="2984239"/>
            <a:ext cx="4273599" cy="12641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69135" y="2984239"/>
            <a:ext cx="8589615" cy="126417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21479" y="3145850"/>
            <a:ext cx="940950" cy="9409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6501074" y="3247071"/>
            <a:ext cx="4125737" cy="73850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zh-CN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模式概念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/>
          <p:cNvSpPr txBox="1"/>
          <p:nvPr/>
        </p:nvSpPr>
        <p:spPr>
          <a:xfrm>
            <a:off x="812800" y="213409"/>
            <a:ext cx="231117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模式概念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12800" y="1756410"/>
            <a:ext cx="10585450" cy="1198880"/>
            <a:chOff x="2853" y="2873"/>
            <a:chExt cx="16670" cy="1888"/>
          </a:xfrm>
        </p:grpSpPr>
        <p:sp>
          <p:nvSpPr>
            <p:cNvPr id="15" name="椭圆 14"/>
            <p:cNvSpPr/>
            <p:nvPr/>
          </p:nvSpPr>
          <p:spPr>
            <a:xfrm>
              <a:off x="2853" y="2873"/>
              <a:ext cx="1671" cy="1671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 rot="0">
              <a:off x="3165" y="3179"/>
              <a:ext cx="1085" cy="984"/>
              <a:chOff x="3468688" y="460375"/>
              <a:chExt cx="631825" cy="573088"/>
            </a:xfrm>
            <a:solidFill>
              <a:srgbClr val="282828"/>
            </a:solidFill>
          </p:grpSpPr>
          <p:sp>
            <p:nvSpPr>
              <p:cNvPr id="31" name="Freeform 19"/>
              <p:cNvSpPr/>
              <p:nvPr/>
            </p:nvSpPr>
            <p:spPr bwMode="auto">
              <a:xfrm>
                <a:off x="3468688" y="460375"/>
                <a:ext cx="271463" cy="422275"/>
              </a:xfrm>
              <a:custGeom>
                <a:avLst/>
                <a:gdLst>
                  <a:gd name="T0" fmla="*/ 150 w 169"/>
                  <a:gd name="T1" fmla="*/ 150 h 263"/>
                  <a:gd name="T2" fmla="*/ 169 w 169"/>
                  <a:gd name="T3" fmla="*/ 0 h 263"/>
                  <a:gd name="T4" fmla="*/ 56 w 169"/>
                  <a:gd name="T5" fmla="*/ 103 h 263"/>
                  <a:gd name="T6" fmla="*/ 0 w 169"/>
                  <a:gd name="T7" fmla="*/ 263 h 263"/>
                  <a:gd name="T8" fmla="*/ 169 w 169"/>
                  <a:gd name="T9" fmla="*/ 263 h 263"/>
                  <a:gd name="T10" fmla="*/ 150 w 169"/>
                  <a:gd name="T11" fmla="*/ 15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263">
                    <a:moveTo>
                      <a:pt x="150" y="150"/>
                    </a:moveTo>
                    <a:cubicBezTo>
                      <a:pt x="150" y="66"/>
                      <a:pt x="169" y="0"/>
                      <a:pt x="169" y="0"/>
                    </a:cubicBezTo>
                    <a:cubicBezTo>
                      <a:pt x="169" y="0"/>
                      <a:pt x="113" y="10"/>
                      <a:pt x="56" y="103"/>
                    </a:cubicBezTo>
                    <a:cubicBezTo>
                      <a:pt x="0" y="197"/>
                      <a:pt x="0" y="263"/>
                      <a:pt x="0" y="263"/>
                    </a:cubicBezTo>
                    <a:cubicBezTo>
                      <a:pt x="169" y="263"/>
                      <a:pt x="169" y="263"/>
                      <a:pt x="169" y="263"/>
                    </a:cubicBezTo>
                    <a:cubicBezTo>
                      <a:pt x="169" y="263"/>
                      <a:pt x="150" y="235"/>
                      <a:pt x="150" y="1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/>
              <a:p>
                <a:pPr>
                  <a:lnSpc>
                    <a:spcPct val="15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20"/>
              <p:cNvSpPr/>
              <p:nvPr/>
            </p:nvSpPr>
            <p:spPr bwMode="auto">
              <a:xfrm>
                <a:off x="3829050" y="611188"/>
                <a:ext cx="271463" cy="271463"/>
              </a:xfrm>
              <a:custGeom>
                <a:avLst/>
                <a:gdLst>
                  <a:gd name="T0" fmla="*/ 0 w 171"/>
                  <a:gd name="T1" fmla="*/ 0 h 171"/>
                  <a:gd name="T2" fmla="*/ 0 w 171"/>
                  <a:gd name="T3" fmla="*/ 171 h 171"/>
                  <a:gd name="T4" fmla="*/ 171 w 171"/>
                  <a:gd name="T5" fmla="*/ 171 h 171"/>
                  <a:gd name="T6" fmla="*/ 0 w 171"/>
                  <a:gd name="T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171">
                    <a:moveTo>
                      <a:pt x="0" y="0"/>
                    </a:moveTo>
                    <a:lnTo>
                      <a:pt x="0" y="171"/>
                    </a:lnTo>
                    <a:lnTo>
                      <a:pt x="171" y="1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/>
              <a:p>
                <a:pPr>
                  <a:lnSpc>
                    <a:spcPct val="15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21"/>
              <p:cNvSpPr/>
              <p:nvPr/>
            </p:nvSpPr>
            <p:spPr bwMode="auto">
              <a:xfrm>
                <a:off x="3468688" y="460375"/>
                <a:ext cx="631825" cy="573088"/>
              </a:xfrm>
              <a:custGeom>
                <a:avLst/>
                <a:gdLst>
                  <a:gd name="T0" fmla="*/ 207 w 394"/>
                  <a:gd name="T1" fmla="*/ 282 h 357"/>
                  <a:gd name="T2" fmla="*/ 207 w 394"/>
                  <a:gd name="T3" fmla="*/ 0 h 357"/>
                  <a:gd name="T4" fmla="*/ 188 w 394"/>
                  <a:gd name="T5" fmla="*/ 0 h 357"/>
                  <a:gd name="T6" fmla="*/ 188 w 394"/>
                  <a:gd name="T7" fmla="*/ 282 h 357"/>
                  <a:gd name="T8" fmla="*/ 2 w 394"/>
                  <a:gd name="T9" fmla="*/ 282 h 357"/>
                  <a:gd name="T10" fmla="*/ 0 w 394"/>
                  <a:gd name="T11" fmla="*/ 282 h 357"/>
                  <a:gd name="T12" fmla="*/ 75 w 394"/>
                  <a:gd name="T13" fmla="*/ 357 h 357"/>
                  <a:gd name="T14" fmla="*/ 319 w 394"/>
                  <a:gd name="T15" fmla="*/ 357 h 357"/>
                  <a:gd name="T16" fmla="*/ 394 w 394"/>
                  <a:gd name="T17" fmla="*/ 282 h 357"/>
                  <a:gd name="T18" fmla="*/ 392 w 394"/>
                  <a:gd name="T19" fmla="*/ 282 h 357"/>
                  <a:gd name="T20" fmla="*/ 207 w 394"/>
                  <a:gd name="T21" fmla="*/ 282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4" h="357">
                    <a:moveTo>
                      <a:pt x="207" y="282"/>
                    </a:moveTo>
                    <a:cubicBezTo>
                      <a:pt x="207" y="0"/>
                      <a:pt x="207" y="0"/>
                      <a:pt x="207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282"/>
                      <a:pt x="188" y="282"/>
                      <a:pt x="188" y="282"/>
                    </a:cubicBezTo>
                    <a:cubicBezTo>
                      <a:pt x="2" y="282"/>
                      <a:pt x="2" y="282"/>
                      <a:pt x="2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323"/>
                      <a:pt x="34" y="357"/>
                      <a:pt x="75" y="357"/>
                    </a:cubicBezTo>
                    <a:cubicBezTo>
                      <a:pt x="319" y="357"/>
                      <a:pt x="319" y="357"/>
                      <a:pt x="319" y="357"/>
                    </a:cubicBezTo>
                    <a:cubicBezTo>
                      <a:pt x="361" y="357"/>
                      <a:pt x="394" y="323"/>
                      <a:pt x="394" y="282"/>
                    </a:cubicBezTo>
                    <a:cubicBezTo>
                      <a:pt x="392" y="282"/>
                      <a:pt x="392" y="282"/>
                      <a:pt x="392" y="282"/>
                    </a:cubicBezTo>
                    <a:lnTo>
                      <a:pt x="207" y="2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6435" tIns="48218" rIns="96435" bIns="48218" numCol="1" anchor="t" anchorCtr="0" compatLnSpc="1"/>
              <a:p>
                <a:pPr>
                  <a:lnSpc>
                    <a:spcPct val="15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703" y="2873"/>
              <a:ext cx="1482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	</a:t>
              </a:r>
              <a:r>
                <a:rPr lang="zh-CN" altLang="en-US" sz="36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单例模式（</a:t>
              </a:r>
              <a:r>
                <a:rPr lang="en-US" altLang="zh-CN" sz="36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Singlton</a:t>
              </a:r>
              <a:r>
                <a:rPr lang="zh-CN" altLang="en-US" sz="3600"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），保证一个类仅有一个实例，并提供一个访问他的全局访问点。</a:t>
              </a:r>
              <a:endPara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6557" y="3933825"/>
            <a:ext cx="10621693" cy="2306955"/>
            <a:chOff x="1423" y="4831"/>
            <a:chExt cx="16727" cy="3633"/>
          </a:xfrm>
        </p:grpSpPr>
        <p:grpSp>
          <p:nvGrpSpPr>
            <p:cNvPr id="10" name="组合 9"/>
            <p:cNvGrpSpPr/>
            <p:nvPr/>
          </p:nvGrpSpPr>
          <p:grpSpPr>
            <a:xfrm>
              <a:off x="1423" y="5041"/>
              <a:ext cx="1671" cy="1671"/>
              <a:chOff x="362669" y="3620029"/>
              <a:chExt cx="1061322" cy="1061322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62669" y="3620029"/>
                <a:ext cx="1061322" cy="106132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lnSpc>
                    <a:spcPct val="150000"/>
                  </a:lnSpc>
                </a:pPr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483718" y="3741563"/>
                <a:ext cx="819223" cy="818254"/>
                <a:chOff x="4602162" y="361950"/>
                <a:chExt cx="1343026" cy="1341438"/>
              </a:xfrm>
            </p:grpSpPr>
            <p:sp>
              <p:nvSpPr>
                <p:cNvPr id="17" name="Freeform 23"/>
                <p:cNvSpPr>
                  <a:spLocks noEditPoints="1"/>
                </p:cNvSpPr>
                <p:nvPr/>
              </p:nvSpPr>
              <p:spPr bwMode="auto">
                <a:xfrm>
                  <a:off x="4602162" y="361950"/>
                  <a:ext cx="1343026" cy="1341438"/>
                </a:xfrm>
                <a:custGeom>
                  <a:avLst/>
                  <a:gdLst>
                    <a:gd name="T0" fmla="*/ 0 w 355"/>
                    <a:gd name="T1" fmla="*/ 178 h 355"/>
                    <a:gd name="T2" fmla="*/ 355 w 355"/>
                    <a:gd name="T3" fmla="*/ 178 h 355"/>
                    <a:gd name="T4" fmla="*/ 177 w 355"/>
                    <a:gd name="T5" fmla="*/ 331 h 355"/>
                    <a:gd name="T6" fmla="*/ 24 w 355"/>
                    <a:gd name="T7" fmla="*/ 175 h 355"/>
                    <a:gd name="T8" fmla="*/ 58 w 355"/>
                    <a:gd name="T9" fmla="*/ 192 h 355"/>
                    <a:gd name="T10" fmla="*/ 71 w 355"/>
                    <a:gd name="T11" fmla="*/ 232 h 355"/>
                    <a:gd name="T12" fmla="*/ 95 w 355"/>
                    <a:gd name="T13" fmla="*/ 243 h 355"/>
                    <a:gd name="T14" fmla="*/ 112 w 355"/>
                    <a:gd name="T15" fmla="*/ 315 h 355"/>
                    <a:gd name="T16" fmla="*/ 118 w 355"/>
                    <a:gd name="T17" fmla="*/ 305 h 355"/>
                    <a:gd name="T18" fmla="*/ 146 w 355"/>
                    <a:gd name="T19" fmla="*/ 265 h 355"/>
                    <a:gd name="T20" fmla="*/ 162 w 355"/>
                    <a:gd name="T21" fmla="*/ 222 h 355"/>
                    <a:gd name="T22" fmla="*/ 112 w 355"/>
                    <a:gd name="T23" fmla="*/ 189 h 355"/>
                    <a:gd name="T24" fmla="*/ 66 w 355"/>
                    <a:gd name="T25" fmla="*/ 165 h 355"/>
                    <a:gd name="T26" fmla="*/ 102 w 355"/>
                    <a:gd name="T27" fmla="*/ 154 h 355"/>
                    <a:gd name="T28" fmla="*/ 138 w 355"/>
                    <a:gd name="T29" fmla="*/ 140 h 355"/>
                    <a:gd name="T30" fmla="*/ 119 w 355"/>
                    <a:gd name="T31" fmla="*/ 97 h 355"/>
                    <a:gd name="T32" fmla="*/ 95 w 355"/>
                    <a:gd name="T33" fmla="*/ 109 h 355"/>
                    <a:gd name="T34" fmla="*/ 70 w 355"/>
                    <a:gd name="T35" fmla="*/ 93 h 355"/>
                    <a:gd name="T36" fmla="*/ 85 w 355"/>
                    <a:gd name="T37" fmla="*/ 68 h 355"/>
                    <a:gd name="T38" fmla="*/ 177 w 355"/>
                    <a:gd name="T39" fmla="*/ 25 h 355"/>
                    <a:gd name="T40" fmla="*/ 244 w 355"/>
                    <a:gd name="T41" fmla="*/ 63 h 355"/>
                    <a:gd name="T42" fmla="*/ 236 w 355"/>
                    <a:gd name="T43" fmla="*/ 104 h 355"/>
                    <a:gd name="T44" fmla="*/ 220 w 355"/>
                    <a:gd name="T45" fmla="*/ 110 h 355"/>
                    <a:gd name="T46" fmla="*/ 223 w 355"/>
                    <a:gd name="T47" fmla="*/ 104 h 355"/>
                    <a:gd name="T48" fmla="*/ 215 w 355"/>
                    <a:gd name="T49" fmla="*/ 96 h 355"/>
                    <a:gd name="T50" fmla="*/ 213 w 355"/>
                    <a:gd name="T51" fmla="*/ 94 h 355"/>
                    <a:gd name="T52" fmla="*/ 215 w 355"/>
                    <a:gd name="T53" fmla="*/ 126 h 355"/>
                    <a:gd name="T54" fmla="*/ 192 w 355"/>
                    <a:gd name="T55" fmla="*/ 155 h 355"/>
                    <a:gd name="T56" fmla="*/ 219 w 355"/>
                    <a:gd name="T57" fmla="*/ 138 h 355"/>
                    <a:gd name="T58" fmla="*/ 239 w 355"/>
                    <a:gd name="T59" fmla="*/ 150 h 355"/>
                    <a:gd name="T60" fmla="*/ 261 w 355"/>
                    <a:gd name="T61" fmla="*/ 160 h 355"/>
                    <a:gd name="T62" fmla="*/ 262 w 355"/>
                    <a:gd name="T63" fmla="*/ 159 h 355"/>
                    <a:gd name="T64" fmla="*/ 320 w 355"/>
                    <a:gd name="T65" fmla="*/ 175 h 355"/>
                    <a:gd name="T66" fmla="*/ 330 w 355"/>
                    <a:gd name="T67" fmla="*/ 178 h 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55" h="355">
                      <a:moveTo>
                        <a:pt x="177" y="0"/>
                      </a:moveTo>
                      <a:cubicBezTo>
                        <a:pt x="79" y="0"/>
                        <a:pt x="0" y="80"/>
                        <a:pt x="0" y="178"/>
                      </a:cubicBezTo>
                      <a:cubicBezTo>
                        <a:pt x="0" y="275"/>
                        <a:pt x="79" y="355"/>
                        <a:pt x="177" y="355"/>
                      </a:cubicBezTo>
                      <a:cubicBezTo>
                        <a:pt x="275" y="355"/>
                        <a:pt x="355" y="275"/>
                        <a:pt x="355" y="178"/>
                      </a:cubicBezTo>
                      <a:cubicBezTo>
                        <a:pt x="355" y="80"/>
                        <a:pt x="275" y="0"/>
                        <a:pt x="177" y="0"/>
                      </a:cubicBezTo>
                      <a:close/>
                      <a:moveTo>
                        <a:pt x="177" y="331"/>
                      </a:moveTo>
                      <a:cubicBezTo>
                        <a:pt x="93" y="331"/>
                        <a:pt x="24" y="262"/>
                        <a:pt x="24" y="178"/>
                      </a:cubicBezTo>
                      <a:cubicBezTo>
                        <a:pt x="24" y="177"/>
                        <a:pt x="24" y="176"/>
                        <a:pt x="24" y="175"/>
                      </a:cubicBezTo>
                      <a:cubicBezTo>
                        <a:pt x="46" y="192"/>
                        <a:pt x="46" y="192"/>
                        <a:pt x="46" y="192"/>
                      </a:cubicBezTo>
                      <a:cubicBezTo>
                        <a:pt x="58" y="192"/>
                        <a:pt x="58" y="192"/>
                        <a:pt x="58" y="192"/>
                      </a:cubicBezTo>
                      <a:cubicBezTo>
                        <a:pt x="71" y="205"/>
                        <a:pt x="71" y="205"/>
                        <a:pt x="71" y="205"/>
                      </a:cubicBezTo>
                      <a:cubicBezTo>
                        <a:pt x="71" y="232"/>
                        <a:pt x="71" y="232"/>
                        <a:pt x="71" y="232"/>
                      </a:cubicBezTo>
                      <a:cubicBezTo>
                        <a:pt x="82" y="243"/>
                        <a:pt x="82" y="243"/>
                        <a:pt x="82" y="243"/>
                      </a:cubicBezTo>
                      <a:cubicBezTo>
                        <a:pt x="95" y="243"/>
                        <a:pt x="95" y="243"/>
                        <a:pt x="95" y="243"/>
                      </a:cubicBezTo>
                      <a:cubicBezTo>
                        <a:pt x="95" y="298"/>
                        <a:pt x="95" y="298"/>
                        <a:pt x="95" y="298"/>
                      </a:cubicBezTo>
                      <a:cubicBezTo>
                        <a:pt x="112" y="315"/>
                        <a:pt x="112" y="315"/>
                        <a:pt x="112" y="315"/>
                      </a:cubicBezTo>
                      <a:cubicBezTo>
                        <a:pt x="118" y="315"/>
                        <a:pt x="118" y="315"/>
                        <a:pt x="118" y="315"/>
                      </a:cubicBezTo>
                      <a:cubicBezTo>
                        <a:pt x="118" y="305"/>
                        <a:pt x="118" y="305"/>
                        <a:pt x="118" y="305"/>
                      </a:cubicBezTo>
                      <a:cubicBezTo>
                        <a:pt x="146" y="276"/>
                        <a:pt x="146" y="276"/>
                        <a:pt x="146" y="276"/>
                      </a:cubicBezTo>
                      <a:cubicBezTo>
                        <a:pt x="146" y="265"/>
                        <a:pt x="146" y="265"/>
                        <a:pt x="146" y="265"/>
                      </a:cubicBezTo>
                      <a:cubicBezTo>
                        <a:pt x="162" y="249"/>
                        <a:pt x="162" y="249"/>
                        <a:pt x="162" y="249"/>
                      </a:cubicBezTo>
                      <a:cubicBezTo>
                        <a:pt x="162" y="222"/>
                        <a:pt x="162" y="222"/>
                        <a:pt x="162" y="222"/>
                      </a:cubicBezTo>
                      <a:cubicBezTo>
                        <a:pt x="145" y="222"/>
                        <a:pt x="145" y="222"/>
                        <a:pt x="145" y="222"/>
                      </a:cubicBezTo>
                      <a:cubicBezTo>
                        <a:pt x="112" y="189"/>
                        <a:pt x="112" y="189"/>
                        <a:pt x="112" y="189"/>
                      </a:cubicBezTo>
                      <a:cubicBezTo>
                        <a:pt x="66" y="189"/>
                        <a:pt x="66" y="189"/>
                        <a:pt x="66" y="189"/>
                      </a:cubicBezTo>
                      <a:cubicBezTo>
                        <a:pt x="66" y="165"/>
                        <a:pt x="66" y="165"/>
                        <a:pt x="66" y="165"/>
                      </a:cubicBezTo>
                      <a:cubicBezTo>
                        <a:pt x="102" y="165"/>
                        <a:pt x="102" y="165"/>
                        <a:pt x="102" y="165"/>
                      </a:cubicBezTo>
                      <a:cubicBezTo>
                        <a:pt x="102" y="154"/>
                        <a:pt x="102" y="154"/>
                        <a:pt x="102" y="154"/>
                      </a:cubicBezTo>
                      <a:cubicBezTo>
                        <a:pt x="124" y="154"/>
                        <a:pt x="124" y="154"/>
                        <a:pt x="124" y="154"/>
                      </a:cubicBezTo>
                      <a:cubicBezTo>
                        <a:pt x="138" y="140"/>
                        <a:pt x="138" y="140"/>
                        <a:pt x="138" y="140"/>
                      </a:cubicBezTo>
                      <a:cubicBezTo>
                        <a:pt x="138" y="116"/>
                        <a:pt x="138" y="116"/>
                        <a:pt x="138" y="116"/>
                      </a:cubicBezTo>
                      <a:cubicBezTo>
                        <a:pt x="119" y="97"/>
                        <a:pt x="119" y="97"/>
                        <a:pt x="119" y="97"/>
                      </a:cubicBezTo>
                      <a:cubicBezTo>
                        <a:pt x="95" y="97"/>
                        <a:pt x="95" y="97"/>
                        <a:pt x="95" y="97"/>
                      </a:cubicBezTo>
                      <a:cubicBezTo>
                        <a:pt x="95" y="109"/>
                        <a:pt x="95" y="109"/>
                        <a:pt x="95" y="109"/>
                      </a:cubicBezTo>
                      <a:cubicBezTo>
                        <a:pt x="70" y="109"/>
                        <a:pt x="70" y="109"/>
                        <a:pt x="70" y="109"/>
                      </a:cubicBezTo>
                      <a:cubicBezTo>
                        <a:pt x="70" y="93"/>
                        <a:pt x="70" y="93"/>
                        <a:pt x="70" y="93"/>
                      </a:cubicBezTo>
                      <a:cubicBezTo>
                        <a:pt x="85" y="78"/>
                        <a:pt x="85" y="78"/>
                        <a:pt x="85" y="78"/>
                      </a:cubicBezTo>
                      <a:cubicBezTo>
                        <a:pt x="85" y="68"/>
                        <a:pt x="85" y="68"/>
                        <a:pt x="85" y="68"/>
                      </a:cubicBezTo>
                      <a:cubicBezTo>
                        <a:pt x="71" y="68"/>
                        <a:pt x="71" y="68"/>
                        <a:pt x="71" y="68"/>
                      </a:cubicBezTo>
                      <a:cubicBezTo>
                        <a:pt x="98" y="41"/>
                        <a:pt x="136" y="25"/>
                        <a:pt x="177" y="25"/>
                      </a:cubicBezTo>
                      <a:cubicBezTo>
                        <a:pt x="216" y="25"/>
                        <a:pt x="251" y="39"/>
                        <a:pt x="278" y="63"/>
                      </a:cubicBezTo>
                      <a:cubicBezTo>
                        <a:pt x="244" y="63"/>
                        <a:pt x="244" y="63"/>
                        <a:pt x="244" y="63"/>
                      </a:cubicBezTo>
                      <a:cubicBezTo>
                        <a:pt x="219" y="87"/>
                        <a:pt x="219" y="87"/>
                        <a:pt x="219" y="87"/>
                      </a:cubicBezTo>
                      <a:cubicBezTo>
                        <a:pt x="236" y="104"/>
                        <a:pt x="236" y="104"/>
                        <a:pt x="236" y="104"/>
                      </a:cubicBezTo>
                      <a:cubicBezTo>
                        <a:pt x="225" y="115"/>
                        <a:pt x="225" y="115"/>
                        <a:pt x="225" y="115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25" y="106"/>
                        <a:pt x="225" y="106"/>
                        <a:pt x="225" y="106"/>
                      </a:cubicBezTo>
                      <a:cubicBezTo>
                        <a:pt x="223" y="104"/>
                        <a:pt x="223" y="104"/>
                        <a:pt x="223" y="104"/>
                      </a:cubicBezTo>
                      <a:cubicBezTo>
                        <a:pt x="223" y="104"/>
                        <a:pt x="223" y="104"/>
                        <a:pt x="223" y="104"/>
                      </a:cubicBezTo>
                      <a:cubicBezTo>
                        <a:pt x="215" y="96"/>
                        <a:pt x="215" y="96"/>
                        <a:pt x="215" y="96"/>
                      </a:cubicBezTo>
                      <a:cubicBezTo>
                        <a:pt x="215" y="96"/>
                        <a:pt x="215" y="96"/>
                        <a:pt x="215" y="96"/>
                      </a:cubicBezTo>
                      <a:cubicBezTo>
                        <a:pt x="213" y="94"/>
                        <a:pt x="213" y="94"/>
                        <a:pt x="213" y="94"/>
                      </a:cubicBezTo>
                      <a:cubicBezTo>
                        <a:pt x="198" y="109"/>
                        <a:pt x="198" y="109"/>
                        <a:pt x="198" y="109"/>
                      </a:cubicBezTo>
                      <a:cubicBezTo>
                        <a:pt x="215" y="126"/>
                        <a:pt x="215" y="126"/>
                        <a:pt x="215" y="126"/>
                      </a:cubicBezTo>
                      <a:cubicBezTo>
                        <a:pt x="192" y="126"/>
                        <a:pt x="192" y="126"/>
                        <a:pt x="192" y="126"/>
                      </a:cubicBezTo>
                      <a:cubicBezTo>
                        <a:pt x="192" y="155"/>
                        <a:pt x="192" y="155"/>
                        <a:pt x="192" y="155"/>
                      </a:cubicBezTo>
                      <a:cubicBezTo>
                        <a:pt x="219" y="155"/>
                        <a:pt x="219" y="155"/>
                        <a:pt x="219" y="155"/>
                      </a:cubicBezTo>
                      <a:cubicBezTo>
                        <a:pt x="219" y="138"/>
                        <a:pt x="219" y="138"/>
                        <a:pt x="219" y="138"/>
                      </a:cubicBezTo>
                      <a:cubicBezTo>
                        <a:pt x="223" y="134"/>
                        <a:pt x="223" y="134"/>
                        <a:pt x="223" y="134"/>
                      </a:cubicBezTo>
                      <a:cubicBezTo>
                        <a:pt x="239" y="150"/>
                        <a:pt x="239" y="150"/>
                        <a:pt x="239" y="150"/>
                      </a:cubicBezTo>
                      <a:cubicBezTo>
                        <a:pt x="239" y="160"/>
                        <a:pt x="239" y="160"/>
                        <a:pt x="239" y="160"/>
                      </a:cubicBezTo>
                      <a:cubicBezTo>
                        <a:pt x="261" y="160"/>
                        <a:pt x="261" y="160"/>
                        <a:pt x="261" y="160"/>
                      </a:cubicBezTo>
                      <a:cubicBezTo>
                        <a:pt x="262" y="159"/>
                        <a:pt x="262" y="159"/>
                        <a:pt x="262" y="159"/>
                      </a:cubicBezTo>
                      <a:cubicBezTo>
                        <a:pt x="262" y="159"/>
                        <a:pt x="262" y="159"/>
                        <a:pt x="262" y="159"/>
                      </a:cubicBezTo>
                      <a:cubicBezTo>
                        <a:pt x="298" y="196"/>
                        <a:pt x="298" y="196"/>
                        <a:pt x="298" y="196"/>
                      </a:cubicBezTo>
                      <a:cubicBezTo>
                        <a:pt x="320" y="175"/>
                        <a:pt x="320" y="175"/>
                        <a:pt x="320" y="175"/>
                      </a:cubicBezTo>
                      <a:cubicBezTo>
                        <a:pt x="330" y="175"/>
                        <a:pt x="330" y="175"/>
                        <a:pt x="330" y="175"/>
                      </a:cubicBezTo>
                      <a:cubicBezTo>
                        <a:pt x="330" y="176"/>
                        <a:pt x="330" y="177"/>
                        <a:pt x="330" y="178"/>
                      </a:cubicBezTo>
                      <a:cubicBezTo>
                        <a:pt x="330" y="262"/>
                        <a:pt x="262" y="331"/>
                        <a:pt x="177" y="3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</a:ln>
              </p:spPr>
              <p:txBody>
                <a:bodyPr vert="horz" wrap="square" lIns="96435" tIns="48218" rIns="96435" bIns="48218" numCol="1" anchor="t" anchorCtr="0" compatLnSpc="1"/>
                <a:p>
                  <a:pPr>
                    <a:lnSpc>
                      <a:spcPct val="150000"/>
                    </a:lnSpc>
                  </a:pPr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" name="Freeform 24"/>
                <p:cNvSpPr/>
                <p:nvPr/>
              </p:nvSpPr>
              <p:spPr bwMode="auto">
                <a:xfrm>
                  <a:off x="5056188" y="512763"/>
                  <a:ext cx="234950" cy="257175"/>
                </a:xfrm>
                <a:custGeom>
                  <a:avLst/>
                  <a:gdLst>
                    <a:gd name="T0" fmla="*/ 148 w 148"/>
                    <a:gd name="T1" fmla="*/ 0 h 162"/>
                    <a:gd name="T2" fmla="*/ 0 w 148"/>
                    <a:gd name="T3" fmla="*/ 0 h 162"/>
                    <a:gd name="T4" fmla="*/ 0 w 148"/>
                    <a:gd name="T5" fmla="*/ 100 h 162"/>
                    <a:gd name="T6" fmla="*/ 62 w 148"/>
                    <a:gd name="T7" fmla="*/ 162 h 162"/>
                    <a:gd name="T8" fmla="*/ 88 w 148"/>
                    <a:gd name="T9" fmla="*/ 162 h 162"/>
                    <a:gd name="T10" fmla="*/ 88 w 148"/>
                    <a:gd name="T11" fmla="*/ 119 h 162"/>
                    <a:gd name="T12" fmla="*/ 148 w 148"/>
                    <a:gd name="T13" fmla="*/ 59 h 162"/>
                    <a:gd name="T14" fmla="*/ 148 w 148"/>
                    <a:gd name="T15" fmla="*/ 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8" h="162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62" y="162"/>
                      </a:lnTo>
                      <a:lnTo>
                        <a:pt x="88" y="162"/>
                      </a:lnTo>
                      <a:lnTo>
                        <a:pt x="88" y="119"/>
                      </a:lnTo>
                      <a:lnTo>
                        <a:pt x="148" y="59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</a:ln>
              </p:spPr>
              <p:txBody>
                <a:bodyPr vert="horz" wrap="square" lIns="96435" tIns="48218" rIns="96435" bIns="48218" numCol="1" anchor="t" anchorCtr="0" compatLnSpc="1"/>
                <a:p>
                  <a:pPr>
                    <a:lnSpc>
                      <a:spcPct val="150000"/>
                    </a:lnSpc>
                  </a:pPr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" name="Freeform 25"/>
                <p:cNvSpPr/>
                <p:nvPr/>
              </p:nvSpPr>
              <p:spPr bwMode="auto">
                <a:xfrm>
                  <a:off x="5272088" y="985838"/>
                  <a:ext cx="457200" cy="476250"/>
                </a:xfrm>
                <a:custGeom>
                  <a:avLst/>
                  <a:gdLst>
                    <a:gd name="T0" fmla="*/ 245 w 288"/>
                    <a:gd name="T1" fmla="*/ 97 h 300"/>
                    <a:gd name="T2" fmla="*/ 145 w 288"/>
                    <a:gd name="T3" fmla="*/ 0 h 300"/>
                    <a:gd name="T4" fmla="*/ 145 w 288"/>
                    <a:gd name="T5" fmla="*/ 0 h 300"/>
                    <a:gd name="T6" fmla="*/ 33 w 288"/>
                    <a:gd name="T7" fmla="*/ 0 h 300"/>
                    <a:gd name="T8" fmla="*/ 0 w 288"/>
                    <a:gd name="T9" fmla="*/ 33 h 300"/>
                    <a:gd name="T10" fmla="*/ 0 w 288"/>
                    <a:gd name="T11" fmla="*/ 104 h 300"/>
                    <a:gd name="T12" fmla="*/ 48 w 288"/>
                    <a:gd name="T13" fmla="*/ 152 h 300"/>
                    <a:gd name="T14" fmla="*/ 133 w 288"/>
                    <a:gd name="T15" fmla="*/ 152 h 300"/>
                    <a:gd name="T16" fmla="*/ 133 w 288"/>
                    <a:gd name="T17" fmla="*/ 235 h 300"/>
                    <a:gd name="T18" fmla="*/ 200 w 288"/>
                    <a:gd name="T19" fmla="*/ 300 h 300"/>
                    <a:gd name="T20" fmla="*/ 214 w 288"/>
                    <a:gd name="T21" fmla="*/ 300 h 300"/>
                    <a:gd name="T22" fmla="*/ 214 w 288"/>
                    <a:gd name="T23" fmla="*/ 219 h 300"/>
                    <a:gd name="T24" fmla="*/ 248 w 288"/>
                    <a:gd name="T25" fmla="*/ 188 h 300"/>
                    <a:gd name="T26" fmla="*/ 248 w 288"/>
                    <a:gd name="T27" fmla="*/ 131 h 300"/>
                    <a:gd name="T28" fmla="*/ 264 w 288"/>
                    <a:gd name="T29" fmla="*/ 131 h 300"/>
                    <a:gd name="T30" fmla="*/ 288 w 288"/>
                    <a:gd name="T31" fmla="*/ 107 h 300"/>
                    <a:gd name="T32" fmla="*/ 279 w 288"/>
                    <a:gd name="T33" fmla="*/ 97 h 300"/>
                    <a:gd name="T34" fmla="*/ 245 w 288"/>
                    <a:gd name="T35" fmla="*/ 97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8" h="300">
                      <a:moveTo>
                        <a:pt x="245" y="97"/>
                      </a:moveTo>
                      <a:lnTo>
                        <a:pt x="145" y="0"/>
                      </a:lnTo>
                      <a:lnTo>
                        <a:pt x="145" y="0"/>
                      </a:lnTo>
                      <a:lnTo>
                        <a:pt x="33" y="0"/>
                      </a:lnTo>
                      <a:lnTo>
                        <a:pt x="0" y="33"/>
                      </a:lnTo>
                      <a:lnTo>
                        <a:pt x="0" y="104"/>
                      </a:lnTo>
                      <a:lnTo>
                        <a:pt x="48" y="152"/>
                      </a:lnTo>
                      <a:lnTo>
                        <a:pt x="133" y="152"/>
                      </a:lnTo>
                      <a:lnTo>
                        <a:pt x="133" y="235"/>
                      </a:lnTo>
                      <a:lnTo>
                        <a:pt x="200" y="300"/>
                      </a:lnTo>
                      <a:lnTo>
                        <a:pt x="214" y="300"/>
                      </a:lnTo>
                      <a:lnTo>
                        <a:pt x="214" y="219"/>
                      </a:lnTo>
                      <a:lnTo>
                        <a:pt x="248" y="188"/>
                      </a:lnTo>
                      <a:lnTo>
                        <a:pt x="248" y="131"/>
                      </a:lnTo>
                      <a:lnTo>
                        <a:pt x="264" y="131"/>
                      </a:lnTo>
                      <a:lnTo>
                        <a:pt x="288" y="107"/>
                      </a:lnTo>
                      <a:lnTo>
                        <a:pt x="279" y="97"/>
                      </a:lnTo>
                      <a:lnTo>
                        <a:pt x="245" y="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</a:ln>
              </p:spPr>
              <p:txBody>
                <a:bodyPr vert="horz" wrap="square" lIns="96435" tIns="48218" rIns="96435" bIns="48218" numCol="1" anchor="t" anchorCtr="0" compatLnSpc="1"/>
                <a:p>
                  <a:pPr>
                    <a:lnSpc>
                      <a:spcPct val="150000"/>
                    </a:lnSpc>
                  </a:pPr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0" name="Freeform 26"/>
                <p:cNvSpPr/>
                <p:nvPr/>
              </p:nvSpPr>
              <p:spPr bwMode="auto">
                <a:xfrm>
                  <a:off x="5646738" y="1341438"/>
                  <a:ext cx="44450" cy="101600"/>
                </a:xfrm>
                <a:custGeom>
                  <a:avLst/>
                  <a:gdLst>
                    <a:gd name="T0" fmla="*/ 0 w 28"/>
                    <a:gd name="T1" fmla="*/ 64 h 64"/>
                    <a:gd name="T2" fmla="*/ 28 w 28"/>
                    <a:gd name="T3" fmla="*/ 40 h 64"/>
                    <a:gd name="T4" fmla="*/ 28 w 28"/>
                    <a:gd name="T5" fmla="*/ 0 h 64"/>
                    <a:gd name="T6" fmla="*/ 0 w 28"/>
                    <a:gd name="T7" fmla="*/ 0 h 64"/>
                    <a:gd name="T8" fmla="*/ 0 w 28"/>
                    <a:gd name="T9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64">
                      <a:moveTo>
                        <a:pt x="0" y="64"/>
                      </a:moveTo>
                      <a:lnTo>
                        <a:pt x="28" y="40"/>
                      </a:lnTo>
                      <a:lnTo>
                        <a:pt x="28" y="0"/>
                      </a:lnTo>
                      <a:lnTo>
                        <a:pt x="0" y="0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</a:ln>
              </p:spPr>
              <p:txBody>
                <a:bodyPr vert="horz" wrap="square" lIns="96435" tIns="48218" rIns="96435" bIns="48218" numCol="1" anchor="t" anchorCtr="0" compatLnSpc="1"/>
                <a:p>
                  <a:pPr>
                    <a:lnSpc>
                      <a:spcPct val="150000"/>
                    </a:lnSpc>
                  </a:pPr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1" name="文本框 10"/>
            <p:cNvSpPr txBox="1"/>
            <p:nvPr/>
          </p:nvSpPr>
          <p:spPr>
            <a:xfrm>
              <a:off x="3330" y="4831"/>
              <a:ext cx="14820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>
                  <a:latin typeface="华文新魏" panose="02010800040101010101" charset="-122"/>
                  <a:ea typeface="华文新魏" panose="02010800040101010101" charset="-122"/>
                  <a:cs typeface="+mn-ea"/>
                </a:rPr>
                <a:t>	</a:t>
              </a:r>
              <a:r>
                <a:rPr lang="zh-CN" sz="3600">
                  <a:latin typeface="华文新魏" panose="02010800040101010101" charset="-122"/>
                  <a:ea typeface="华文新魏" panose="02010800040101010101" charset="-122"/>
                  <a:cs typeface="+mn-ea"/>
                </a:rPr>
                <a:t>通常我们可以让一个全局变量使得一个对象被访问，但他不能防止你实例化多个对象。一个最好的方法就是，让类自身负责保存它的唯一实例。</a:t>
              </a:r>
              <a:endParaRPr lang="zh-CN" altLang="zh-CN" sz="3600">
                <a:latin typeface="华文新魏" panose="02010800040101010101" charset="-122"/>
                <a:ea typeface="华文新魏" panose="02010800040101010101" charset="-122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-4464" y="2984239"/>
            <a:ext cx="4273599" cy="12641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69135" y="2984239"/>
            <a:ext cx="8589615" cy="12641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21479" y="3145850"/>
            <a:ext cx="940950" cy="940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6501074" y="3247069"/>
            <a:ext cx="4125737" cy="73850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zh-CN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应用场景</a:t>
            </a:r>
            <a:endParaRPr 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8"/>
          <p:cNvSpPr txBox="1"/>
          <p:nvPr/>
        </p:nvSpPr>
        <p:spPr>
          <a:xfrm>
            <a:off x="812800" y="151814"/>
            <a:ext cx="2311176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应用场景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745" y="1025525"/>
            <a:ext cx="594550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latinLnBrk="0" hangingPunct="1">
              <a:lnSpc>
                <a:spcPct val="150000"/>
              </a:lnSpc>
            </a:pPr>
            <a:r>
              <a:rPr lang="en-US" altLang="zh-CN" sz="3200"/>
              <a:t>	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保证一个类在内存中的对象的唯一性！</a:t>
            </a:r>
            <a:endParaRPr lang="zh-CN" altLang="en-US" sz="3200"/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3200"/>
              <a:t>	</a:t>
            </a:r>
            <a:endParaRPr lang="en-US" altLang="zh-CN" sz="3200"/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3200"/>
              <a:t>	</a:t>
            </a:r>
            <a:r>
              <a:rPr lang="zh-CN" altLang="en-US" sz="3200"/>
              <a:t>在一些常用的</a:t>
            </a:r>
            <a:r>
              <a:rPr lang="zh-CN" altLang="en-US" sz="3200" b="1">
                <a:solidFill>
                  <a:srgbClr val="E57310"/>
                </a:solidFill>
              </a:rPr>
              <a:t>工具类</a:t>
            </a:r>
            <a:r>
              <a:rPr lang="zh-CN" altLang="en-US" sz="3200"/>
              <a:t>、</a:t>
            </a:r>
            <a:r>
              <a:rPr lang="zh-CN" altLang="en-US" sz="3200" b="1">
                <a:solidFill>
                  <a:srgbClr val="E57310"/>
                </a:solidFill>
              </a:rPr>
              <a:t>线程池</a:t>
            </a:r>
            <a:r>
              <a:rPr lang="zh-CN" altLang="en-US" sz="3200"/>
              <a:t>、</a:t>
            </a:r>
            <a:r>
              <a:rPr lang="zh-CN" altLang="en-US" sz="3200" b="1">
                <a:solidFill>
                  <a:srgbClr val="E57310"/>
                </a:solidFill>
              </a:rPr>
              <a:t>缓存</a:t>
            </a:r>
            <a:r>
              <a:rPr lang="zh-CN" altLang="en-US" sz="3200"/>
              <a:t>、</a:t>
            </a:r>
            <a:r>
              <a:rPr lang="zh-CN" altLang="en-US" sz="3200" b="1">
                <a:solidFill>
                  <a:srgbClr val="E57310"/>
                </a:solidFill>
              </a:rPr>
              <a:t>数据库</a:t>
            </a:r>
            <a:r>
              <a:rPr lang="zh-CN" altLang="en-US" sz="3200"/>
              <a:t>、</a:t>
            </a:r>
            <a:r>
              <a:rPr lang="zh-CN" altLang="en-US" sz="3200" b="1">
                <a:solidFill>
                  <a:srgbClr val="E57310"/>
                </a:solidFill>
              </a:rPr>
              <a:t>账户登录系统</a:t>
            </a:r>
            <a:r>
              <a:rPr lang="zh-CN" altLang="en-US" sz="3200"/>
              <a:t>、</a:t>
            </a:r>
            <a:r>
              <a:rPr lang="zh-CN" altLang="en-US" sz="3200" b="1">
                <a:solidFill>
                  <a:srgbClr val="E57310"/>
                </a:solidFill>
              </a:rPr>
              <a:t>配置文件</a:t>
            </a:r>
            <a:r>
              <a:rPr lang="zh-CN" altLang="en-US" sz="3200"/>
              <a:t>等程序中可能只允许我们创建一个对象，创建多个对象也造成资源的浪费。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250" y="1025525"/>
            <a:ext cx="5437505" cy="5741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-4464" y="2984239"/>
            <a:ext cx="4273599" cy="12641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69135" y="2984239"/>
            <a:ext cx="8589615" cy="126417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1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121479" y="3145850"/>
            <a:ext cx="940950" cy="9409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6501074" y="3247069"/>
            <a:ext cx="4125737" cy="73850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zh-CN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不同写法</a:t>
            </a:r>
            <a:endParaRPr lang="zh-CN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8"/>
          <p:cNvSpPr txBox="1"/>
          <p:nvPr/>
        </p:nvSpPr>
        <p:spPr>
          <a:xfrm>
            <a:off x="812800" y="151814"/>
            <a:ext cx="2311176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不同写法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40" y="1767205"/>
            <a:ext cx="9505950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public class Singleton {</a:t>
            </a:r>
            <a:endParaRPr lang="zh-CN" altLang="en-US" sz="2400"/>
          </a:p>
          <a:p>
            <a:r>
              <a:rPr lang="zh-CN" altLang="en-US" sz="2400"/>
              <a:t>	private static Singleton instance=new Singleton();</a:t>
            </a:r>
            <a:endParaRPr lang="zh-CN" altLang="en-US" sz="2400"/>
          </a:p>
          <a:p>
            <a:r>
              <a:rPr lang="zh-CN" altLang="en-US" sz="2400"/>
              <a:t>	private Singleton(){};</a:t>
            </a:r>
            <a:endParaRPr lang="zh-CN" altLang="en-US" sz="2400"/>
          </a:p>
          <a:p>
            <a:r>
              <a:rPr lang="zh-CN" altLang="en-US" sz="2400"/>
              <a:t>	public static Singleton getInstance(){</a:t>
            </a:r>
            <a:endParaRPr lang="zh-CN" altLang="en-US" sz="2400"/>
          </a:p>
          <a:p>
            <a:r>
              <a:rPr lang="zh-CN" altLang="en-US" sz="2400"/>
              <a:t>		return instance;</a:t>
            </a:r>
            <a:endParaRPr lang="zh-CN" altLang="en-US" sz="2400"/>
          </a:p>
          <a:p>
            <a:r>
              <a:rPr lang="zh-CN" altLang="en-US" sz="2400"/>
              <a:t>	}</a:t>
            </a:r>
            <a:endParaRPr lang="zh-CN" altLang="en-US" sz="2400"/>
          </a:p>
          <a:p>
            <a:r>
              <a:rPr lang="en-US" altLang="zh-CN" sz="2400"/>
              <a:t>}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901180" y="705583"/>
            <a:ext cx="5973445" cy="5139592"/>
            <a:chOff x="9936" y="1944"/>
            <a:chExt cx="9866" cy="8094"/>
          </a:xfrm>
        </p:grpSpPr>
        <p:sp>
          <p:nvSpPr>
            <p:cNvPr id="15" name="Rounded Rectangle 14"/>
            <p:cNvSpPr>
              <a:spLocks noChangeAspect="1"/>
            </p:cNvSpPr>
            <p:nvPr/>
          </p:nvSpPr>
          <p:spPr>
            <a:xfrm>
              <a:off x="9936" y="1944"/>
              <a:ext cx="933" cy="933"/>
            </a:xfrm>
            <a:prstGeom prst="round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smtClean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TextBox 8"/>
            <p:cNvSpPr txBox="1"/>
            <p:nvPr/>
          </p:nvSpPr>
          <p:spPr>
            <a:xfrm>
              <a:off x="11243" y="2005"/>
              <a:ext cx="3640" cy="8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p>
              <a:r>
                <a:rPr lang="zh-CN" altLang="en-US" sz="3600" b="1" dirty="0">
                  <a:solidFill>
                    <a:srgbClr val="E57310"/>
                  </a:solidFill>
                  <a:latin typeface="华文新魏" panose="02010800040101010101" charset="-122"/>
                  <a:ea typeface="华文新魏" panose="02010800040101010101" charset="-122"/>
                  <a:sym typeface="Arial" panose="020B0604020202020204" pitchFamily="34" charset="0"/>
                </a:rPr>
                <a:t>饿汉模式</a:t>
              </a:r>
              <a:endParaRPr lang="zh-CN" altLang="en-US" sz="3600" b="1" dirty="0">
                <a:solidFill>
                  <a:srgbClr val="E57310"/>
                </a:solidFill>
                <a:latin typeface="华文新魏" panose="02010800040101010101" charset="-122"/>
                <a:ea typeface="华文新魏" panose="02010800040101010101" charset="-122"/>
                <a:sym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936" y="3060"/>
              <a:ext cx="9866" cy="697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/>
                <a:t>	</a:t>
              </a:r>
              <a:r>
                <a:rPr lang="zh-CN" altLang="en-US" sz="24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得到这个实例后就可以访问这个类中的方法了。</a:t>
              </a:r>
              <a:endParaRPr lang="zh-CN" altLang="en-US" sz="2400"/>
            </a:p>
            <a:p>
              <a:endParaRPr lang="zh-CN" altLang="en-US" sz="2400"/>
            </a:p>
            <a:p>
              <a:r>
                <a:rPr lang="zh-CN" altLang="en-US" sz="2400"/>
                <a:t>优点：这种方式的实现比较简单，在类加</a:t>
              </a:r>
              <a:r>
                <a:rPr lang="en-US" altLang="zh-CN" sz="2400"/>
                <a:t>	</a:t>
              </a:r>
              <a:r>
                <a:rPr lang="zh-CN" altLang="en-US" sz="2400"/>
                <a:t>载的时候就完成了实例化，避免了</a:t>
              </a:r>
              <a:r>
                <a:rPr lang="en-US" altLang="zh-CN" sz="2400"/>
                <a:t>	</a:t>
              </a:r>
              <a:r>
                <a:rPr lang="zh-CN" altLang="en-US" sz="2400"/>
                <a:t>线程的同步问题。</a:t>
              </a:r>
              <a:endParaRPr lang="zh-CN" altLang="en-US" sz="2400"/>
            </a:p>
            <a:p>
              <a:endParaRPr lang="zh-CN" altLang="en-US" sz="2400"/>
            </a:p>
            <a:p>
              <a:r>
                <a:rPr lang="zh-CN" altLang="en-US" sz="2400"/>
                <a:t>缺点：由于在类加载的时候就实例化了，</a:t>
              </a:r>
              <a:r>
                <a:rPr lang="en-US" altLang="zh-CN" sz="2400"/>
                <a:t>	</a:t>
              </a:r>
              <a:r>
                <a:rPr lang="zh-CN" altLang="en-US" sz="2400"/>
                <a:t>所以就可能我没有用到这个实例，</a:t>
              </a:r>
              <a:r>
                <a:rPr lang="en-US" altLang="zh-CN" sz="2400"/>
                <a:t>	</a:t>
              </a:r>
              <a:r>
                <a:rPr lang="zh-CN" altLang="en-US" sz="2400"/>
                <a:t>但是它也会加载，会造成内存的浪</a:t>
              </a:r>
              <a:r>
                <a:rPr lang="en-US" altLang="zh-CN" sz="2400"/>
                <a:t>	</a:t>
              </a:r>
              <a:r>
                <a:rPr lang="zh-CN" altLang="en-US" sz="2400"/>
                <a:t>费。</a:t>
              </a:r>
              <a:endParaRPr lang="zh-CN" altLang="en-US" sz="3200"/>
            </a:p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8"/>
          <p:cNvSpPr txBox="1"/>
          <p:nvPr/>
        </p:nvSpPr>
        <p:spPr>
          <a:xfrm>
            <a:off x="812800" y="151814"/>
            <a:ext cx="2311176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不同写法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470" y="1064260"/>
            <a:ext cx="9859010" cy="4554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public class Singleton {</a:t>
            </a:r>
            <a:endParaRPr lang="zh-CN" altLang="en-US" sz="2400"/>
          </a:p>
          <a:p>
            <a:r>
              <a:rPr lang="zh-CN" altLang="en-US" sz="2400"/>
              <a:t>	private static Singleton instance=null;</a:t>
            </a:r>
            <a:endParaRPr lang="zh-CN" altLang="en-US" sz="2400"/>
          </a:p>
          <a:p>
            <a:r>
              <a:rPr lang="zh-CN" altLang="en-US" sz="2400"/>
              <a:t>	private Singleton() {};</a:t>
            </a:r>
            <a:endParaRPr lang="zh-CN" altLang="en-US" sz="2400"/>
          </a:p>
          <a:p>
            <a:r>
              <a:rPr lang="zh-CN" altLang="en-US" sz="2400"/>
              <a:t>	public static Singleton getInstance(){	</a:t>
            </a:r>
            <a:endParaRPr lang="zh-CN" altLang="en-US" sz="2400"/>
          </a:p>
          <a:p>
            <a:r>
              <a:rPr lang="zh-CN" altLang="en-US" sz="2400"/>
              <a:t>		</a:t>
            </a:r>
            <a:r>
              <a:rPr lang="zh-CN" altLang="en-US" sz="2400">
                <a:solidFill>
                  <a:srgbClr val="E57310"/>
                </a:solidFill>
              </a:rPr>
              <a:t>if(instance==null)</a:t>
            </a:r>
            <a:r>
              <a:rPr lang="zh-CN" altLang="en-US" sz="2400"/>
              <a:t>{</a:t>
            </a:r>
            <a:endParaRPr lang="zh-CN" altLang="en-US" sz="2400"/>
          </a:p>
          <a:p>
            <a:r>
              <a:rPr lang="zh-CN" altLang="en-US" sz="2400"/>
              <a:t>			instance=new Singleton();</a:t>
            </a:r>
            <a:endParaRPr lang="zh-CN" altLang="en-US" sz="2400"/>
          </a:p>
          <a:p>
            <a:r>
              <a:rPr lang="zh-CN" altLang="en-US" sz="2400"/>
              <a:t>		}</a:t>
            </a:r>
            <a:endParaRPr lang="zh-CN" altLang="en-US" sz="2400"/>
          </a:p>
          <a:p>
            <a:r>
              <a:rPr lang="zh-CN" altLang="en-US" sz="2400"/>
              <a:t>		return instance;</a:t>
            </a:r>
            <a:endParaRPr lang="zh-CN" altLang="en-US" sz="2400"/>
          </a:p>
          <a:p>
            <a:r>
              <a:rPr lang="zh-CN" altLang="en-US" sz="2400"/>
              <a:t>	}</a:t>
            </a:r>
            <a:endParaRPr lang="zh-CN" altLang="en-US" sz="2400"/>
          </a:p>
          <a:p>
            <a:r>
              <a:rPr lang="en-US" altLang="zh-CN" sz="2400"/>
              <a:t>}</a:t>
            </a:r>
            <a:endParaRPr lang="zh-CN" altLang="en-US" sz="3200"/>
          </a:p>
          <a:p>
            <a:endParaRPr lang="zh-CN" altLang="en-US" sz="3200"/>
          </a:p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768465" y="705583"/>
            <a:ext cx="5973445" cy="4031538"/>
            <a:chOff x="9936" y="1944"/>
            <a:chExt cx="9866" cy="6349"/>
          </a:xfrm>
        </p:grpSpPr>
        <p:sp>
          <p:nvSpPr>
            <p:cNvPr id="15" name="Rounded Rectangle 14"/>
            <p:cNvSpPr>
              <a:spLocks noChangeAspect="1"/>
            </p:cNvSpPr>
            <p:nvPr/>
          </p:nvSpPr>
          <p:spPr>
            <a:xfrm>
              <a:off x="9936" y="1944"/>
              <a:ext cx="933" cy="933"/>
            </a:xfrm>
            <a:prstGeom prst="round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 smtClean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TextBox 8"/>
            <p:cNvSpPr txBox="1"/>
            <p:nvPr/>
          </p:nvSpPr>
          <p:spPr>
            <a:xfrm>
              <a:off x="11243" y="2004"/>
              <a:ext cx="7547" cy="8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p>
              <a:r>
                <a:rPr lang="zh-CN" altLang="en-US" sz="3600" b="1" dirty="0">
                  <a:solidFill>
                    <a:srgbClr val="E57310"/>
                  </a:solidFill>
                  <a:latin typeface="华文新魏" panose="02010800040101010101" charset="-122"/>
                  <a:ea typeface="华文新魏" panose="02010800040101010101" charset="-122"/>
                  <a:sym typeface="Arial" panose="020B0604020202020204" pitchFamily="34" charset="0"/>
                </a:rPr>
                <a:t>懒汉模式[线程不安全</a:t>
              </a:r>
              <a:r>
                <a:rPr lang="en-US" altLang="zh-CN" sz="3600" b="1" dirty="0">
                  <a:solidFill>
                    <a:srgbClr val="E57310"/>
                  </a:solidFill>
                  <a:latin typeface="华文新魏" panose="02010800040101010101" charset="-122"/>
                  <a:ea typeface="华文新魏" panose="02010800040101010101" charset="-122"/>
                  <a:sym typeface="Arial" panose="020B0604020202020204" pitchFamily="34" charset="0"/>
                </a:rPr>
                <a:t>]</a:t>
              </a:r>
              <a:endParaRPr lang="en-US" altLang="zh-CN" sz="3600" b="1" dirty="0">
                <a:solidFill>
                  <a:srgbClr val="E57310"/>
                </a:solidFill>
                <a:latin typeface="华文新魏" panose="02010800040101010101" charset="-122"/>
                <a:ea typeface="华文新魏" panose="02010800040101010101" charset="-122"/>
                <a:sym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936" y="3060"/>
              <a:ext cx="9866" cy="52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/>
                <a:t>	</a:t>
              </a:r>
              <a:r>
                <a:rPr lang="zh-CN" altLang="en-US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在调用getInstance方法的时候才创建对象的。</a:t>
              </a:r>
              <a:endPara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endParaRPr lang="zh-CN" altLang="en-US" sz="2400"/>
            </a:p>
            <a:p>
              <a:r>
                <a:rPr lang="zh-CN" altLang="en-US" sz="2400"/>
                <a:t>优点：</a:t>
              </a:r>
              <a:r>
                <a:rPr sz="2400"/>
                <a:t>起到了Lazy Loading的效果</a:t>
              </a:r>
              <a:r>
                <a:rPr lang="zh-CN" sz="2400"/>
                <a:t>。</a:t>
              </a:r>
              <a:endParaRPr sz="2400"/>
            </a:p>
            <a:p>
              <a:endParaRPr lang="zh-CN" altLang="en-US" sz="2400"/>
            </a:p>
            <a:p>
              <a:r>
                <a:rPr lang="zh-CN" altLang="en-US" sz="2400"/>
                <a:t>缺点：</a:t>
              </a:r>
              <a:r>
                <a:rPr sz="2400"/>
                <a:t>只能在单线程下使用。如果在多线</a:t>
              </a:r>
              <a:r>
                <a:rPr lang="en-US" sz="2400"/>
                <a:t>	</a:t>
              </a:r>
              <a:r>
                <a:rPr sz="2400"/>
                <a:t>程下，会产生多个实例。所以在多</a:t>
              </a:r>
              <a:r>
                <a:rPr lang="en-US" sz="2400"/>
                <a:t>	</a:t>
              </a:r>
              <a:r>
                <a:rPr sz="2400"/>
                <a:t>线程环境下不可使用这种方式。</a:t>
              </a:r>
              <a:endParaRPr sz="2400"/>
            </a:p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0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54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17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6B00"/>
      </a:accent1>
      <a:accent2>
        <a:srgbClr val="BFBFBF"/>
      </a:accent2>
      <a:accent3>
        <a:srgbClr val="E56B00"/>
      </a:accent3>
      <a:accent4>
        <a:srgbClr val="BFBFBF"/>
      </a:accent4>
      <a:accent5>
        <a:srgbClr val="E56B00"/>
      </a:accent5>
      <a:accent6>
        <a:srgbClr val="BFBFBF"/>
      </a:accent6>
      <a:hlink>
        <a:srgbClr val="E56B00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2317</Words>
  <Application>WPS 演示</Application>
  <PresentationFormat>自定义</PresentationFormat>
  <Paragraphs>180</Paragraphs>
  <Slides>14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Calibri</vt:lpstr>
      <vt:lpstr>微软雅黑</vt:lpstr>
      <vt:lpstr>华文新魏</vt:lpstr>
      <vt:lpstr>Helvetica Light</vt:lpstr>
      <vt:lpstr>Kontrapunkt Bob Bold</vt:lpstr>
      <vt:lpstr>Arial Unicode MS</vt:lpstr>
      <vt:lpstr>Segoe Print</vt:lpstr>
      <vt:lpstr>Calibri Light</vt:lpstr>
      <vt:lpstr>Helvetica-Roman-SemiB</vt:lpstr>
      <vt:lpstr>SimSun-ExtB</vt:lpstr>
      <vt:lpstr>Neris Thin</vt:lpstr>
      <vt:lpstr>Helvetica Light</vt:lpstr>
      <vt:lpstr>Gill Sans</vt:lpstr>
      <vt:lpstr>Gill Sans MT</vt:lpstr>
      <vt:lpstr>Gill Sans</vt:lpstr>
      <vt:lpstr>Lato</vt:lpstr>
      <vt:lpstr>MS PGothic</vt:lpstr>
      <vt:lpstr>Arial</vt:lpstr>
      <vt:lpstr>华文行楷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/>
  <cp:keywords>www.1ppt.com</cp:keywords>
  <cp:lastModifiedBy>White</cp:lastModifiedBy>
  <cp:revision>9</cp:revision>
  <dcterms:created xsi:type="dcterms:W3CDTF">2016-12-11T11:17:00Z</dcterms:created>
  <dcterms:modified xsi:type="dcterms:W3CDTF">2019-04-20T10:55:22Z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