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1481" r:id="rId2"/>
    <p:sldId id="11483" r:id="rId3"/>
    <p:sldId id="11484" r:id="rId4"/>
    <p:sldId id="11501" r:id="rId5"/>
    <p:sldId id="8488" r:id="rId6"/>
    <p:sldId id="11503" r:id="rId7"/>
    <p:sldId id="11489" r:id="rId8"/>
    <p:sldId id="11504" r:id="rId9"/>
    <p:sldId id="1328" r:id="rId10"/>
    <p:sldId id="307" r:id="rId11"/>
    <p:sldId id="11493" r:id="rId12"/>
    <p:sldId id="11496" r:id="rId13"/>
    <p:sldId id="11507" r:id="rId14"/>
    <p:sldId id="11505" r:id="rId15"/>
    <p:sldId id="11498" r:id="rId16"/>
    <p:sldId id="11499" r:id="rId17"/>
    <p:sldId id="11490" r:id="rId18"/>
    <p:sldId id="614" r:id="rId19"/>
    <p:sldId id="11508" r:id="rId20"/>
    <p:sldId id="1148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736" autoAdjust="0"/>
  </p:normalViewPr>
  <p:slideViewPr>
    <p:cSldViewPr snapToGrid="0">
      <p:cViewPr varScale="1">
        <p:scale>
          <a:sx n="85" d="100"/>
          <a:sy n="85" d="100"/>
        </p:scale>
        <p:origin x="15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6A365-70F4-4FBE-BF01-0426DF0FE53C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3457B-B196-4FE1-82DF-295760F0A7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我们的代码都是用</a:t>
            </a:r>
            <a:r>
              <a:rPr lang="en-US" altLang="zh-CN" dirty="0"/>
              <a:t>C++</a:t>
            </a:r>
            <a:r>
              <a:rPr lang="zh-CN" altLang="en-US" dirty="0"/>
              <a:t>进行实现的，因此在类中大家可以看到，我们使用了</a:t>
            </a:r>
            <a:r>
              <a:rPr lang="en-US" altLang="zh-CN" dirty="0"/>
              <a:t>C++</a:t>
            </a:r>
            <a:r>
              <a:rPr lang="zh-CN" altLang="en-US" dirty="0"/>
              <a:t>的拷贝函数来实现原型模式的克隆操作。</a:t>
            </a:r>
            <a:endParaRPr lang="en-US" altLang="zh-CN" dirty="0"/>
          </a:p>
          <a:p>
            <a:r>
              <a:rPr lang="zh-CN" altLang="en-US" dirty="0"/>
              <a:t>大家要在</a:t>
            </a:r>
            <a:r>
              <a:rPr lang="en-US" altLang="zh-CN" dirty="0"/>
              <a:t>Java</a:t>
            </a:r>
            <a:r>
              <a:rPr lang="zh-CN" altLang="en-US" dirty="0"/>
              <a:t>或者</a:t>
            </a:r>
            <a:r>
              <a:rPr lang="en-US" altLang="zh-CN" dirty="0"/>
              <a:t>C#</a:t>
            </a:r>
            <a:r>
              <a:rPr lang="zh-CN" altLang="en-US" dirty="0"/>
              <a:t>里实现这个原型模式的话，可以使用它们自带的克隆函数，</a:t>
            </a:r>
            <a:r>
              <a:rPr lang="en-US" altLang="zh-CN" dirty="0"/>
              <a:t>C++</a:t>
            </a:r>
            <a:r>
              <a:rPr lang="zh-CN" altLang="en-US" dirty="0"/>
              <a:t>里因为没有，所以我们重写了一个。</a:t>
            </a:r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887236F-BA0F-4DB3-9FBF-39742B178D69}" type="datetime1">
              <a:rPr lang="zh-CN" altLang="en-US" smtClean="0"/>
              <a:t>2019/4/25</a:t>
            </a:fld>
            <a:endParaRPr lang="zh-CN" altLang="en-US" sz="1200" dirty="0">
              <a:ea typeface="Noto Sans S Chinese Light" pitchFamily="34" charset="-122"/>
            </a:endParaRPr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19A6-F486-427D-B328-08875D650458}" type="slidenum">
              <a:rPr lang="zh-CN" altLang="en-US" smtClean="0"/>
              <a:t>10</a:t>
            </a:fld>
            <a:endParaRPr lang="zh-CN" altLang="en-US" sz="1200" dirty="0">
              <a:ea typeface="Noto Sans S Chinese Light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同样</a:t>
            </a:r>
            <a:r>
              <a:rPr lang="en-US" altLang="zh-CN" dirty="0" err="1"/>
              <a:t>CEnemy</a:t>
            </a:r>
            <a:r>
              <a:rPr lang="zh-CN" altLang="en-US" dirty="0"/>
              <a:t>类中，我们使用拷贝函数重写了</a:t>
            </a:r>
            <a:r>
              <a:rPr lang="en-US" altLang="zh-CN" dirty="0"/>
              <a:t>Clone</a:t>
            </a:r>
            <a:r>
              <a:rPr lang="zh-CN" altLang="en-US" dirty="0"/>
              <a:t>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40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这部分代码是</a:t>
            </a:r>
            <a:r>
              <a:rPr lang="en-US" altLang="zh-CN" dirty="0" err="1"/>
              <a:t>Cenemy</a:t>
            </a:r>
            <a:r>
              <a:rPr lang="zh-CN" altLang="en-US" dirty="0"/>
              <a:t>类中用来召唤小敌机的方法，大家可以看到</a:t>
            </a:r>
            <a:r>
              <a:rPr lang="en-US" altLang="zh-CN" dirty="0"/>
              <a:t>if</a:t>
            </a:r>
            <a:r>
              <a:rPr lang="zh-CN" altLang="en-US" dirty="0"/>
              <a:t>这个语句，这个代码是在创建第一个小敌机，也就是我们的小敌机原型，而后</a:t>
            </a:r>
            <a:r>
              <a:rPr lang="en-US" altLang="zh-CN" dirty="0"/>
              <a:t>else</a:t>
            </a:r>
            <a:r>
              <a:rPr lang="zh-CN" altLang="en-US" dirty="0"/>
              <a:t>部分则是通过这个原型来克隆其他小敌机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04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而这部分则是对大敌机的复制，其实复制只有调用</a:t>
            </a:r>
            <a:r>
              <a:rPr lang="en-US" altLang="zh-CN" dirty="0"/>
              <a:t>Clone</a:t>
            </a:r>
            <a:r>
              <a:rPr lang="zh-CN" altLang="en-US" dirty="0"/>
              <a:t>这个函数这么一句话，代码之所以这么长，是因为复制完后对敌机的某些参数进行了些许修改，毕竟游戏中不能让两个敌机一直重叠着，不然就看不到第二个敌机了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实例演示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22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在讲解原型模式时候，不得不提的就是深复制和浅复制这两个东西了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31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E90E-5776-4F8A-ACD8-F3C897C887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654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E90E-5776-4F8A-ACD8-F3C897C887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1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0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我们现在有这么一个游戏，游戏的主角是孙悟空，大家都知道孙悟空有个天罡七十二变的技能，那么要在游戏中实现这个技能，譬如让一个孙悟空再变出四个孙悟空，我们会去怎么实现它，是用孙悟空这个类再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四个对象吗？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这里就可以用到我们要讲的的原型模式了：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模式动机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些对象的创建过程较为复杂，而且有时候需要频繁创建，原型模式通过给出一个原型对象来指明所要创建的对象的类型，然后用复制这个原型对象的方法创建出更多个同类型的对象。这就是原型模式的动机，是一种对象创建型模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E90E-5776-4F8A-ACD8-F3C897C887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44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从模式动机中我们就可以给出原型模式的定义：巴拉巴拉</a:t>
            </a:r>
            <a:r>
              <a:rPr lang="en-US" altLang="zh-CN" dirty="0"/>
              <a:t>…</a:t>
            </a:r>
            <a:r>
              <a:rPr lang="zh-CN" altLang="en-US" dirty="0"/>
              <a:t>念</a:t>
            </a:r>
            <a:r>
              <a:rPr lang="en-US" altLang="zh-CN" dirty="0"/>
              <a:t>PPT</a:t>
            </a:r>
          </a:p>
          <a:p>
            <a:r>
              <a:rPr lang="zh-CN" altLang="en-US" dirty="0"/>
              <a:t>譬如，孙悟空在变出别的孙悟空的时候，他肯定嘴上念得肯定是变，而不是怎么变。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E90E-5776-4F8A-ACD8-F3C897C8876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/>
              <a:t>集成原型的接口，把接口中的克隆函数具体进行实现。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E90E-5776-4F8A-ACD8-F3C897C887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29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下面我们将由一个打飞机的游戏来对原型模式进行阐述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游戏设定如下：游戏中有三个角色，分别是飞船，敌机，小敌机（在</a:t>
            </a:r>
            <a:r>
              <a:rPr lang="en-US" altLang="zh-CN" dirty="0"/>
              <a:t>PPT</a:t>
            </a:r>
            <a:r>
              <a:rPr lang="zh-CN" altLang="en-US" dirty="0"/>
              <a:t>上画一下），其中，敌机会每隔一段时间召唤一个小敌机，最多召唤五个，而当敌机的血量被飞船打到只剩一半的时候，敌机会连同小敌机一起进行自我复制</a:t>
            </a:r>
          </a:p>
          <a:p>
            <a:r>
              <a:rPr lang="zh-CN" altLang="en-US" dirty="0"/>
              <a:t>常规思路：在需要召唤小敌机或者自我复制的时候，新建对象，并从原有的对象中去获取属性，并赋值给新对象</a:t>
            </a:r>
            <a:endParaRPr lang="en-US" altLang="zh-CN" dirty="0"/>
          </a:p>
          <a:p>
            <a:r>
              <a:rPr lang="zh-CN" altLang="en-US" dirty="0"/>
              <a:t>原型模式的思路：给需要复制的类加上一个克隆函数，以便需要复制的时候调用。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E90E-5776-4F8A-ACD8-F3C897C887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因为游戏中只有敌机和小敌机需要复制，所以这边其他的类就没有在类图中展示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在这里的话，我们首先定义了一个抽象类</a:t>
            </a:r>
            <a:r>
              <a:rPr lang="en-US" altLang="zh-CN" dirty="0" err="1"/>
              <a:t>ICloneable</a:t>
            </a:r>
            <a:r>
              <a:rPr lang="zh-CN" altLang="en-US" dirty="0"/>
              <a:t>，其中的话就只有一个纯虚函数</a:t>
            </a:r>
            <a:r>
              <a:rPr lang="en-US" altLang="zh-CN" dirty="0"/>
              <a:t>Clone()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而</a:t>
            </a:r>
            <a:r>
              <a:rPr lang="en-US" altLang="zh-CN" dirty="0" err="1"/>
              <a:t>CEnemy</a:t>
            </a:r>
            <a:r>
              <a:rPr lang="zh-CN" altLang="en-US" dirty="0"/>
              <a:t>和</a:t>
            </a:r>
            <a:r>
              <a:rPr lang="en-US" altLang="zh-CN" dirty="0" err="1"/>
              <a:t>CSmallEnemy</a:t>
            </a:r>
            <a:r>
              <a:rPr lang="zh-CN" altLang="en-US" dirty="0"/>
              <a:t>的话就继承了这个抽象类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同样大家可以看到在</a:t>
            </a:r>
            <a:r>
              <a:rPr lang="en-US" altLang="zh-CN" dirty="0" err="1"/>
              <a:t>Cenemy</a:t>
            </a:r>
            <a:r>
              <a:rPr lang="zh-CN" altLang="en-US" dirty="0"/>
              <a:t>这个类中有一个</a:t>
            </a:r>
            <a:r>
              <a:rPr lang="en-US" altLang="zh-CN" dirty="0" err="1"/>
              <a:t>GetSmallEnemy</a:t>
            </a:r>
            <a:r>
              <a:rPr lang="zh-CN" altLang="en-US" dirty="0"/>
              <a:t>的方法，这个方法就是通过调用</a:t>
            </a:r>
            <a:r>
              <a:rPr lang="en-US" altLang="zh-CN" dirty="0" err="1"/>
              <a:t>CSmallEnemy</a:t>
            </a:r>
            <a:r>
              <a:rPr lang="zh-CN" altLang="en-US" dirty="0"/>
              <a:t>中的</a:t>
            </a:r>
            <a:r>
              <a:rPr lang="en-US" altLang="zh-CN" dirty="0"/>
              <a:t>Clone</a:t>
            </a:r>
            <a:r>
              <a:rPr lang="zh-CN" altLang="en-US" dirty="0"/>
              <a:t>方法来召唤小敌机。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C4DAE-4541-43CA-A4FF-DC618A162F8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69" y="273851"/>
            <a:ext cx="10972464" cy="1144120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S Chinese Light" pitchFamily="34" charset="-122"/>
                <a:ea typeface="Noto Sans S Chinese Light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Noto Sans S Chinese Light" pitchFamily="34" charset="-122"/>
              <a:ea typeface="Noto Sans S Chinese Light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96743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38514" y="-8112"/>
            <a:ext cx="13681090" cy="6866112"/>
            <a:chOff x="-38514" y="-8112"/>
            <a:chExt cx="13681090" cy="686611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 userDrawn="1"/>
        </p:nvSpPr>
        <p:spPr>
          <a:xfrm>
            <a:off x="322731" y="680720"/>
            <a:ext cx="11577916" cy="5804043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504116" y="812801"/>
            <a:ext cx="11240844" cy="550266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 rot="5400000" flipH="1">
            <a:off x="5929125" y="886729"/>
            <a:ext cx="365124" cy="1157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A178-8DD7-4812-AF74-19C06D851A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38514" y="-8112"/>
            <a:ext cx="13681090" cy="6866112"/>
            <a:chOff x="-38514" y="-8112"/>
            <a:chExt cx="13681090" cy="686611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095270" y="1215851"/>
            <a:ext cx="10339754" cy="439112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143"/>
          <p:cNvSpPr txBox="1"/>
          <p:nvPr/>
        </p:nvSpPr>
        <p:spPr>
          <a:xfrm>
            <a:off x="2296789" y="2206550"/>
            <a:ext cx="801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spc="6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原型模式（</a:t>
            </a:r>
            <a:r>
              <a:rPr lang="en-US" altLang="zh-CN" sz="5400" b="1" spc="6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Prototype</a:t>
            </a:r>
            <a:r>
              <a:rPr lang="zh-CN" altLang="en-US" sz="5400" b="1" spc="6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）</a:t>
            </a:r>
            <a:endParaRPr lang="en-US" altLang="zh-CN" sz="5400" b="1" spc="6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787685" y="3546267"/>
            <a:ext cx="292463" cy="292463"/>
            <a:chOff x="801291" y="3535885"/>
            <a:chExt cx="219347" cy="219347"/>
          </a:xfrm>
        </p:grpSpPr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65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135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135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7079963" y="3516167"/>
            <a:ext cx="23759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汇报人：林苡默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王小丽</a:t>
            </a:r>
          </a:p>
        </p:txBody>
      </p:sp>
      <p:sp>
        <p:nvSpPr>
          <p:cNvPr id="23" name="矩形 22"/>
          <p:cNvSpPr/>
          <p:nvPr/>
        </p:nvSpPr>
        <p:spPr>
          <a:xfrm>
            <a:off x="1247670" y="1381698"/>
            <a:ext cx="10007518" cy="40374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 flipH="1">
            <a:off x="5827063" y="899213"/>
            <a:ext cx="914067" cy="10301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0199" y="128187"/>
            <a:ext cx="199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具体代码</a:t>
            </a:r>
          </a:p>
        </p:txBody>
      </p:sp>
      <p:sp>
        <p:nvSpPr>
          <p:cNvPr id="4" name="矩形 3"/>
          <p:cNvSpPr/>
          <p:nvPr/>
        </p:nvSpPr>
        <p:spPr>
          <a:xfrm>
            <a:off x="894459" y="1026479"/>
            <a:ext cx="9933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CSmallEnemy</a:t>
            </a:r>
            <a:r>
              <a:rPr lang="zh-CN" altLang="en-US" dirty="0"/>
              <a:t>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F360CA-C31A-4550-BDC6-B1A71495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143" y="1026479"/>
            <a:ext cx="5485714" cy="50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800" y="15930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具体代码</a:t>
            </a:r>
          </a:p>
        </p:txBody>
      </p:sp>
      <p:sp>
        <p:nvSpPr>
          <p:cNvPr id="3" name="矩形 2"/>
          <p:cNvSpPr/>
          <p:nvPr/>
        </p:nvSpPr>
        <p:spPr>
          <a:xfrm>
            <a:off x="834639" y="977932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CEnemy</a:t>
            </a:r>
            <a:r>
              <a:rPr lang="zh-CN" altLang="en-US" dirty="0"/>
              <a:t>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8F3232-7371-4858-9E48-BE8A48664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210" y="977932"/>
            <a:ext cx="5795514" cy="5262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0" y="71580"/>
            <a:ext cx="1847248" cy="74987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0624" y="95406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克隆函数的使用：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43EE2A-914D-4F70-84BB-486892574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2" y="2345563"/>
            <a:ext cx="10934515" cy="2166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0" y="71580"/>
            <a:ext cx="1847248" cy="74987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0624" y="95406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克隆函数的使用：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93E1FD-54C6-4FCF-8F4A-95B477532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190" y="1639958"/>
            <a:ext cx="9447619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8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38514" y="-8112"/>
            <a:ext cx="13670930" cy="6866112"/>
            <a:chOff x="-38514" y="-8112"/>
            <a:chExt cx="13670930" cy="686611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>
              <a:off x="681293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-172720" y="2936240"/>
            <a:ext cx="12364720" cy="358514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2560" y="3129280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 flipH="1">
            <a:off x="5827063" y="1803453"/>
            <a:ext cx="914067" cy="10301852"/>
          </a:xfrm>
          <a:prstGeom prst="rect">
            <a:avLst/>
          </a:prstGeom>
        </p:spPr>
      </p:pic>
      <p:sp>
        <p:nvSpPr>
          <p:cNvPr id="17" name="Text Placeholder 3"/>
          <p:cNvSpPr txBox="1"/>
          <p:nvPr/>
        </p:nvSpPr>
        <p:spPr>
          <a:xfrm>
            <a:off x="4213343" y="3515788"/>
            <a:ext cx="1208664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800" b="0" dirty="0">
                <a:solidFill>
                  <a:schemeClr val="accent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78620" y="3907152"/>
            <a:ext cx="4203860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深浅复制</a:t>
            </a:r>
          </a:p>
        </p:txBody>
      </p:sp>
      <p:cxnSp>
        <p:nvCxnSpPr>
          <p:cNvPr id="26" name="Straight Connector 13"/>
          <p:cNvCxnSpPr/>
          <p:nvPr/>
        </p:nvCxnSpPr>
        <p:spPr>
          <a:xfrm flipH="1">
            <a:off x="2745529" y="4999779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678703" y="3907463"/>
            <a:ext cx="1531036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4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8" grpId="0"/>
      <p:bldP spid="2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685463" y="1028231"/>
            <a:ext cx="1052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浅复制：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ConcretePrototype</a:t>
            </a:r>
            <a:r>
              <a:rPr lang="zh-CN" altLang="en-US" sz="2400" dirty="0"/>
              <a:t>的</a:t>
            </a:r>
            <a:r>
              <a:rPr lang="en-US" altLang="zh-CN" sz="2400" dirty="0"/>
              <a:t>Clone</a:t>
            </a:r>
            <a:r>
              <a:rPr lang="zh-CN" altLang="en-US" sz="2400" dirty="0"/>
              <a:t>操作中，把资源指针的值复制到新的副本。尽管浅复制的实例生成了同类型的实例副本，但两个实例的指针仍指向内存中的同一资源，因此是复制了指针而不是实际资源。</a:t>
            </a:r>
          </a:p>
        </p:txBody>
      </p:sp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E4D34F27-DF53-4C6E-85A1-7E72956AB24E}"/>
              </a:ext>
            </a:extLst>
          </p:cNvPr>
          <p:cNvSpPr/>
          <p:nvPr/>
        </p:nvSpPr>
        <p:spPr>
          <a:xfrm>
            <a:off x="4122821" y="3080089"/>
            <a:ext cx="2133602" cy="50291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内存中的资源</a:t>
            </a:r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91EB28F3-E173-4F24-BCDD-020552C7A39F}"/>
              </a:ext>
            </a:extLst>
          </p:cNvPr>
          <p:cNvSpPr/>
          <p:nvPr/>
        </p:nvSpPr>
        <p:spPr>
          <a:xfrm>
            <a:off x="1812758" y="4045982"/>
            <a:ext cx="2438401" cy="68981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资源指针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D54DDE42-5243-4E1C-8196-9F8C5A308C53}"/>
              </a:ext>
            </a:extLst>
          </p:cNvPr>
          <p:cNvSpPr/>
          <p:nvPr/>
        </p:nvSpPr>
        <p:spPr>
          <a:xfrm>
            <a:off x="5949672" y="4069949"/>
            <a:ext cx="2400244" cy="68981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资源指针</a:t>
            </a:r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083FC4A0-3ED5-4BC6-948B-3CF739D44CAF}"/>
              </a:ext>
            </a:extLst>
          </p:cNvPr>
          <p:cNvSpPr/>
          <p:nvPr/>
        </p:nvSpPr>
        <p:spPr>
          <a:xfrm>
            <a:off x="1652338" y="5229136"/>
            <a:ext cx="2759242" cy="86964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concretePrototype1</a:t>
            </a:r>
          </a:p>
          <a:p>
            <a:pPr algn="ctr"/>
            <a:r>
              <a:rPr lang="en-US" altLang="zh-CN" sz="2400" dirty="0"/>
              <a:t>Clone.</a:t>
            </a:r>
            <a:endParaRPr lang="zh-CN" altLang="en-US" sz="24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0D8DBF-1448-4DEF-860D-67B19882265A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1652338" y="5663958"/>
            <a:ext cx="2759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DD588246-CAC9-4FDB-AF58-88EF26C15AC6}"/>
              </a:ext>
            </a:extLst>
          </p:cNvPr>
          <p:cNvSpPr/>
          <p:nvPr/>
        </p:nvSpPr>
        <p:spPr>
          <a:xfrm>
            <a:off x="5770173" y="5247587"/>
            <a:ext cx="2759242" cy="86964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concretePrototype2</a:t>
            </a:r>
          </a:p>
          <a:p>
            <a:pPr algn="ctr"/>
            <a:r>
              <a:rPr lang="en-US" altLang="zh-CN" sz="2400" dirty="0"/>
              <a:t>Clone.</a:t>
            </a:r>
            <a:endParaRPr lang="zh-CN" altLang="en-US" sz="24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E959BE8-C0D5-47C3-B8C9-147AA9660045}"/>
              </a:ext>
            </a:extLst>
          </p:cNvPr>
          <p:cNvCxnSpPr>
            <a:stCxn id="18" idx="1"/>
            <a:endCxn id="18" idx="3"/>
          </p:cNvCxnSpPr>
          <p:nvPr/>
        </p:nvCxnSpPr>
        <p:spPr>
          <a:xfrm>
            <a:off x="5770173" y="5682409"/>
            <a:ext cx="2759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71D2A91-0537-4E4A-90E0-1C79262FDCBC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3031959" y="3583000"/>
            <a:ext cx="2157663" cy="46298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EC0F575-74B0-4E14-8EC6-C4496BEB773E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5189622" y="3583000"/>
            <a:ext cx="1960172" cy="48694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623FB2F-D4A0-4F80-906E-0E2A8AF053C4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3031959" y="4735792"/>
            <a:ext cx="0" cy="4933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2D63F44-45E2-4BAC-9E59-D041EA68B561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7149794" y="4759759"/>
            <a:ext cx="0" cy="4878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E035D07-CAE3-4845-B209-C9248AC59E06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4411580" y="5663958"/>
            <a:ext cx="1358593" cy="1845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6570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685463" y="1028231"/>
            <a:ext cx="1052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深复制：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指不仅复制指针值，还复制了指针所指向的所有资源。</a:t>
            </a:r>
            <a:r>
              <a:rPr lang="en-US" altLang="zh-CN" sz="2400" dirty="0"/>
              <a:t>Clone</a:t>
            </a:r>
            <a:r>
              <a:rPr lang="zh-CN" altLang="en-US" sz="2400" dirty="0"/>
              <a:t>操作不只是简单的复制资源指针，还要生成内存中实际资源的真正副本。因此副本对象的指针指向了内存中不同位置的同一资源的副本。</a:t>
            </a:r>
            <a:endParaRPr lang="en-US" altLang="zh-CN" sz="2400" dirty="0"/>
          </a:p>
        </p:txBody>
      </p:sp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09D761A8-5ABF-44D9-982F-91C36B7BCD8E}"/>
              </a:ext>
            </a:extLst>
          </p:cNvPr>
          <p:cNvSpPr/>
          <p:nvPr/>
        </p:nvSpPr>
        <p:spPr>
          <a:xfrm>
            <a:off x="2386262" y="2625961"/>
            <a:ext cx="1957137" cy="66220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内存中的资源</a:t>
            </a: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31F09FCB-5687-47D5-92C8-1BEF430A575A}"/>
              </a:ext>
            </a:extLst>
          </p:cNvPr>
          <p:cNvSpPr/>
          <p:nvPr/>
        </p:nvSpPr>
        <p:spPr>
          <a:xfrm>
            <a:off x="2061410" y="3851876"/>
            <a:ext cx="2606843" cy="66220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资源指针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DC1DA2CE-F73E-455D-92CF-05AEF6300CC7}"/>
              </a:ext>
            </a:extLst>
          </p:cNvPr>
          <p:cNvSpPr/>
          <p:nvPr/>
        </p:nvSpPr>
        <p:spPr>
          <a:xfrm>
            <a:off x="6481012" y="3821563"/>
            <a:ext cx="2085473" cy="66220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资源指针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73976FC0-B666-41A2-9D9A-3C07A5C05521}"/>
              </a:ext>
            </a:extLst>
          </p:cNvPr>
          <p:cNvSpPr/>
          <p:nvPr/>
        </p:nvSpPr>
        <p:spPr>
          <a:xfrm>
            <a:off x="2322093" y="5186531"/>
            <a:ext cx="2085473" cy="930442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concretePrototype</a:t>
            </a:r>
            <a:endParaRPr lang="en-US" altLang="zh-CN" dirty="0"/>
          </a:p>
          <a:p>
            <a:pPr algn="ctr"/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79BF3F3B-D946-4249-9453-F9974C1B691F}"/>
              </a:ext>
            </a:extLst>
          </p:cNvPr>
          <p:cNvSpPr/>
          <p:nvPr/>
        </p:nvSpPr>
        <p:spPr>
          <a:xfrm>
            <a:off x="6481011" y="2630584"/>
            <a:ext cx="2085473" cy="66220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内存中的资源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066112-403E-41AD-AF3B-9A67E72A1F70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2322093" y="5651752"/>
            <a:ext cx="2085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DDBF7D1-8456-426A-AD09-550BEBA8C481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7523748" y="3292787"/>
            <a:ext cx="1" cy="52877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54FECB2-BC2D-41F8-BF63-E6EF50A68E1B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3364830" y="4514079"/>
            <a:ext cx="2" cy="6724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D3E568B-8616-4324-B293-A1DA2CF368FC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V="1">
            <a:off x="7523748" y="4483766"/>
            <a:ext cx="1" cy="702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91F30C4-3378-4D47-ACE7-B3EB98054CF8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4407566" y="5651752"/>
            <a:ext cx="2073445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可选过程 24">
            <a:extLst>
              <a:ext uri="{FF2B5EF4-FFF2-40B4-BE49-F238E27FC236}">
                <a16:creationId xmlns:a16="http://schemas.microsoft.com/office/drawing/2014/main" id="{C02E6EF3-838C-4C5F-A366-5794E935F643}"/>
              </a:ext>
            </a:extLst>
          </p:cNvPr>
          <p:cNvSpPr/>
          <p:nvPr/>
        </p:nvSpPr>
        <p:spPr>
          <a:xfrm>
            <a:off x="6481011" y="5186531"/>
            <a:ext cx="2085473" cy="930442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concretePrototype</a:t>
            </a:r>
            <a:endParaRPr lang="en-US" altLang="zh-CN" dirty="0"/>
          </a:p>
          <a:p>
            <a:pPr algn="ctr"/>
            <a:r>
              <a:rPr lang="en-US" altLang="zh-CN" dirty="0"/>
              <a:t>Clone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5D25FAD-628E-4E07-80CE-2329D9573C4F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3364831" y="3288164"/>
            <a:ext cx="1" cy="563712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0C3497A-EBB6-4725-B145-D41A9BB25E04}"/>
              </a:ext>
            </a:extLst>
          </p:cNvPr>
          <p:cNvCxnSpPr>
            <a:stCxn id="25" idx="1"/>
            <a:endCxn id="25" idx="3"/>
          </p:cNvCxnSpPr>
          <p:nvPr/>
        </p:nvCxnSpPr>
        <p:spPr>
          <a:xfrm>
            <a:off x="6481011" y="5651752"/>
            <a:ext cx="2085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3142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38514" y="-8112"/>
            <a:ext cx="13670930" cy="6866112"/>
            <a:chOff x="-38514" y="-8112"/>
            <a:chExt cx="13670930" cy="686611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>
              <a:off x="681293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-172720" y="2936240"/>
            <a:ext cx="12364720" cy="358514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2560" y="3129280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 flipH="1">
            <a:off x="5827063" y="1803453"/>
            <a:ext cx="914067" cy="10301852"/>
          </a:xfrm>
          <a:prstGeom prst="rect">
            <a:avLst/>
          </a:prstGeom>
        </p:spPr>
      </p:pic>
      <p:sp>
        <p:nvSpPr>
          <p:cNvPr id="17" name="Text Placeholder 3"/>
          <p:cNvSpPr txBox="1"/>
          <p:nvPr/>
        </p:nvSpPr>
        <p:spPr>
          <a:xfrm>
            <a:off x="4245402" y="3515788"/>
            <a:ext cx="1144545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800" b="0" dirty="0">
                <a:solidFill>
                  <a:schemeClr val="accent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78620" y="3907152"/>
            <a:ext cx="4203860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模式优劣</a:t>
            </a:r>
          </a:p>
        </p:txBody>
      </p:sp>
      <p:cxnSp>
        <p:nvCxnSpPr>
          <p:cNvPr id="26" name="Straight Connector 13"/>
          <p:cNvCxnSpPr/>
          <p:nvPr/>
        </p:nvCxnSpPr>
        <p:spPr>
          <a:xfrm flipH="1">
            <a:off x="2745529" y="4999779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678703" y="3907463"/>
            <a:ext cx="1531036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8" grpId="0"/>
      <p:bldP spid="2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23165" y="1582340"/>
            <a:ext cx="79856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CN" sz="2800" dirty="0"/>
              <a:t>1</a:t>
            </a:r>
            <a:r>
              <a:rPr lang="zh-CN" altLang="en-US" sz="2800" dirty="0"/>
              <a:t>、不用重新初始化对象，而是动态的获得对象运行时的状态</a:t>
            </a:r>
            <a:endParaRPr lang="en-US" altLang="zh-CN" sz="2800" dirty="0"/>
          </a:p>
          <a:p>
            <a:pPr>
              <a:buFont typeface="Arial" charset="0"/>
              <a:buChar char="•"/>
            </a:pPr>
            <a:r>
              <a:rPr lang="en-US" altLang="zh-CN" sz="2800" dirty="0"/>
              <a:t>2</a:t>
            </a:r>
            <a:r>
              <a:rPr lang="zh-CN" altLang="en-US" sz="2800" dirty="0"/>
              <a:t>、它既隐藏了对象创建的细节，又对性能进行了大大的提高</a:t>
            </a:r>
            <a:endParaRPr lang="en-US" altLang="zh-CN" sz="2800" dirty="0"/>
          </a:p>
          <a:p>
            <a:pPr>
              <a:buFont typeface="Arial" charset="0"/>
              <a:buChar char="•"/>
            </a:pPr>
            <a:r>
              <a:rPr lang="en-US" altLang="zh-CN" sz="2800" dirty="0"/>
              <a:t>3</a:t>
            </a:r>
            <a:r>
              <a:rPr lang="zh-CN" altLang="en-US" sz="2800" dirty="0"/>
              <a:t>、大大简化了对象实例生成，犹如</a:t>
            </a:r>
            <a:r>
              <a:rPr lang="en-US" altLang="zh-CN" sz="2800" dirty="0" err="1"/>
              <a:t>Ctrl+C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Ctrl+V</a:t>
            </a:r>
            <a:r>
              <a:rPr lang="zh-CN" altLang="en-US" sz="2800" dirty="0"/>
              <a:t>。只需要进行克隆即可获得一个一模一样的对象实列，省去了大量的属性赋值动作。</a:t>
            </a:r>
            <a:endParaRPr lang="zh-CN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6717" y="997565"/>
            <a:ext cx="1495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优点：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23165" y="1582340"/>
            <a:ext cx="79856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CN" sz="2800" dirty="0"/>
              <a:t>1</a:t>
            </a:r>
            <a:r>
              <a:rPr lang="zh-CN" altLang="en-US" sz="2800" dirty="0"/>
              <a:t>、需要为每一个类配备一个克隆方法，而且这个克隆方法需要对类的功能进行通盘考虑，这对全新的类来说不是很难，但对已有的类进行改造时，不一定是件容易的事，必须修改其源代码，违背了“开闭原则”。</a:t>
            </a:r>
          </a:p>
          <a:p>
            <a:pPr>
              <a:buFont typeface="Arial" charset="0"/>
              <a:buChar char="•"/>
            </a:pPr>
            <a:r>
              <a:rPr lang="en-US" altLang="zh-CN" sz="2800" dirty="0"/>
              <a:t>2</a:t>
            </a:r>
            <a:r>
              <a:rPr lang="zh-CN" altLang="en-US" sz="2800" dirty="0"/>
              <a:t>、在实现深克隆时需要编写较为复杂的代码。</a:t>
            </a:r>
            <a:endParaRPr lang="zh-CN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6717" y="997565"/>
            <a:ext cx="1495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缺点：</a:t>
            </a:r>
          </a:p>
        </p:txBody>
      </p:sp>
    </p:spTree>
    <p:extLst>
      <p:ext uri="{BB962C8B-B14F-4D97-AF65-F5344CB8AC3E}">
        <p14:creationId xmlns:p14="http://schemas.microsoft.com/office/powerpoint/2010/main" val="39479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-38514" y="-8112"/>
            <a:ext cx="13681090" cy="6866112"/>
            <a:chOff x="-38514" y="-8112"/>
            <a:chExt cx="13681090" cy="6866112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64" name="矩形 63"/>
          <p:cNvSpPr/>
          <p:nvPr/>
        </p:nvSpPr>
        <p:spPr>
          <a:xfrm>
            <a:off x="322731" y="849018"/>
            <a:ext cx="11577916" cy="537228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24436" y="1068646"/>
            <a:ext cx="11161058" cy="494033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6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 flipH="1">
            <a:off x="5827063" y="1524913"/>
            <a:ext cx="914067" cy="10301852"/>
          </a:xfrm>
          <a:prstGeom prst="rect">
            <a:avLst/>
          </a:prstGeom>
        </p:spPr>
      </p:pic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4409462" y="359392"/>
            <a:ext cx="11285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cs typeface="+mn-ea"/>
                <a:sym typeface="+mn-lt"/>
              </a:rPr>
              <a:t>目  录</a:t>
            </a:r>
            <a:endParaRPr lang="en-US" altLang="zh-CN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3937151" y="1068646"/>
            <a:ext cx="0" cy="494033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3835088" y="1858176"/>
            <a:ext cx="189657" cy="18971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835088" y="2897353"/>
            <a:ext cx="189657" cy="18971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35088" y="3869300"/>
            <a:ext cx="189657" cy="18971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8" name="文本框 23"/>
          <p:cNvSpPr txBox="1"/>
          <p:nvPr/>
        </p:nvSpPr>
        <p:spPr>
          <a:xfrm>
            <a:off x="4837252" y="1565573"/>
            <a:ext cx="3493946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模式背景</a:t>
            </a:r>
          </a:p>
        </p:txBody>
      </p:sp>
      <p:sp>
        <p:nvSpPr>
          <p:cNvPr id="50" name="文本框 23"/>
          <p:cNvSpPr txBox="1"/>
          <p:nvPr/>
        </p:nvSpPr>
        <p:spPr>
          <a:xfrm>
            <a:off x="4876901" y="2603186"/>
            <a:ext cx="3493941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解决方案</a:t>
            </a:r>
          </a:p>
        </p:txBody>
      </p:sp>
      <p:sp>
        <p:nvSpPr>
          <p:cNvPr id="51" name="文本框 23"/>
          <p:cNvSpPr txBox="1"/>
          <p:nvPr/>
        </p:nvSpPr>
        <p:spPr>
          <a:xfrm>
            <a:off x="4869186" y="3597137"/>
            <a:ext cx="3493933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深浅复制</a:t>
            </a:r>
          </a:p>
        </p:txBody>
      </p:sp>
      <p:sp>
        <p:nvSpPr>
          <p:cNvPr id="52" name="文本框 23"/>
          <p:cNvSpPr txBox="1"/>
          <p:nvPr/>
        </p:nvSpPr>
        <p:spPr>
          <a:xfrm>
            <a:off x="1442580" y="1823188"/>
            <a:ext cx="187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第一部分</a:t>
            </a:r>
          </a:p>
        </p:txBody>
      </p:sp>
      <p:sp>
        <p:nvSpPr>
          <p:cNvPr id="53" name="文本框 23"/>
          <p:cNvSpPr txBox="1"/>
          <p:nvPr/>
        </p:nvSpPr>
        <p:spPr>
          <a:xfrm>
            <a:off x="1442580" y="2822028"/>
            <a:ext cx="187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第二部分</a:t>
            </a:r>
          </a:p>
        </p:txBody>
      </p:sp>
      <p:sp>
        <p:nvSpPr>
          <p:cNvPr id="54" name="文本框 23"/>
          <p:cNvSpPr txBox="1"/>
          <p:nvPr/>
        </p:nvSpPr>
        <p:spPr>
          <a:xfrm>
            <a:off x="1442580" y="3767077"/>
            <a:ext cx="187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第三部分</a:t>
            </a:r>
          </a:p>
        </p:txBody>
      </p:sp>
      <p:cxnSp>
        <p:nvCxnSpPr>
          <p:cNvPr id="56" name="直接连接符 55"/>
          <p:cNvCxnSpPr/>
          <p:nvPr/>
        </p:nvCxnSpPr>
        <p:spPr>
          <a:xfrm>
            <a:off x="4213553" y="1953030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213553" y="2992210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213553" y="3923813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7"/>
          <p:cNvSpPr txBox="1">
            <a:spLocks noChangeArrowheads="1"/>
          </p:cNvSpPr>
          <p:nvPr/>
        </p:nvSpPr>
        <p:spPr bwMode="auto">
          <a:xfrm>
            <a:off x="1539575" y="387214"/>
            <a:ext cx="19058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r>
              <a:rPr lang="en-US" altLang="zh-CN" sz="3200" spc="-149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CONTENTS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7424BBE-3420-4510-9EE1-043537499DC8}"/>
              </a:ext>
            </a:extLst>
          </p:cNvPr>
          <p:cNvSpPr/>
          <p:nvPr/>
        </p:nvSpPr>
        <p:spPr>
          <a:xfrm>
            <a:off x="3835087" y="4844283"/>
            <a:ext cx="189657" cy="18971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1577EC-5E2A-4A38-BD35-1703B01D1996}"/>
              </a:ext>
            </a:extLst>
          </p:cNvPr>
          <p:cNvSpPr txBox="1"/>
          <p:nvPr/>
        </p:nvSpPr>
        <p:spPr>
          <a:xfrm>
            <a:off x="1442580" y="4708307"/>
            <a:ext cx="187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第四部分</a:t>
            </a:r>
          </a:p>
        </p:txBody>
      </p:sp>
      <p:sp>
        <p:nvSpPr>
          <p:cNvPr id="25" name="文本框 23">
            <a:extLst>
              <a:ext uri="{FF2B5EF4-FFF2-40B4-BE49-F238E27FC236}">
                <a16:creationId xmlns:a16="http://schemas.microsoft.com/office/drawing/2014/main" id="{E9C124FA-290D-486A-8531-38A27E73568B}"/>
              </a:ext>
            </a:extLst>
          </p:cNvPr>
          <p:cNvSpPr txBox="1"/>
          <p:nvPr/>
        </p:nvSpPr>
        <p:spPr>
          <a:xfrm>
            <a:off x="4876909" y="4504029"/>
            <a:ext cx="3493933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模式优劣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45" grpId="0" animBg="1"/>
      <p:bldP spid="46" grpId="0" animBg="1"/>
      <p:bldP spid="48" grpId="0"/>
      <p:bldP spid="50" grpId="0"/>
      <p:bldP spid="51" grpId="0"/>
      <p:bldP spid="52" grpId="0"/>
      <p:bldP spid="53" grpId="0"/>
      <p:bldP spid="54" grpId="0"/>
      <p:bldP spid="60" grpId="0"/>
      <p:bldP spid="23" grpId="0" animBg="1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38514" y="-8112"/>
            <a:ext cx="13681090" cy="6866112"/>
            <a:chOff x="-38514" y="-8112"/>
            <a:chExt cx="13681090" cy="686611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095270" y="1215851"/>
            <a:ext cx="10339754" cy="439112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143"/>
          <p:cNvSpPr txBox="1"/>
          <p:nvPr/>
        </p:nvSpPr>
        <p:spPr>
          <a:xfrm>
            <a:off x="2242729" y="2497558"/>
            <a:ext cx="801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spc="6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演讲完毕 谢谢聆听</a:t>
            </a:r>
            <a:endParaRPr lang="en-US" altLang="zh-CN" sz="5400" b="1" spc="6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47670" y="1381698"/>
            <a:ext cx="10007518" cy="40374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 flipH="1">
            <a:off x="5827063" y="899213"/>
            <a:ext cx="914067" cy="10301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38514" y="-8112"/>
            <a:ext cx="13670930" cy="6866112"/>
            <a:chOff x="-38514" y="-8112"/>
            <a:chExt cx="13670930" cy="686611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>
              <a:off x="681293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-172720" y="2936240"/>
            <a:ext cx="12364720" cy="358514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2560" y="3129280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 flipH="1">
            <a:off x="5827063" y="1803453"/>
            <a:ext cx="914067" cy="10301852"/>
          </a:xfrm>
          <a:prstGeom prst="rect">
            <a:avLst/>
          </a:prstGeom>
        </p:spPr>
      </p:pic>
      <p:sp>
        <p:nvSpPr>
          <p:cNvPr id="17" name="Text Placeholder 3"/>
          <p:cNvSpPr txBox="1"/>
          <p:nvPr/>
        </p:nvSpPr>
        <p:spPr>
          <a:xfrm>
            <a:off x="4213343" y="3515788"/>
            <a:ext cx="1208664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800" b="0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78620" y="3907152"/>
            <a:ext cx="4203860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模式背景</a:t>
            </a:r>
          </a:p>
        </p:txBody>
      </p:sp>
      <p:cxnSp>
        <p:nvCxnSpPr>
          <p:cNvPr id="26" name="Straight Connector 13"/>
          <p:cNvCxnSpPr/>
          <p:nvPr/>
        </p:nvCxnSpPr>
        <p:spPr>
          <a:xfrm flipH="1">
            <a:off x="2745529" y="4999779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678703" y="3907463"/>
            <a:ext cx="1531036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8" grpId="0"/>
      <p:bldP spid="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974221" y="1093862"/>
            <a:ext cx="1014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模式动机：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7464DB-EDA9-4791-93A8-F467BEE5A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82" y="1678637"/>
            <a:ext cx="5277587" cy="38010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301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974221" y="1093862"/>
            <a:ext cx="101438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模式定义：</a:t>
            </a:r>
            <a:endParaRPr lang="en-US" altLang="zh-CN" sz="3200" dirty="0"/>
          </a:p>
          <a:p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原型模式是指使用原型实例指定创建对象的种类，并且通过拷贝这些原型创建对象。简单来说就是通过一个对象，拷贝出一个新的对象，这个对象保持和被拷贝对象相同的状态，我们可以在这个基础上进行修改，而不用重新初始化一个对象再进行修改相关的更改。</a:t>
            </a:r>
            <a:endParaRPr lang="en-US" altLang="zh-CN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974221" y="1093862"/>
            <a:ext cx="1014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模式结构：</a:t>
            </a:r>
            <a:endParaRPr lang="en-US" altLang="zh-CN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98CE9E-3078-42CA-B031-7B0533D89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22" y="1678637"/>
            <a:ext cx="9379738" cy="3490551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9E6EB13-75A4-4F0A-9E46-68AC42073C0D}"/>
              </a:ext>
            </a:extLst>
          </p:cNvPr>
          <p:cNvCxnSpPr/>
          <p:nvPr/>
        </p:nvCxnSpPr>
        <p:spPr>
          <a:xfrm flipV="1">
            <a:off x="8387644" y="2122311"/>
            <a:ext cx="1286934" cy="3499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: 折角 9">
            <a:extLst>
              <a:ext uri="{FF2B5EF4-FFF2-40B4-BE49-F238E27FC236}">
                <a16:creationId xmlns:a16="http://schemas.microsoft.com/office/drawing/2014/main" id="{90873D18-52BD-4A10-835E-10CC927D29F0}"/>
              </a:ext>
            </a:extLst>
          </p:cNvPr>
          <p:cNvSpPr/>
          <p:nvPr/>
        </p:nvSpPr>
        <p:spPr>
          <a:xfrm>
            <a:off x="9800407" y="1535289"/>
            <a:ext cx="1780342" cy="117404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原型类，声明一个克隆自己的接口</a:t>
            </a:r>
          </a:p>
        </p:txBody>
      </p:sp>
      <p:sp>
        <p:nvSpPr>
          <p:cNvPr id="12" name="矩形: 折角 11">
            <a:extLst>
              <a:ext uri="{FF2B5EF4-FFF2-40B4-BE49-F238E27FC236}">
                <a16:creationId xmlns:a16="http://schemas.microsoft.com/office/drawing/2014/main" id="{F5BE747D-10C4-4E89-AD35-631D47CC36DA}"/>
              </a:ext>
            </a:extLst>
          </p:cNvPr>
          <p:cNvSpPr/>
          <p:nvPr/>
        </p:nvSpPr>
        <p:spPr>
          <a:xfrm>
            <a:off x="4989689" y="5407977"/>
            <a:ext cx="4346222" cy="40977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具体原型类，实现一个克隆自己的操作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C188583-AC5F-44EB-A8C9-C90E02DFC301}"/>
              </a:ext>
            </a:extLst>
          </p:cNvPr>
          <p:cNvCxnSpPr>
            <a:endCxn id="12" idx="0"/>
          </p:cNvCxnSpPr>
          <p:nvPr/>
        </p:nvCxnSpPr>
        <p:spPr>
          <a:xfrm>
            <a:off x="5226756" y="4605867"/>
            <a:ext cx="1936044" cy="8021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B3CDA8E-E7E8-4585-8B70-E3863282751A}"/>
              </a:ext>
            </a:extLst>
          </p:cNvPr>
          <p:cNvCxnSpPr>
            <a:endCxn id="12" idx="0"/>
          </p:cNvCxnSpPr>
          <p:nvPr/>
        </p:nvCxnSpPr>
        <p:spPr>
          <a:xfrm flipH="1">
            <a:off x="7162800" y="4594578"/>
            <a:ext cx="2173111" cy="8133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矩形: 折角 18">
            <a:extLst>
              <a:ext uri="{FF2B5EF4-FFF2-40B4-BE49-F238E27FC236}">
                <a16:creationId xmlns:a16="http://schemas.microsoft.com/office/drawing/2014/main" id="{95B5F39B-2F6C-4126-8D17-B1967FB6136C}"/>
              </a:ext>
            </a:extLst>
          </p:cNvPr>
          <p:cNvSpPr/>
          <p:nvPr/>
        </p:nvSpPr>
        <p:spPr>
          <a:xfrm>
            <a:off x="1580444" y="3657600"/>
            <a:ext cx="2072928" cy="117404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让一个原型克隆自身，从而创建一个新的对象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6A200B1-D6B4-4637-8E5A-FE46B3DE28FF}"/>
              </a:ext>
            </a:extLst>
          </p:cNvPr>
          <p:cNvCxnSpPr/>
          <p:nvPr/>
        </p:nvCxnSpPr>
        <p:spPr>
          <a:xfrm flipH="1">
            <a:off x="2616908" y="2980267"/>
            <a:ext cx="445912" cy="6773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8919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38514" y="-8112"/>
            <a:ext cx="13670930" cy="6866112"/>
            <a:chOff x="-38514" y="-8112"/>
            <a:chExt cx="13670930" cy="686611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>
              <a:off x="681293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-172720" y="2936240"/>
            <a:ext cx="12364720" cy="358514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2560" y="3129280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 flipH="1">
            <a:off x="5827063" y="1803453"/>
            <a:ext cx="914067" cy="10301852"/>
          </a:xfrm>
          <a:prstGeom prst="rect">
            <a:avLst/>
          </a:prstGeom>
        </p:spPr>
      </p:pic>
      <p:sp>
        <p:nvSpPr>
          <p:cNvPr id="17" name="Text Placeholder 3"/>
          <p:cNvSpPr txBox="1"/>
          <p:nvPr/>
        </p:nvSpPr>
        <p:spPr>
          <a:xfrm>
            <a:off x="4213343" y="3515788"/>
            <a:ext cx="1208664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800" b="0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78620" y="3907152"/>
            <a:ext cx="4203860" cy="8019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解决方案</a:t>
            </a:r>
          </a:p>
        </p:txBody>
      </p:sp>
      <p:cxnSp>
        <p:nvCxnSpPr>
          <p:cNvPr id="26" name="Straight Connector 13"/>
          <p:cNvCxnSpPr/>
          <p:nvPr/>
        </p:nvCxnSpPr>
        <p:spPr>
          <a:xfrm flipH="1">
            <a:off x="2745529" y="4999779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678703" y="3907463"/>
            <a:ext cx="1531036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8" grpId="0"/>
      <p:bldP spid="2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974221" y="1093862"/>
            <a:ext cx="1014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游戏设定：</a:t>
            </a:r>
            <a:endParaRPr lang="en-US" altLang="zh-CN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E51C14-9EC2-485C-92C9-542BC1211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143" y="1093862"/>
            <a:ext cx="6085714" cy="4838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56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cef09ac28eaae964ec9988a5cce77c8b8C1E4685C6E6B40CD7615480512384A61EE159C6FE0045D14B61E85D0A95589D558B81FFC809322ACC20DC2254D928200A3EA0841B8B1814961BE795024DFDEF45878460D5EEC04B3DB4C246007153409DEDE37CA726A66AF19B77CE744E11CADCFB09B3408DEC1F688348922E38CCEE" hidden="1"/>
          <p:cNvSpPr txBox="1"/>
          <p:nvPr/>
        </p:nvSpPr>
        <p:spPr>
          <a:xfrm>
            <a:off x="-355599" y="1803400"/>
            <a:ext cx="40011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35" dirty="0">
                <a:latin typeface="Noto Sans S Chinese Light" pitchFamily="34" charset="-122"/>
                <a:ea typeface="Noto Sans S Chinese Light" pitchFamily="34" charset="-122"/>
              </a:rPr>
              <a:t>e7d195523061f1c0cef09ac28eaae964ec9988a5cce77c8b8C1E4685C6E6B40CD7615480512384A61EE159C6FE0045D14B61E85D0A95589D558B81FFC809322ACC20DC2254D928200A3EA0841B8B1814961BE795024DFDEF45878460D5EEC04B3DB4C246007153409DEDE37CA726A66AF19B77CE744E11CADCFB09B3408DEC1F688348922E38CCEE</a:t>
            </a:r>
            <a:endParaRPr lang="zh-CN" altLang="en-US" sz="135" dirty="0">
              <a:latin typeface="Noto Sans S Chinese Light" pitchFamily="34" charset="-122"/>
              <a:ea typeface="Noto Sans S Chinese Light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668" y="184494"/>
            <a:ext cx="2238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实例类图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06F815-EABD-4C7F-B385-7FF51CACA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573" y="946307"/>
            <a:ext cx="8938854" cy="53209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a1beeb-2c3c-429c-8c7c-19408bb784d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a1beeb-2c3c-429c-8c7c-19408bb784d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a1beeb-2c3c-429c-8c7c-19408bb784d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a1beeb-2c3c-429c-8c7c-19408bb784d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a1beeb-2c3c-429c-8c7c-19408bb784d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a1beeb-2c3c-429c-8c7c-19408bb784df"/>
</p:tagLst>
</file>

<file path=ppt/theme/theme1.xml><?xml version="1.0" encoding="utf-8"?>
<a:theme xmlns:a="http://schemas.openxmlformats.org/drawingml/2006/main" name="第一PPT，www.1ppt.com">
  <a:themeElements>
    <a:clrScheme name="自定义 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498E"/>
      </a:accent1>
      <a:accent2>
        <a:srgbClr val="A5A5A5"/>
      </a:accent2>
      <a:accent3>
        <a:srgbClr val="21498E"/>
      </a:accent3>
      <a:accent4>
        <a:srgbClr val="A5A5A5"/>
      </a:accent4>
      <a:accent5>
        <a:srgbClr val="21498E"/>
      </a:accent5>
      <a:accent6>
        <a:srgbClr val="A5A5A5"/>
      </a:accent6>
      <a:hlink>
        <a:srgbClr val="0563C1"/>
      </a:hlink>
      <a:folHlink>
        <a:srgbClr val="954F72"/>
      </a:folHlink>
    </a:clrScheme>
    <a:fontScheme name="Temp">
      <a:majorFont>
        <a:latin typeface="Noto Sans S Chinese Light"/>
        <a:ea typeface="Noto Sans S Chinese Light"/>
        <a:cs typeface=""/>
      </a:majorFont>
      <a:minorFont>
        <a:latin typeface="Noto Sans S Chinese Light"/>
        <a:ea typeface="Noto Sans S Chines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996</Words>
  <Application>Microsoft Office PowerPoint</Application>
  <PresentationFormat>宽屏</PresentationFormat>
  <Paragraphs>110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Noto Sans S Chinese Light</vt:lpstr>
      <vt:lpstr>等线</vt:lpstr>
      <vt:lpstr>宋体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线条</dc:title>
  <dc:creator>第一PPT</dc:creator>
  <cp:keywords>www.1ppt.com</cp:keywords>
  <dc:description>www.1ppt.com</dc:description>
  <cp:lastModifiedBy>林 苡默</cp:lastModifiedBy>
  <cp:revision>98</cp:revision>
  <dcterms:created xsi:type="dcterms:W3CDTF">1900-01-01T00:00:00Z</dcterms:created>
  <dcterms:modified xsi:type="dcterms:W3CDTF">2019-04-25T11:01:16Z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2052-9.3.1</vt:lpwstr>
  </property>
</Properties>
</file>